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57"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0000"/>
    <a:srgbClr val="7A6B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8/23/2024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8/23/2024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8/23/2024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AF7718-4619-71A4-7D85-4FF1FE087AD7}"/>
              </a:ext>
            </a:extLst>
          </p:cNvPr>
          <p:cNvSpPr>
            <a:spLocks noGrp="1"/>
          </p:cNvSpPr>
          <p:nvPr>
            <p:ph type="ctrTitle"/>
          </p:nvPr>
        </p:nvSpPr>
        <p:spPr/>
        <p:txBody>
          <a:bodyPr>
            <a:noAutofit/>
          </a:bodyPr>
          <a:lstStyle/>
          <a:p>
            <a:r>
              <a:rPr lang="en-US" sz="3600" b="1" dirty="0">
                <a:solidFill>
                  <a:srgbClr val="7A6B32"/>
                </a:solidFill>
              </a:rPr>
              <a:t>Medical colleges &amp; hospitals </a:t>
            </a:r>
            <a:br>
              <a:rPr lang="en-US" sz="4800" b="1" dirty="0">
                <a:solidFill>
                  <a:srgbClr val="C00000"/>
                </a:solidFill>
              </a:rPr>
            </a:br>
            <a:r>
              <a:rPr lang="en-US" sz="2800" b="1" dirty="0">
                <a:solidFill>
                  <a:srgbClr val="740000"/>
                </a:solidFill>
              </a:rPr>
              <a:t>in Islamic civilization</a:t>
            </a:r>
            <a:endParaRPr lang="en-IN" sz="4800" dirty="0">
              <a:solidFill>
                <a:srgbClr val="740000"/>
              </a:solidFill>
            </a:endParaRPr>
          </a:p>
        </p:txBody>
      </p:sp>
      <p:sp>
        <p:nvSpPr>
          <p:cNvPr id="5" name="Subtitle 4">
            <a:extLst>
              <a:ext uri="{FF2B5EF4-FFF2-40B4-BE49-F238E27FC236}">
                <a16:creationId xmlns:a16="http://schemas.microsoft.com/office/drawing/2014/main" id="{0EA9B373-61B9-E582-6162-F9206682DD4A}"/>
              </a:ext>
            </a:extLst>
          </p:cNvPr>
          <p:cNvSpPr>
            <a:spLocks noGrp="1"/>
          </p:cNvSpPr>
          <p:nvPr>
            <p:ph type="subTitle" idx="1"/>
          </p:nvPr>
        </p:nvSpPr>
        <p:spPr/>
        <p:txBody>
          <a:bodyPr/>
          <a:lstStyle/>
          <a:p>
            <a:r>
              <a:rPr lang="en-IN" dirty="0"/>
              <a:t>Shihab. A. m</a:t>
            </a:r>
          </a:p>
        </p:txBody>
      </p:sp>
    </p:spTree>
    <p:extLst>
      <p:ext uri="{BB962C8B-B14F-4D97-AF65-F5344CB8AC3E}">
        <p14:creationId xmlns:p14="http://schemas.microsoft.com/office/powerpoint/2010/main" val="57708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2282" y="483950"/>
            <a:ext cx="10328857" cy="1531782"/>
          </a:xfrm>
        </p:spPr>
        <p:txBody>
          <a:bodyPr>
            <a:normAutofit/>
          </a:bodyPr>
          <a:lstStyle/>
          <a:p>
            <a:r>
              <a:rPr lang="en-US" sz="5400" b="1" dirty="0"/>
              <a:t>Al zahrawi </a:t>
            </a:r>
            <a:r>
              <a:rPr lang="en-US" sz="3600" dirty="0"/>
              <a:t>(940-1013)</a:t>
            </a:r>
            <a:br>
              <a:rPr lang="en-US" sz="3600" b="1" dirty="0"/>
            </a:br>
            <a:r>
              <a:rPr lang="en-US" sz="2000" b="1" dirty="0" err="1">
                <a:solidFill>
                  <a:srgbClr val="C00000"/>
                </a:solidFill>
              </a:rPr>
              <a:t>Abul</a:t>
            </a:r>
            <a:r>
              <a:rPr lang="en-US" sz="2000" b="1" dirty="0">
                <a:solidFill>
                  <a:srgbClr val="C00000"/>
                </a:solidFill>
              </a:rPr>
              <a:t> </a:t>
            </a:r>
            <a:r>
              <a:rPr lang="en-US" sz="2000" b="1" dirty="0" err="1">
                <a:solidFill>
                  <a:srgbClr val="C00000"/>
                </a:solidFill>
              </a:rPr>
              <a:t>qasim</a:t>
            </a:r>
            <a:r>
              <a:rPr lang="en-US" sz="2000" b="1" dirty="0">
                <a:solidFill>
                  <a:srgbClr val="C00000"/>
                </a:solidFill>
              </a:rPr>
              <a:t> </a:t>
            </a:r>
            <a:r>
              <a:rPr lang="en-US" sz="2000" b="1" dirty="0" err="1">
                <a:solidFill>
                  <a:srgbClr val="C00000"/>
                </a:solidFill>
              </a:rPr>
              <a:t>khalaf</a:t>
            </a:r>
            <a:r>
              <a:rPr lang="en-US" sz="2000" b="1" dirty="0">
                <a:solidFill>
                  <a:srgbClr val="C00000"/>
                </a:solidFill>
              </a:rPr>
              <a:t> bin al </a:t>
            </a:r>
            <a:r>
              <a:rPr lang="en-US" sz="2000" b="1" dirty="0" err="1">
                <a:solidFill>
                  <a:srgbClr val="C00000"/>
                </a:solidFill>
              </a:rPr>
              <a:t>abbas</a:t>
            </a:r>
            <a:r>
              <a:rPr lang="en-US" sz="2000" b="1" dirty="0">
                <a:solidFill>
                  <a:srgbClr val="C00000"/>
                </a:solidFill>
              </a:rPr>
              <a:t> al zahrawi</a:t>
            </a:r>
            <a:endParaRPr lang="en-US" sz="4000" b="1" dirty="0">
              <a:solidFill>
                <a:srgbClr val="C00000"/>
              </a:solidFill>
            </a:endParaRPr>
          </a:p>
        </p:txBody>
      </p:sp>
      <p:sp>
        <p:nvSpPr>
          <p:cNvPr id="3" name="Content Placeholder 2"/>
          <p:cNvSpPr>
            <a:spLocks noGrp="1"/>
          </p:cNvSpPr>
          <p:nvPr>
            <p:ph idx="1"/>
          </p:nvPr>
        </p:nvSpPr>
        <p:spPr>
          <a:xfrm>
            <a:off x="438150" y="2015731"/>
            <a:ext cx="10616705" cy="4108843"/>
          </a:xfrm>
        </p:spPr>
        <p:txBody>
          <a:bodyPr>
            <a:normAutofit/>
          </a:bodyPr>
          <a:lstStyle/>
          <a:p>
            <a:pPr>
              <a:lnSpc>
                <a:spcPct val="100000"/>
              </a:lnSpc>
            </a:pPr>
            <a:r>
              <a:rPr lang="en-US" sz="1800" dirty="0"/>
              <a:t>Born &amp; educated in </a:t>
            </a:r>
            <a:r>
              <a:rPr lang="en-US" sz="1800" dirty="0" err="1"/>
              <a:t>Madinat</a:t>
            </a:r>
            <a:r>
              <a:rPr lang="en-US" sz="1800" dirty="0"/>
              <a:t> </a:t>
            </a:r>
            <a:r>
              <a:rPr lang="en-US" sz="1800" dirty="0" err="1"/>
              <a:t>az</a:t>
            </a:r>
            <a:r>
              <a:rPr lang="en-US" sz="1800" dirty="0"/>
              <a:t>-Zahra, near Cordoba - Spain</a:t>
            </a:r>
          </a:p>
          <a:p>
            <a:pPr>
              <a:lnSpc>
                <a:spcPct val="100000"/>
              </a:lnSpc>
            </a:pPr>
            <a:r>
              <a:rPr lang="en-US" sz="1800" dirty="0"/>
              <a:t>He was a practicing physician, a surgeon, and a pharmacist. Caliph </a:t>
            </a:r>
            <a:r>
              <a:rPr lang="en-US" sz="1800" dirty="0" err="1"/>
              <a:t>Abdur</a:t>
            </a:r>
            <a:r>
              <a:rPr lang="en-US" sz="1800" dirty="0"/>
              <a:t> Rahman III appointed him as the court physician.</a:t>
            </a:r>
          </a:p>
          <a:p>
            <a:pPr>
              <a:lnSpc>
                <a:spcPct val="100000"/>
              </a:lnSpc>
            </a:pPr>
            <a:r>
              <a:rPr lang="en-US" sz="1800" dirty="0"/>
              <a:t>Considered the greatest medieval surgeon and </a:t>
            </a:r>
            <a:r>
              <a:rPr lang="en-US" sz="1800" dirty="0">
                <a:solidFill>
                  <a:srgbClr val="C00000"/>
                </a:solidFill>
              </a:rPr>
              <a:t>one of the fathers of modern surgery</a:t>
            </a:r>
          </a:p>
          <a:p>
            <a:pPr>
              <a:lnSpc>
                <a:spcPct val="100000"/>
              </a:lnSpc>
            </a:pPr>
            <a:r>
              <a:rPr lang="en-US" sz="1800" dirty="0"/>
              <a:t>Major work: </a:t>
            </a:r>
            <a:r>
              <a:rPr lang="en-US" sz="1800" dirty="0">
                <a:solidFill>
                  <a:srgbClr val="C00000"/>
                </a:solidFill>
              </a:rPr>
              <a:t>‘</a:t>
            </a:r>
            <a:r>
              <a:rPr lang="en-US" sz="1800" i="1" dirty="0" err="1">
                <a:solidFill>
                  <a:srgbClr val="C00000"/>
                </a:solidFill>
              </a:rPr>
              <a:t>Kitab</a:t>
            </a:r>
            <a:r>
              <a:rPr lang="en-US" sz="1800" dirty="0"/>
              <a:t> </a:t>
            </a:r>
            <a:r>
              <a:rPr lang="en-US" sz="1800" i="1" dirty="0">
                <a:solidFill>
                  <a:srgbClr val="C00000"/>
                </a:solidFill>
              </a:rPr>
              <a:t>Al </a:t>
            </a:r>
            <a:r>
              <a:rPr lang="en-US" sz="1800" i="1" dirty="0" err="1">
                <a:solidFill>
                  <a:srgbClr val="C00000"/>
                </a:solidFill>
              </a:rPr>
              <a:t>Tasrif</a:t>
            </a:r>
            <a:r>
              <a:rPr lang="en-US" sz="1800" i="1" dirty="0">
                <a:solidFill>
                  <a:srgbClr val="C00000"/>
                </a:solidFill>
              </a:rPr>
              <a:t>’(40 </a:t>
            </a:r>
            <a:r>
              <a:rPr lang="en-US" sz="1800" i="1" dirty="0" err="1">
                <a:solidFill>
                  <a:srgbClr val="C00000"/>
                </a:solidFill>
              </a:rPr>
              <a:t>vols</a:t>
            </a:r>
            <a:r>
              <a:rPr lang="en-US" sz="1800" i="1" dirty="0">
                <a:solidFill>
                  <a:srgbClr val="C00000"/>
                </a:solidFill>
              </a:rPr>
              <a:t>)</a:t>
            </a:r>
          </a:p>
          <a:p>
            <a:pPr marL="0" indent="0">
              <a:lnSpc>
                <a:spcPct val="100000"/>
              </a:lnSpc>
              <a:buNone/>
            </a:pPr>
            <a:r>
              <a:rPr lang="en-US" sz="1800" i="1" dirty="0">
                <a:solidFill>
                  <a:srgbClr val="C00000"/>
                </a:solidFill>
              </a:rPr>
              <a:t>	</a:t>
            </a:r>
            <a:r>
              <a:rPr lang="en-US" sz="1800" dirty="0"/>
              <a:t>(a medical encyclopedia containing information on anatomy, physiology, pharmacology, etc. it was an outcome of 50 years of research. He described the use of over 200 surgical instruments/</a:t>
            </a:r>
            <a:r>
              <a:rPr lang="en-US" sz="1800" dirty="0" err="1"/>
              <a:t>reimplantation</a:t>
            </a:r>
            <a:r>
              <a:rPr lang="en-US" sz="1800" dirty="0"/>
              <a:t> of teeth/extraction of dead </a:t>
            </a:r>
            <a:r>
              <a:rPr lang="en-US" sz="1800" dirty="0" err="1"/>
              <a:t>foetus</a:t>
            </a:r>
            <a:r>
              <a:rPr lang="en-US" sz="1800" dirty="0"/>
              <a:t>)</a:t>
            </a:r>
          </a:p>
          <a:p>
            <a:pPr marL="0" indent="0">
              <a:lnSpc>
                <a:spcPct val="100000"/>
              </a:lnSpc>
              <a:buNone/>
            </a:pPr>
            <a:r>
              <a:rPr lang="en-US" sz="1800" dirty="0"/>
              <a:t>Al </a:t>
            </a:r>
            <a:r>
              <a:rPr lang="en-US" sz="1800" dirty="0" err="1"/>
              <a:t>Tasrif</a:t>
            </a:r>
            <a:r>
              <a:rPr lang="en-US" sz="1800" dirty="0"/>
              <a:t> was translated into Latin by Gerard of Cremona in 12</a:t>
            </a:r>
            <a:r>
              <a:rPr lang="en-US" sz="1800" baseline="30000" dirty="0"/>
              <a:t>th</a:t>
            </a:r>
            <a:r>
              <a:rPr lang="en-US" sz="1800" dirty="0"/>
              <a:t> </a:t>
            </a:r>
            <a:r>
              <a:rPr lang="en-US" sz="1800" dirty="0" err="1"/>
              <a:t>cen</a:t>
            </a:r>
            <a:r>
              <a:rPr lang="en-US" sz="1800" dirty="0"/>
              <a:t> and it remained a standard textbook on surgery in all leading European universities until the18</a:t>
            </a:r>
            <a:r>
              <a:rPr lang="en-US" sz="1800" baseline="30000" dirty="0"/>
              <a:t>th</a:t>
            </a:r>
            <a:r>
              <a:rPr lang="en-US" sz="1800" dirty="0"/>
              <a:t> century. </a:t>
            </a:r>
          </a:p>
          <a:p>
            <a:pPr marL="0" indent="0">
              <a:lnSpc>
                <a:spcPct val="100000"/>
              </a:lnSpc>
              <a:buNone/>
            </a:pPr>
            <a:r>
              <a:rPr lang="en-US" sz="1800" dirty="0"/>
              <a:t>Further Translated to English in 1861 and to French in 1881.</a:t>
            </a:r>
          </a:p>
        </p:txBody>
      </p:sp>
    </p:spTree>
    <p:extLst>
      <p:ext uri="{BB962C8B-B14F-4D97-AF65-F5344CB8AC3E}">
        <p14:creationId xmlns:p14="http://schemas.microsoft.com/office/powerpoint/2010/main" val="2742749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2757" y="857249"/>
            <a:ext cx="10328857" cy="882257"/>
          </a:xfrm>
        </p:spPr>
        <p:txBody>
          <a:bodyPr>
            <a:normAutofit fontScale="90000"/>
          </a:bodyPr>
          <a:lstStyle/>
          <a:p>
            <a:r>
              <a:rPr lang="en-US" sz="3600" b="1" dirty="0">
                <a:solidFill>
                  <a:srgbClr val="C00000"/>
                </a:solidFill>
              </a:rPr>
              <a:t>Medical colleges &amp; hospitals</a:t>
            </a:r>
            <a:br>
              <a:rPr lang="en-US" sz="3600" b="1" dirty="0">
                <a:solidFill>
                  <a:srgbClr val="C00000"/>
                </a:solidFill>
              </a:rPr>
            </a:br>
            <a:r>
              <a:rPr lang="en-US" sz="2200" b="1" dirty="0">
                <a:solidFill>
                  <a:srgbClr val="C00000"/>
                </a:solidFill>
              </a:rPr>
              <a:t>in Islamic civilization</a:t>
            </a:r>
            <a:endParaRPr lang="en-US" sz="4400" b="1" dirty="0">
              <a:solidFill>
                <a:srgbClr val="C00000"/>
              </a:solidFill>
            </a:endParaRPr>
          </a:p>
        </p:txBody>
      </p:sp>
      <p:sp>
        <p:nvSpPr>
          <p:cNvPr id="3" name="Content Placeholder 2"/>
          <p:cNvSpPr>
            <a:spLocks noGrp="1"/>
          </p:cNvSpPr>
          <p:nvPr>
            <p:ph idx="1"/>
          </p:nvPr>
        </p:nvSpPr>
        <p:spPr>
          <a:xfrm>
            <a:off x="847725" y="2015731"/>
            <a:ext cx="10207130" cy="4108843"/>
          </a:xfrm>
        </p:spPr>
        <p:txBody>
          <a:bodyPr>
            <a:normAutofit/>
          </a:bodyPr>
          <a:lstStyle/>
          <a:p>
            <a:pPr>
              <a:lnSpc>
                <a:spcPct val="100000"/>
              </a:lnSpc>
            </a:pPr>
            <a:r>
              <a:rPr lang="en-US" sz="1800" dirty="0"/>
              <a:t>First hospital established by Umayyad Caliph </a:t>
            </a:r>
            <a:r>
              <a:rPr lang="en-US" sz="1800" dirty="0" err="1"/>
              <a:t>Walid</a:t>
            </a:r>
            <a:r>
              <a:rPr lang="en-US" sz="1800" dirty="0"/>
              <a:t> 1. </a:t>
            </a:r>
          </a:p>
          <a:p>
            <a:pPr>
              <a:lnSpc>
                <a:spcPct val="100000"/>
              </a:lnSpc>
            </a:pPr>
            <a:r>
              <a:rPr lang="en-US" sz="1800" dirty="0"/>
              <a:t>The </a:t>
            </a:r>
            <a:r>
              <a:rPr lang="en-US" sz="1800" dirty="0" err="1"/>
              <a:t>the</a:t>
            </a:r>
            <a:r>
              <a:rPr lang="en-US" sz="1800" dirty="0"/>
              <a:t> golden period in Abbasid Era</a:t>
            </a:r>
          </a:p>
          <a:p>
            <a:pPr lvl="1">
              <a:lnSpc>
                <a:spcPct val="100000"/>
              </a:lnSpc>
              <a:buFont typeface="Wingdings" panose="05000000000000000000" pitchFamily="2" charset="2"/>
              <a:buChar char="§"/>
            </a:pPr>
            <a:r>
              <a:rPr lang="en-US" sz="1600" dirty="0"/>
              <a:t>Al Mansur set up specialized hospitals for blind, orphans, disabled women and mental patients.</a:t>
            </a:r>
          </a:p>
          <a:p>
            <a:pPr lvl="1">
              <a:lnSpc>
                <a:spcPct val="100000"/>
              </a:lnSpc>
              <a:buFont typeface="Wingdings" panose="05000000000000000000" pitchFamily="2" charset="2"/>
              <a:buChar char="§"/>
            </a:pPr>
            <a:r>
              <a:rPr lang="en-US" sz="1600" dirty="0"/>
              <a:t>Harun Rashid set up a large hospital in Baghdad under the supervision of Christian Physician </a:t>
            </a:r>
            <a:r>
              <a:rPr lang="en-US" sz="1600" dirty="0" err="1">
                <a:solidFill>
                  <a:srgbClr val="C00000"/>
                </a:solidFill>
              </a:rPr>
              <a:t>Jibril</a:t>
            </a:r>
            <a:r>
              <a:rPr lang="en-US" sz="1600" dirty="0">
                <a:solidFill>
                  <a:srgbClr val="C00000"/>
                </a:solidFill>
              </a:rPr>
              <a:t> ibn </a:t>
            </a:r>
            <a:r>
              <a:rPr lang="en-US" sz="1600" dirty="0" err="1">
                <a:solidFill>
                  <a:srgbClr val="C00000"/>
                </a:solidFill>
              </a:rPr>
              <a:t>Bakhtishu</a:t>
            </a:r>
            <a:r>
              <a:rPr lang="en-US" sz="1600" dirty="0">
                <a:solidFill>
                  <a:srgbClr val="C00000"/>
                </a:solidFill>
              </a:rPr>
              <a:t>. </a:t>
            </a:r>
          </a:p>
          <a:p>
            <a:pPr>
              <a:lnSpc>
                <a:spcPct val="100000"/>
              </a:lnSpc>
            </a:pPr>
            <a:r>
              <a:rPr lang="en-US" sz="1600" dirty="0"/>
              <a:t>In Egypt the first hospital was established by Abbasid governor Ahmad ibn </a:t>
            </a:r>
            <a:r>
              <a:rPr lang="en-US" sz="1600" dirty="0" err="1"/>
              <a:t>Tulun</a:t>
            </a:r>
            <a:r>
              <a:rPr lang="en-US" sz="1600" dirty="0"/>
              <a:t> in 872 AD. </a:t>
            </a:r>
          </a:p>
          <a:p>
            <a:pPr>
              <a:lnSpc>
                <a:spcPct val="100000"/>
              </a:lnSpc>
            </a:pPr>
            <a:r>
              <a:rPr lang="en-US" sz="1600" dirty="0"/>
              <a:t>In 12</a:t>
            </a:r>
            <a:r>
              <a:rPr lang="en-US" sz="1600" baseline="30000" dirty="0"/>
              <a:t>th</a:t>
            </a:r>
            <a:r>
              <a:rPr lang="en-US" sz="1600" dirty="0"/>
              <a:t> </a:t>
            </a:r>
            <a:r>
              <a:rPr lang="en-US" sz="1600" dirty="0" err="1"/>
              <a:t>cen</a:t>
            </a:r>
            <a:r>
              <a:rPr lang="en-US" sz="1600" dirty="0"/>
              <a:t>, </a:t>
            </a:r>
            <a:r>
              <a:rPr lang="en-US" sz="1600" dirty="0" err="1"/>
              <a:t>Salahuddin</a:t>
            </a:r>
            <a:r>
              <a:rPr lang="en-US" sz="1600" dirty="0"/>
              <a:t> </a:t>
            </a:r>
            <a:r>
              <a:rPr lang="en-US" sz="1600" dirty="0" err="1"/>
              <a:t>Ayyubi</a:t>
            </a:r>
            <a:r>
              <a:rPr lang="en-US" sz="1600" dirty="0"/>
              <a:t> founded </a:t>
            </a:r>
            <a:r>
              <a:rPr lang="en-US" sz="1600" dirty="0" err="1"/>
              <a:t>Nasri</a:t>
            </a:r>
            <a:r>
              <a:rPr lang="en-US" sz="1600" dirty="0"/>
              <a:t> Hospital in Cairo</a:t>
            </a:r>
          </a:p>
          <a:p>
            <a:pPr>
              <a:lnSpc>
                <a:spcPct val="100000"/>
              </a:lnSpc>
            </a:pPr>
            <a:r>
              <a:rPr lang="en-US" sz="1600" b="1" dirty="0"/>
              <a:t>The </a:t>
            </a:r>
            <a:r>
              <a:rPr lang="en-US" sz="1600" b="1" dirty="0" err="1"/>
              <a:t>Mansuri</a:t>
            </a:r>
            <a:r>
              <a:rPr lang="en-US" sz="1600" b="1" dirty="0"/>
              <a:t> Hospital </a:t>
            </a:r>
            <a:r>
              <a:rPr lang="en-US" sz="1600" dirty="0"/>
              <a:t>established by Al Mansur in Cairo in 1284 was the most splendid of all hospitals in Egypt.  (expense: 100 million dirhams in a year. It had a Pharmacy, a dispensary, store rooms, a well library and a Mosque.)</a:t>
            </a:r>
          </a:p>
          <a:p>
            <a:pPr>
              <a:lnSpc>
                <a:spcPct val="100000"/>
              </a:lnSpc>
            </a:pPr>
            <a:r>
              <a:rPr lang="en-US" sz="1600" b="1" dirty="0"/>
              <a:t>The Nuri Hospital </a:t>
            </a:r>
            <a:r>
              <a:rPr lang="en-US" sz="1600" dirty="0"/>
              <a:t>established by </a:t>
            </a:r>
            <a:r>
              <a:rPr lang="en-US" sz="1600" dirty="0" err="1"/>
              <a:t>Nuruddin</a:t>
            </a:r>
            <a:r>
              <a:rPr lang="en-US" sz="1600" dirty="0"/>
              <a:t> </a:t>
            </a:r>
            <a:r>
              <a:rPr lang="en-US" sz="1600" dirty="0" err="1"/>
              <a:t>Zangi</a:t>
            </a:r>
            <a:r>
              <a:rPr lang="en-US" sz="1600" dirty="0"/>
              <a:t> was the largest hospital in Damascus. A medical college was also attached to it. </a:t>
            </a:r>
          </a:p>
          <a:p>
            <a:pPr>
              <a:lnSpc>
                <a:spcPct val="100000"/>
              </a:lnSpc>
            </a:pPr>
            <a:r>
              <a:rPr lang="en-US" sz="1600" b="1" dirty="0"/>
              <a:t>Daru </a:t>
            </a:r>
            <a:r>
              <a:rPr lang="en-US" sz="1600" b="1" dirty="0" err="1"/>
              <a:t>Shifa</a:t>
            </a:r>
            <a:r>
              <a:rPr lang="en-US" sz="1600" b="1" dirty="0"/>
              <a:t> </a:t>
            </a:r>
            <a:r>
              <a:rPr lang="en-US" sz="1600" dirty="0"/>
              <a:t>: a hospital built by Ibn </a:t>
            </a:r>
            <a:r>
              <a:rPr lang="en-US" sz="1600" dirty="0" err="1"/>
              <a:t>Qalawun</a:t>
            </a:r>
            <a:r>
              <a:rPr lang="en-US" sz="1600" dirty="0"/>
              <a:t> in Cairo – 1798.</a:t>
            </a:r>
          </a:p>
          <a:p>
            <a:pPr marL="0" indent="0">
              <a:lnSpc>
                <a:spcPct val="100000"/>
              </a:lnSpc>
              <a:buNone/>
            </a:pPr>
            <a:r>
              <a:rPr lang="en-US" sz="1600" dirty="0"/>
              <a:t>In 12 </a:t>
            </a:r>
            <a:r>
              <a:rPr lang="en-US" sz="1600" dirty="0" err="1"/>
              <a:t>th</a:t>
            </a:r>
            <a:r>
              <a:rPr lang="en-US" sz="1600" dirty="0"/>
              <a:t> century itself about 60 hospitals were functioning in Baghdad. </a:t>
            </a:r>
          </a:p>
          <a:p>
            <a:pPr marL="0" indent="0">
              <a:lnSpc>
                <a:spcPct val="100000"/>
              </a:lnSpc>
              <a:buNone/>
            </a:pPr>
            <a:endParaRPr lang="en-US" sz="1600" dirty="0"/>
          </a:p>
        </p:txBody>
      </p:sp>
    </p:spTree>
    <p:extLst>
      <p:ext uri="{BB962C8B-B14F-4D97-AF65-F5344CB8AC3E}">
        <p14:creationId xmlns:p14="http://schemas.microsoft.com/office/powerpoint/2010/main" val="3430836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343025"/>
            <a:ext cx="9603275" cy="510729"/>
          </a:xfrm>
        </p:spPr>
        <p:txBody>
          <a:bodyPr>
            <a:normAutofit fontScale="90000"/>
          </a:bodyPr>
          <a:lstStyle/>
          <a:p>
            <a:r>
              <a:rPr lang="en-US" sz="2800" b="1" dirty="0">
                <a:solidFill>
                  <a:srgbClr val="C00000"/>
                </a:solidFill>
              </a:rPr>
              <a:t>Medical colleges &amp; hospitals</a:t>
            </a:r>
            <a:br>
              <a:rPr lang="en-US" sz="2800" b="1" dirty="0">
                <a:solidFill>
                  <a:srgbClr val="C00000"/>
                </a:solidFill>
              </a:rPr>
            </a:br>
            <a:endParaRPr lang="en-US" sz="2800" dirty="0"/>
          </a:p>
        </p:txBody>
      </p:sp>
      <p:sp>
        <p:nvSpPr>
          <p:cNvPr id="3" name="Content Placeholder 2"/>
          <p:cNvSpPr>
            <a:spLocks noGrp="1"/>
          </p:cNvSpPr>
          <p:nvPr>
            <p:ph idx="1"/>
          </p:nvPr>
        </p:nvSpPr>
        <p:spPr/>
        <p:txBody>
          <a:bodyPr/>
          <a:lstStyle/>
          <a:p>
            <a:pPr>
              <a:lnSpc>
                <a:spcPct val="100000"/>
              </a:lnSpc>
            </a:pPr>
            <a:r>
              <a:rPr lang="en-US" dirty="0"/>
              <a:t>Hospitals were supported by grants from the state treasury as well as from  </a:t>
            </a:r>
            <a:r>
              <a:rPr lang="en-US" i="1" dirty="0" err="1"/>
              <a:t>Waqf</a:t>
            </a:r>
            <a:r>
              <a:rPr lang="en-US" dirty="0"/>
              <a:t> endowments. Outpatient clinics and free dispensaries were attached to every hospital. </a:t>
            </a:r>
          </a:p>
          <a:p>
            <a:pPr>
              <a:lnSpc>
                <a:spcPct val="100000"/>
              </a:lnSpc>
            </a:pPr>
            <a:r>
              <a:rPr lang="en-US" dirty="0"/>
              <a:t>Free and open to all, Muslims and non-Muslims, rich and poor, locals and outsiders. </a:t>
            </a:r>
          </a:p>
          <a:p>
            <a:pPr>
              <a:lnSpc>
                <a:spcPct val="100000"/>
              </a:lnSpc>
            </a:pPr>
            <a:r>
              <a:rPr lang="en-US" dirty="0"/>
              <a:t>The medical were schools attached to hospitals and they had competent physicians and scientists. Students enrolled in these schools had to complete the prescribed medical curse and clinical practice followed by a </a:t>
            </a:r>
            <a:r>
              <a:rPr lang="en-US" dirty="0" err="1"/>
              <a:t>licence</a:t>
            </a:r>
            <a:r>
              <a:rPr lang="en-US" dirty="0"/>
              <a:t> (</a:t>
            </a:r>
            <a:r>
              <a:rPr lang="en-US" dirty="0" err="1"/>
              <a:t>Ijaza</a:t>
            </a:r>
            <a:r>
              <a:rPr lang="en-US" dirty="0"/>
              <a:t>) to teach medicine or to work as a physician. In 931, </a:t>
            </a:r>
            <a:r>
              <a:rPr lang="en-US" b="1" dirty="0"/>
              <a:t>Sinan</a:t>
            </a:r>
            <a:r>
              <a:rPr lang="en-US" dirty="0"/>
              <a:t>, the Medical Examiner at the time of caliph al </a:t>
            </a:r>
            <a:r>
              <a:rPr lang="en-US" dirty="0" err="1"/>
              <a:t>Muqtadir</a:t>
            </a:r>
            <a:r>
              <a:rPr lang="en-US" dirty="0"/>
              <a:t>, examined over 860 physicians in Baghdad. This system was then followed by Europeans. </a:t>
            </a:r>
          </a:p>
        </p:txBody>
      </p:sp>
    </p:spTree>
    <p:extLst>
      <p:ext uri="{BB962C8B-B14F-4D97-AF65-F5344CB8AC3E}">
        <p14:creationId xmlns:p14="http://schemas.microsoft.com/office/powerpoint/2010/main" val="369810401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68</TotalTime>
  <Words>488</Words>
  <Application>Microsoft Office PowerPoint</Application>
  <PresentationFormat>Widescreen</PresentationFormat>
  <Paragraphs>25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Gill Sans MT</vt:lpstr>
      <vt:lpstr>Wingdings</vt:lpstr>
      <vt:lpstr>Gallery</vt:lpstr>
      <vt:lpstr>Medical colleges &amp; hospitals  in Islamic civilization</vt:lpstr>
      <vt:lpstr>Al zahrawi (940-1013) Abul qasim khalaf bin al abbas al zahrawi</vt:lpstr>
      <vt:lpstr>Medical colleges &amp; hospitals in Islamic civilization</vt:lpstr>
      <vt:lpstr>Medical colleges &amp; hospitals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Bahir</dc:creator>
  <cp:lastModifiedBy>Shihab AM</cp:lastModifiedBy>
  <cp:revision>8</cp:revision>
  <dcterms:created xsi:type="dcterms:W3CDTF">2019-08-19T14:29:19Z</dcterms:created>
  <dcterms:modified xsi:type="dcterms:W3CDTF">2024-08-23T10:05:41Z</dcterms:modified>
</cp:coreProperties>
</file>