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48582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3145728" name="Straight Connector 7"/>
          <p:cNvCxnSpPr>
            <a:cxnSpLocks/>
          </p:cNvCxnSpPr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29" name="Straight Connector 12"/>
          <p:cNvCxnSpPr>
            <a:cxnSpLocks/>
          </p:cNvCxnSpPr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83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4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585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48586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64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6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62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589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590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/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48591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2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6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639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3145732" name="Straight Connector 6"/>
          <p:cNvCxnSpPr>
            <a:cxnSpLocks/>
          </p:cNvCxnSpPr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60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607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08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486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6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13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1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616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3145730" name="Straight Connector 9"/>
          <p:cNvCxnSpPr>
            <a:cxnSpLocks/>
          </p:cNvCxnSpPr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Connector 16"/>
          <p:cNvCxnSpPr>
            <a:cxnSpLocks/>
          </p:cNvCxnSpPr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61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62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46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47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64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64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4865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630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1048631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32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48634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48577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104857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79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48580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ctrTitle"/>
          </p:nvPr>
        </p:nvSpPr>
        <p:spPr>
          <a:xfrm>
            <a:off x="496389" y="1420670"/>
            <a:ext cx="8305800" cy="1981200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FFFF00"/>
                </a:solidFill>
              </a:rPr>
              <a:t>TH</a:t>
            </a:r>
            <a:r>
              <a:rPr lang="en-US" altLang="en-US" b="1" dirty="0">
                <a:solidFill>
                  <a:srgbClr val="FFFF00"/>
                </a:solidFill>
              </a:rPr>
              <a:t>E PURSUIT OF </a:t>
            </a:r>
            <a:br>
              <a:rPr lang="en-US" altLang="en-US" b="1" dirty="0">
                <a:solidFill>
                  <a:srgbClr val="FFFF00"/>
                </a:solidFill>
              </a:rPr>
            </a:br>
            <a:r>
              <a:rPr lang="en-US" altLang="en-US" b="1" dirty="0">
                <a:solidFill>
                  <a:srgbClr val="FFFF00"/>
                </a:solidFill>
              </a:rPr>
              <a:t>ISLAMIC LEARNING </a:t>
            </a:r>
            <a:endParaRPr lang="en-US" altLang="zh-CN" b="1" dirty="0">
              <a:solidFill>
                <a:srgbClr val="FFFF00"/>
              </a:solidFill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4A8D3F61-87CF-DFFD-EA8C-06B7DE5E2D6A}"/>
              </a:ext>
            </a:extLst>
          </p:cNvPr>
          <p:cNvSpPr>
            <a:spLocks noGrp="1"/>
          </p:cNvSpPr>
          <p:nvPr/>
        </p:nvSpPr>
        <p:spPr>
          <a:xfrm>
            <a:off x="1457865" y="3401870"/>
            <a:ext cx="6219644" cy="1530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/>
              <a:t>SHIHAB. A. M &amp; B. A. RAHIM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Content Placeholder 1048654"/>
          <p:cNvSpPr>
            <a:spLocks noGrp="1"/>
          </p:cNvSpPr>
          <p:nvPr>
            <p:ph idx="1"/>
          </p:nvPr>
        </p:nvSpPr>
        <p:spPr>
          <a:xfrm>
            <a:off x="484958" y="2090058"/>
            <a:ext cx="7886700" cy="3056708"/>
          </a:xfrm>
        </p:spPr>
        <p:txBody>
          <a:bodyPr/>
          <a:lstStyle/>
          <a:p>
            <a:pPr algn="ctr">
              <a:buNone/>
            </a:pPr>
            <a:r>
              <a:rPr lang="ar-SA" sz="2800" dirty="0">
                <a:solidFill>
                  <a:srgbClr val="FFC000"/>
                </a:solidFill>
              </a:rPr>
              <a:t>طلب العلم فريضة على كل مسلم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3200" dirty="0"/>
              <a:t>“Acquisition of Knowledge is </a:t>
            </a:r>
          </a:p>
          <a:p>
            <a:pPr algn="ctr">
              <a:buNone/>
            </a:pPr>
            <a:r>
              <a:rPr lang="ar-SA" sz="3200" dirty="0"/>
              <a:t>“</a:t>
            </a:r>
            <a:r>
              <a:rPr lang="en-US" sz="3200" dirty="0"/>
              <a:t>an obligation on every Muslim</a:t>
            </a:r>
            <a:endParaRPr lang="en-IN" sz="3200" dirty="0"/>
          </a:p>
        </p:txBody>
      </p:sp>
      <p:sp>
        <p:nvSpPr>
          <p:cNvPr id="1048594" name="Content Placeholder 1048656"/>
          <p:cNvSpPr txBox="1"/>
          <p:nvPr/>
        </p:nvSpPr>
        <p:spPr>
          <a:xfrm>
            <a:off x="1240971" y="520487"/>
            <a:ext cx="6244046" cy="759674"/>
          </a:xfrm>
          <a:prstGeom prst="rect">
            <a:avLst/>
          </a:prstGeom>
        </p:spPr>
        <p:txBody>
          <a:bodyPr vert="horz">
            <a:normAutofit fontScale="64722" lnSpcReduction="20000"/>
          </a:bodyPr>
          <a:lstStyle/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</a:pPr>
            <a:r>
              <a:rPr kumimoji="0" lang="en-US" sz="3600" b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gency FB" pitchFamily="34" charset="0"/>
              </a:rPr>
              <a:t>PROPHETIC TEACHINGS </a:t>
            </a: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</a:pPr>
            <a:r>
              <a:rPr lang="en-US" sz="3600" u="sng" dirty="0">
                <a:solidFill>
                  <a:srgbClr val="00B0F0"/>
                </a:solidFill>
                <a:latin typeface="Agency FB" pitchFamily="34" charset="0"/>
              </a:rPr>
              <a:t>ON LEARNING</a:t>
            </a:r>
            <a:endParaRPr kumimoji="0" lang="en-IN" sz="3600" b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1048660"/>
          <p:cNvSpPr>
            <a:spLocks noGrp="1"/>
          </p:cNvSpPr>
          <p:nvPr>
            <p:ph idx="1"/>
          </p:nvPr>
        </p:nvSpPr>
        <p:spPr>
          <a:xfrm>
            <a:off x="628650" y="2231720"/>
            <a:ext cx="7886700" cy="4351338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ar-SA" sz="3200" dirty="0">
                <a:solidFill>
                  <a:srgbClr val="FFC000"/>
                </a:solidFill>
              </a:rPr>
              <a:t>العلماء ورثة الانبياء</a:t>
            </a:r>
          </a:p>
          <a:p>
            <a:pPr marL="0" indent="0" algn="ctr" rtl="0">
              <a:buNone/>
            </a:pPr>
            <a:r>
              <a:rPr lang="en-US" sz="3200" dirty="0"/>
              <a:t> </a:t>
            </a:r>
          </a:p>
          <a:p>
            <a:pPr marL="0" indent="0" algn="ctr" rtl="0">
              <a:buNone/>
            </a:pPr>
            <a:r>
              <a:rPr lang="en-US" sz="3200" dirty="0"/>
              <a:t>“Scholars are </a:t>
            </a:r>
          </a:p>
          <a:p>
            <a:pPr marL="0" indent="0" algn="ctr" rtl="0">
              <a:buNone/>
            </a:pPr>
            <a:r>
              <a:rPr lang="en-US" sz="3200" dirty="0"/>
              <a:t>Descendants of Prophets” </a:t>
            </a:r>
            <a:endParaRPr lang="en-IN" sz="3200" dirty="0"/>
          </a:p>
        </p:txBody>
      </p:sp>
      <p:sp>
        <p:nvSpPr>
          <p:cNvPr id="1048596" name="Content Placeholder 1048656"/>
          <p:cNvSpPr txBox="1"/>
          <p:nvPr/>
        </p:nvSpPr>
        <p:spPr>
          <a:xfrm>
            <a:off x="1240971" y="520487"/>
            <a:ext cx="6244046" cy="759674"/>
          </a:xfrm>
          <a:prstGeom prst="rect">
            <a:avLst/>
          </a:prstGeom>
        </p:spPr>
        <p:txBody>
          <a:bodyPr vert="horz">
            <a:normAutofit fontScale="64722" lnSpcReduction="20000"/>
          </a:bodyPr>
          <a:lstStyle/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</a:pPr>
            <a:r>
              <a:rPr kumimoji="0" lang="en-US" sz="3600" b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gency FB" pitchFamily="34" charset="0"/>
              </a:rPr>
              <a:t>PROPHETIC TEACHINGS </a:t>
            </a: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</a:pPr>
            <a:r>
              <a:rPr lang="en-US" sz="3600" u="sng" dirty="0">
                <a:solidFill>
                  <a:srgbClr val="00B0F0"/>
                </a:solidFill>
                <a:latin typeface="Agency FB" pitchFamily="34" charset="0"/>
              </a:rPr>
              <a:t>ON LEARNING</a:t>
            </a:r>
            <a:endParaRPr kumimoji="0" lang="en-IN" sz="3600" b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Content Placeholder 1048662"/>
          <p:cNvSpPr>
            <a:spLocks noGrp="1"/>
          </p:cNvSpPr>
          <p:nvPr>
            <p:ph idx="1"/>
          </p:nvPr>
        </p:nvSpPr>
        <p:spPr>
          <a:xfrm>
            <a:off x="524147" y="2061903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ar-SA" sz="3200" dirty="0">
              <a:solidFill>
                <a:srgbClr val="FFC000"/>
              </a:solidFill>
            </a:endParaRPr>
          </a:p>
          <a:p>
            <a:pPr marL="0" indent="0" algn="ctr" rtl="0">
              <a:buNone/>
            </a:pPr>
            <a:r>
              <a:rPr lang="ar-SA" sz="3200" dirty="0">
                <a:solidFill>
                  <a:srgbClr val="FFC000"/>
                </a:solidFill>
              </a:rPr>
              <a:t>إنما بعثت معلما</a:t>
            </a:r>
            <a:endParaRPr lang="en-US" sz="3200" dirty="0">
              <a:solidFill>
                <a:srgbClr val="FFC000"/>
              </a:solidFill>
            </a:endParaRPr>
          </a:p>
          <a:p>
            <a:pPr marL="0" indent="0" algn="ctr" rtl="0">
              <a:buNone/>
            </a:pPr>
            <a:endParaRPr lang="en-US" sz="3200" dirty="0">
              <a:solidFill>
                <a:srgbClr val="FFC000"/>
              </a:solidFill>
            </a:endParaRPr>
          </a:p>
          <a:p>
            <a:pPr marL="0" indent="0" algn="ctr" rtl="0">
              <a:buNone/>
            </a:pPr>
            <a:r>
              <a:rPr lang="en-US" sz="3200" dirty="0"/>
              <a:t>“I have been sent as a Teacher”  </a:t>
            </a:r>
            <a:endParaRPr lang="ar-SA" sz="3200" dirty="0"/>
          </a:p>
          <a:p>
            <a:pPr marL="0" indent="0" algn="ctr">
              <a:buNone/>
            </a:pPr>
            <a:endParaRPr lang="ar-SA" sz="3200" dirty="0"/>
          </a:p>
          <a:p>
            <a:pPr marL="0" indent="0" algn="ctr">
              <a:buNone/>
            </a:pPr>
            <a:endParaRPr lang="en-IN" sz="3200" dirty="0"/>
          </a:p>
        </p:txBody>
      </p:sp>
      <p:sp>
        <p:nvSpPr>
          <p:cNvPr id="1048598" name="Content Placeholder 1048656"/>
          <p:cNvSpPr txBox="1"/>
          <p:nvPr/>
        </p:nvSpPr>
        <p:spPr>
          <a:xfrm>
            <a:off x="1240971" y="520487"/>
            <a:ext cx="6244046" cy="759674"/>
          </a:xfrm>
          <a:prstGeom prst="rect">
            <a:avLst/>
          </a:prstGeom>
        </p:spPr>
        <p:txBody>
          <a:bodyPr vert="horz">
            <a:normAutofit fontScale="64722" lnSpcReduction="20000"/>
          </a:bodyPr>
          <a:lstStyle/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</a:pPr>
            <a:r>
              <a:rPr kumimoji="0" lang="en-US" sz="3600" b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gency FB" pitchFamily="34" charset="0"/>
              </a:rPr>
              <a:t>PROPHETIC TEACHINGS </a:t>
            </a: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</a:pPr>
            <a:r>
              <a:rPr lang="en-US" sz="3600" u="sng" dirty="0">
                <a:solidFill>
                  <a:srgbClr val="00B0F0"/>
                </a:solidFill>
                <a:latin typeface="Agency FB" pitchFamily="34" charset="0"/>
              </a:rPr>
              <a:t>ON LEARNING</a:t>
            </a:r>
            <a:endParaRPr kumimoji="0" lang="en-IN" sz="3600" b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Content Placeholder 1048656"/>
          <p:cNvSpPr>
            <a:spLocks noGrp="1"/>
          </p:cNvSpPr>
          <p:nvPr>
            <p:ph idx="1"/>
          </p:nvPr>
        </p:nvSpPr>
        <p:spPr>
          <a:xfrm>
            <a:off x="641713" y="2479914"/>
            <a:ext cx="7886700" cy="2039834"/>
          </a:xfrm>
        </p:spPr>
        <p:txBody>
          <a:bodyPr>
            <a:normAutofit/>
          </a:bodyPr>
          <a:lstStyle/>
          <a:p>
            <a:pPr algn="ctr" rtl="0">
              <a:buNone/>
            </a:pPr>
            <a:r>
              <a:rPr lang="en-US" sz="3200" dirty="0"/>
              <a:t>“A little Knowledge </a:t>
            </a:r>
          </a:p>
          <a:p>
            <a:pPr algn="ctr" rtl="0">
              <a:buNone/>
            </a:pPr>
            <a:r>
              <a:rPr lang="en-US" sz="3200" dirty="0"/>
              <a:t>is better than a lot of Prayer</a:t>
            </a:r>
            <a:r>
              <a:rPr lang="ar-SA" sz="3200" dirty="0"/>
              <a:t> “</a:t>
            </a:r>
            <a:endParaRPr lang="en-IN" sz="3200" dirty="0"/>
          </a:p>
        </p:txBody>
      </p:sp>
      <p:sp>
        <p:nvSpPr>
          <p:cNvPr id="1048600" name="Content Placeholder 1048656"/>
          <p:cNvSpPr txBox="1"/>
          <p:nvPr/>
        </p:nvSpPr>
        <p:spPr>
          <a:xfrm>
            <a:off x="1240971" y="520487"/>
            <a:ext cx="6244046" cy="759674"/>
          </a:xfrm>
          <a:prstGeom prst="rect">
            <a:avLst/>
          </a:prstGeom>
        </p:spPr>
        <p:txBody>
          <a:bodyPr vert="horz">
            <a:normAutofit fontScale="64722" lnSpcReduction="20000"/>
          </a:bodyPr>
          <a:lstStyle/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</a:pPr>
            <a:r>
              <a:rPr kumimoji="0" lang="en-US" sz="3600" b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gency FB" pitchFamily="34" charset="0"/>
              </a:rPr>
              <a:t>PROPHETIC TEACHINGS </a:t>
            </a: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</a:pPr>
            <a:r>
              <a:rPr lang="en-US" sz="3600" u="sng" dirty="0">
                <a:solidFill>
                  <a:srgbClr val="00B0F0"/>
                </a:solidFill>
                <a:latin typeface="Agency FB" pitchFamily="34" charset="0"/>
              </a:rPr>
              <a:t>ON LEARNING</a:t>
            </a:r>
            <a:endParaRPr kumimoji="0" lang="en-IN" sz="3600" b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Content Placeholder 1048658"/>
          <p:cNvSpPr>
            <a:spLocks noGrp="1"/>
          </p:cNvSpPr>
          <p:nvPr>
            <p:ph idx="1"/>
          </p:nvPr>
        </p:nvSpPr>
        <p:spPr>
          <a:xfrm>
            <a:off x="628650" y="2231720"/>
            <a:ext cx="7886700" cy="4351338"/>
          </a:xfrm>
        </p:spPr>
        <p:txBody>
          <a:bodyPr>
            <a:normAutofit/>
          </a:bodyPr>
          <a:lstStyle/>
          <a:p>
            <a:pPr algn="ctr" rtl="0">
              <a:buNone/>
            </a:pPr>
            <a:r>
              <a:rPr lang="en-US" sz="3000" dirty="0"/>
              <a:t>“Superiority of a Scholar over a Pious person </a:t>
            </a:r>
          </a:p>
          <a:p>
            <a:pPr algn="ctr" rtl="0">
              <a:buNone/>
            </a:pPr>
            <a:r>
              <a:rPr lang="en-US" sz="3000" dirty="0"/>
              <a:t>is like the Superiority of the Full Moon </a:t>
            </a:r>
          </a:p>
          <a:p>
            <a:pPr algn="ctr" rtl="0">
              <a:buNone/>
            </a:pPr>
            <a:r>
              <a:rPr lang="en-US" sz="3000" dirty="0"/>
              <a:t>over the Stars</a:t>
            </a:r>
            <a:r>
              <a:rPr lang="en-US" sz="3200" dirty="0"/>
              <a:t>”  </a:t>
            </a:r>
            <a:endParaRPr lang="en-IN" sz="3200" dirty="0"/>
          </a:p>
        </p:txBody>
      </p:sp>
      <p:sp>
        <p:nvSpPr>
          <p:cNvPr id="1048602" name="Content Placeholder 1048656"/>
          <p:cNvSpPr txBox="1"/>
          <p:nvPr/>
        </p:nvSpPr>
        <p:spPr>
          <a:xfrm>
            <a:off x="1240971" y="520487"/>
            <a:ext cx="6244046" cy="759674"/>
          </a:xfrm>
          <a:prstGeom prst="rect">
            <a:avLst/>
          </a:prstGeom>
        </p:spPr>
        <p:txBody>
          <a:bodyPr vert="horz">
            <a:normAutofit fontScale="64722" lnSpcReduction="20000"/>
          </a:bodyPr>
          <a:lstStyle/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</a:pPr>
            <a:r>
              <a:rPr kumimoji="0" lang="en-US" sz="3600" b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gency FB" pitchFamily="34" charset="0"/>
              </a:rPr>
              <a:t>PROPHETIC TEACHINGS </a:t>
            </a: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</a:pPr>
            <a:r>
              <a:rPr lang="en-US" sz="3600" u="sng" dirty="0">
                <a:solidFill>
                  <a:srgbClr val="00B0F0"/>
                </a:solidFill>
                <a:latin typeface="Agency FB" pitchFamily="34" charset="0"/>
              </a:rPr>
              <a:t>ON LEARNING</a:t>
            </a:r>
            <a:endParaRPr kumimoji="0" lang="en-IN" sz="3600" b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ctrTitle"/>
          </p:nvPr>
        </p:nvSpPr>
        <p:spPr>
          <a:xfrm>
            <a:off x="496389" y="1420670"/>
            <a:ext cx="8305800" cy="1981200"/>
          </a:xfrm>
        </p:spPr>
        <p:txBody>
          <a:bodyPr>
            <a:normAutofit/>
          </a:bodyPr>
          <a:lstStyle/>
          <a:p>
            <a:r>
              <a:rPr lang="en-US" altLang="en-US" b="1" dirty="0">
                <a:solidFill>
                  <a:srgbClr val="FFFF00"/>
                </a:solidFill>
              </a:rPr>
              <a:t>The Art of Writing </a:t>
            </a:r>
            <a:endParaRPr lang="en-US" altLang="zh-CN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Agency FB</vt:lpstr>
      <vt:lpstr>Arial</vt:lpstr>
      <vt:lpstr>Calibri</vt:lpstr>
      <vt:lpstr>Constantia</vt:lpstr>
      <vt:lpstr>Wingdings 2</vt:lpstr>
      <vt:lpstr>Paper</vt:lpstr>
      <vt:lpstr>THE PURSUIT OF  ISLAMIC LEARNING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Art of Writing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PURSUIT OF  ISLAMIC LEARNING </dc:title>
  <dc:creator>Redmi 5</dc:creator>
  <cp:lastModifiedBy>Shihab AM</cp:lastModifiedBy>
  <cp:revision>1</cp:revision>
  <dcterms:created xsi:type="dcterms:W3CDTF">2015-05-11T11:30:45Z</dcterms:created>
  <dcterms:modified xsi:type="dcterms:W3CDTF">2024-08-23T10:21:53Z</dcterms:modified>
</cp:coreProperties>
</file>