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8" r:id="rId3"/>
    <p:sldId id="272" r:id="rId4"/>
    <p:sldId id="262" r:id="rId5"/>
    <p:sldId id="259" r:id="rId6"/>
    <p:sldId id="263" r:id="rId7"/>
    <p:sldId id="271" r:id="rId8"/>
    <p:sldId id="260"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8A87A34-81AB-432B-8DAE-1953F412C126}" type="datetimeFigureOut">
              <a:rPr lang="en-US" smtClean="0"/>
              <a:pPr/>
              <a:t>8/23/2024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066415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59185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48A87A34-81AB-432B-8DAE-1953F412C126}" type="datetimeFigureOut">
              <a:rPr lang="en-US" smtClean="0"/>
              <a:t>8/23/2024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933027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29847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8A87A34-81AB-432B-8DAE-1953F412C126}" type="datetimeFigureOut">
              <a:rPr lang="en-US" smtClean="0"/>
              <a:t>8/23/2024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740149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8/23/2024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31910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8/23/2024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93356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8/23/2024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02551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8/23/2024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29460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8A87A34-81AB-432B-8DAE-1953F412C126}" type="datetimeFigureOut">
              <a:rPr lang="en-US" smtClean="0"/>
              <a:t>8/23/2024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351987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8/23/2024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38557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48A87A34-81AB-432B-8DAE-1953F412C126}" type="datetimeFigureOut">
              <a:rPr lang="en-US" smtClean="0"/>
              <a:pPr/>
              <a:t>8/23/2024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6D22F896-40B5-4ADD-8801-0D06FADFA09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958251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3965" y="1923692"/>
            <a:ext cx="5293245" cy="570614"/>
          </a:xfrm>
        </p:spPr>
        <p:txBody>
          <a:bodyPr>
            <a:noAutofit/>
          </a:bodyPr>
          <a:lstStyle/>
          <a:p>
            <a:pPr algn="ctr"/>
            <a:r>
              <a:rPr lang="en-US" sz="2800" dirty="0">
                <a:solidFill>
                  <a:schemeClr val="accent3">
                    <a:lumMod val="60000"/>
                    <a:lumOff val="40000"/>
                  </a:schemeClr>
                </a:solidFill>
              </a:rPr>
              <a:t>SHIHAB. A. M &amp; B. A. RAHIM</a:t>
            </a:r>
          </a:p>
        </p:txBody>
      </p:sp>
      <p:sp>
        <p:nvSpPr>
          <p:cNvPr id="3" name="Subtitle 2"/>
          <p:cNvSpPr>
            <a:spLocks noGrp="1"/>
          </p:cNvSpPr>
          <p:nvPr>
            <p:ph type="subTitle" idx="1"/>
          </p:nvPr>
        </p:nvSpPr>
        <p:spPr>
          <a:xfrm>
            <a:off x="1146219" y="3603028"/>
            <a:ext cx="10428517" cy="2617468"/>
          </a:xfrm>
        </p:spPr>
        <p:txBody>
          <a:bodyPr>
            <a:normAutofit fontScale="77500" lnSpcReduction="20000"/>
          </a:bodyPr>
          <a:lstStyle/>
          <a:p>
            <a:pPr marL="514350" indent="-514350">
              <a:buFont typeface="+mj-lt"/>
              <a:buAutoNum type="arabicPeriod"/>
            </a:pPr>
            <a:r>
              <a:rPr lang="en-US" sz="2800" b="1" dirty="0">
                <a:solidFill>
                  <a:schemeClr val="bg1"/>
                </a:solidFill>
              </a:rPr>
              <a:t>IBN KHALDUN</a:t>
            </a:r>
          </a:p>
          <a:p>
            <a:pPr marL="514350" indent="-514350">
              <a:buFont typeface="+mj-lt"/>
              <a:buAutoNum type="arabicPeriod"/>
            </a:pPr>
            <a:r>
              <a:rPr lang="en-US" sz="2800" b="1" dirty="0">
                <a:solidFill>
                  <a:schemeClr val="bg1"/>
                </a:solidFill>
              </a:rPr>
              <a:t>AL BIRUNI</a:t>
            </a:r>
          </a:p>
          <a:p>
            <a:pPr marL="514350" indent="-514350">
              <a:buFont typeface="+mj-lt"/>
              <a:buAutoNum type="arabicPeriod"/>
            </a:pPr>
            <a:r>
              <a:rPr lang="en-US" sz="2800" b="1" dirty="0">
                <a:solidFill>
                  <a:schemeClr val="bg1"/>
                </a:solidFill>
              </a:rPr>
              <a:t>AL GAZZALI</a:t>
            </a:r>
          </a:p>
          <a:p>
            <a:pPr marL="514350" indent="-514350">
              <a:buFont typeface="+mj-lt"/>
              <a:buAutoNum type="arabicPeriod"/>
            </a:pPr>
            <a:r>
              <a:rPr lang="en-US" sz="2800" b="1" dirty="0">
                <a:solidFill>
                  <a:schemeClr val="bg1"/>
                </a:solidFill>
              </a:rPr>
              <a:t>IBN AL QAYYIM</a:t>
            </a:r>
          </a:p>
          <a:p>
            <a:pPr marL="514350" indent="-514350">
              <a:buFont typeface="+mj-lt"/>
              <a:buAutoNum type="arabicPeriod"/>
            </a:pPr>
            <a:r>
              <a:rPr lang="en-US" sz="2800" b="1" dirty="0">
                <a:solidFill>
                  <a:schemeClr val="bg1"/>
                </a:solidFill>
              </a:rPr>
              <a:t>FAKHUDDIN RAZI</a:t>
            </a:r>
          </a:p>
          <a:p>
            <a:pPr marL="514350" indent="-514350">
              <a:buFont typeface="+mj-lt"/>
              <a:buAutoNum type="arabicPeriod"/>
            </a:pPr>
            <a:r>
              <a:rPr lang="en-US" sz="2800" b="1" dirty="0">
                <a:solidFill>
                  <a:schemeClr val="bg1"/>
                </a:solidFill>
              </a:rPr>
              <a:t>SHAH WALIULLAH</a:t>
            </a:r>
          </a:p>
          <a:p>
            <a:endParaRPr lang="en-US" dirty="0"/>
          </a:p>
        </p:txBody>
      </p:sp>
      <p:sp>
        <p:nvSpPr>
          <p:cNvPr id="4" name="Title 1"/>
          <p:cNvSpPr txBox="1">
            <a:spLocks/>
          </p:cNvSpPr>
          <p:nvPr/>
        </p:nvSpPr>
        <p:spPr>
          <a:xfrm>
            <a:off x="473814" y="1120676"/>
            <a:ext cx="10993549" cy="803016"/>
          </a:xfrm>
          <a:prstGeom prst="rect">
            <a:avLst/>
          </a:prstGeom>
          <a:effectLst/>
        </p:spPr>
        <p:txBody>
          <a:bodyPr vert="horz" lIns="91440" tIns="45720" rIns="91440" bIns="45720" rtlCol="0" anchor="b">
            <a:normAutofit/>
          </a:bodyPr>
          <a:lstStyle>
            <a:lvl1pPr algn="l" defTabSz="457200" rtl="0" eaLnBrk="1" latinLnBrk="0" hangingPunct="1">
              <a:spcBef>
                <a:spcPct val="0"/>
              </a:spcBef>
              <a:buNone/>
              <a:defRPr sz="3600" b="0" kern="1200" cap="all">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a:t>human nature IN ISLAMIC PERSPECTIVE</a:t>
            </a:r>
          </a:p>
        </p:txBody>
      </p:sp>
    </p:spTree>
    <p:extLst>
      <p:ext uri="{BB962C8B-B14F-4D97-AF65-F5344CB8AC3E}">
        <p14:creationId xmlns:p14="http://schemas.microsoft.com/office/powerpoint/2010/main" val="1699457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IBN KHALDUN </a:t>
            </a:r>
            <a:r>
              <a:rPr lang="en-US" dirty="0"/>
              <a:t>(1332 –1406 AD)</a:t>
            </a:r>
            <a:br>
              <a:rPr lang="en-US" b="1" dirty="0"/>
            </a:br>
            <a:endParaRPr lang="en-US" dirty="0"/>
          </a:p>
        </p:txBody>
      </p:sp>
      <p:sp>
        <p:nvSpPr>
          <p:cNvPr id="3" name="Content Placeholder 2"/>
          <p:cNvSpPr>
            <a:spLocks noGrp="1"/>
          </p:cNvSpPr>
          <p:nvPr>
            <p:ph idx="1"/>
          </p:nvPr>
        </p:nvSpPr>
        <p:spPr>
          <a:xfrm>
            <a:off x="463640" y="1893194"/>
            <a:ext cx="11269014" cy="4778062"/>
          </a:xfrm>
        </p:spPr>
        <p:txBody>
          <a:bodyPr anchor="t">
            <a:normAutofit/>
          </a:bodyPr>
          <a:lstStyle/>
          <a:p>
            <a:pPr algn="just"/>
            <a:r>
              <a:rPr lang="en-US" sz="2000" dirty="0">
                <a:solidFill>
                  <a:schemeClr val="tx1"/>
                </a:solidFill>
              </a:rPr>
              <a:t>Born in </a:t>
            </a:r>
            <a:r>
              <a:rPr lang="en-US" sz="2000" dirty="0" err="1">
                <a:solidFill>
                  <a:schemeClr val="tx1"/>
                </a:solidFill>
              </a:rPr>
              <a:t>tunis</a:t>
            </a:r>
            <a:endParaRPr lang="en-US" sz="2000" dirty="0">
              <a:solidFill>
                <a:schemeClr val="tx1"/>
              </a:solidFill>
            </a:endParaRPr>
          </a:p>
          <a:p>
            <a:pPr algn="just"/>
            <a:r>
              <a:rPr lang="en-US" b="1" dirty="0"/>
              <a:t>Abdu Rahman ibn Muhammad Ibn </a:t>
            </a:r>
            <a:r>
              <a:rPr lang="en-US" b="1" dirty="0" err="1"/>
              <a:t>Khaldun</a:t>
            </a:r>
            <a:r>
              <a:rPr lang="en-US" dirty="0"/>
              <a:t> was a leading Arab historian who is widely considered as a forerunner of the disciplines of historiography, sociology, economics, etc. Ibn </a:t>
            </a:r>
            <a:r>
              <a:rPr lang="en-US" dirty="0" err="1"/>
              <a:t>Khaldun</a:t>
            </a:r>
            <a:r>
              <a:rPr lang="en-US" dirty="0"/>
              <a:t> was born in Tunisia into an upper-class Andalusian family of Arab descent. He learned first at the hands of his father who was a scholarly person. He received a classical Islamic education, studying the Quran, which he memorized by heart, Arabic linguistics; the basis for understanding the Qur'an, Hadith, and </a:t>
            </a:r>
            <a:r>
              <a:rPr lang="en-US" dirty="0" err="1"/>
              <a:t>Fiqh</a:t>
            </a:r>
            <a:r>
              <a:rPr lang="en-US" dirty="0"/>
              <a:t>. </a:t>
            </a:r>
          </a:p>
          <a:p>
            <a:pPr algn="just"/>
            <a:r>
              <a:rPr lang="en-US" dirty="0"/>
              <a:t>The mathematician and philosopher Al </a:t>
            </a:r>
            <a:r>
              <a:rPr lang="en-US" dirty="0" err="1"/>
              <a:t>Abili</a:t>
            </a:r>
            <a:r>
              <a:rPr lang="en-US" dirty="0"/>
              <a:t> introduced him to mathematics, logic and philosophy, and he studied especially the works of Averroes, Avicenna, </a:t>
            </a:r>
            <a:r>
              <a:rPr lang="en-US" dirty="0" err="1"/>
              <a:t>Razi</a:t>
            </a:r>
            <a:r>
              <a:rPr lang="en-US" dirty="0"/>
              <a:t> and </a:t>
            </a:r>
            <a:r>
              <a:rPr lang="en-US" dirty="0" err="1"/>
              <a:t>Tusi</a:t>
            </a:r>
            <a:r>
              <a:rPr lang="en-US" dirty="0"/>
              <a:t>. At the age of 17, Ibn </a:t>
            </a:r>
            <a:r>
              <a:rPr lang="en-US" dirty="0" err="1"/>
              <a:t>Khaldun</a:t>
            </a:r>
            <a:r>
              <a:rPr lang="en-US" dirty="0"/>
              <a:t> lost both his parents in an epidemic of the plague that hit Tunis. In 1384, the Egyptian Sultan, al </a:t>
            </a:r>
            <a:r>
              <a:rPr lang="en-US" dirty="0" err="1"/>
              <a:t>Maliku</a:t>
            </a:r>
            <a:r>
              <a:rPr lang="en-US" dirty="0"/>
              <a:t> </a:t>
            </a:r>
            <a:r>
              <a:rPr lang="en-US" dirty="0" err="1"/>
              <a:t>Dahir</a:t>
            </a:r>
            <a:r>
              <a:rPr lang="en-US" dirty="0"/>
              <a:t> </a:t>
            </a:r>
            <a:r>
              <a:rPr lang="en-US" dirty="0" err="1"/>
              <a:t>Barquq</a:t>
            </a:r>
            <a:r>
              <a:rPr lang="en-US" dirty="0"/>
              <a:t>, made him professor of the </a:t>
            </a:r>
            <a:r>
              <a:rPr lang="en-US" dirty="0" err="1"/>
              <a:t>Qamhiyyah</a:t>
            </a:r>
            <a:r>
              <a:rPr lang="en-US" dirty="0"/>
              <a:t> Madrasah and the Grand </a:t>
            </a:r>
            <a:r>
              <a:rPr lang="en-US" dirty="0" err="1"/>
              <a:t>Qazi</a:t>
            </a:r>
            <a:r>
              <a:rPr lang="en-US" dirty="0"/>
              <a:t> of the Maliki School of </a:t>
            </a:r>
            <a:r>
              <a:rPr lang="en-US" dirty="0" err="1"/>
              <a:t>Fiqh</a:t>
            </a:r>
            <a:r>
              <a:rPr lang="en-US" dirty="0"/>
              <a:t>. After completing the pilgrimage to Makkah he returned in May 1388, he concentrated more strongly on a purely-educational function at various Cairo madrasas. Then he spent the next five years in Cairo completing his autobiography and his history of the world and acting as teacher and judge. He successively held high administrative and political posts under the Umayyad, </a:t>
            </a:r>
            <a:r>
              <a:rPr lang="en-US" dirty="0" err="1"/>
              <a:t>Almoravid</a:t>
            </a:r>
            <a:r>
              <a:rPr lang="en-US" dirty="0"/>
              <a:t>, and </a:t>
            </a:r>
            <a:r>
              <a:rPr lang="en-US" dirty="0" err="1"/>
              <a:t>Almohad</a:t>
            </a:r>
            <a:r>
              <a:rPr lang="en-US" dirty="0"/>
              <a:t> dynasties.</a:t>
            </a:r>
            <a:endParaRPr lang="en-US" sz="2000" dirty="0">
              <a:solidFill>
                <a:schemeClr val="tx1"/>
              </a:solidFill>
            </a:endParaRPr>
          </a:p>
          <a:p>
            <a:pPr algn="just"/>
            <a:endParaRPr lang="en-US" sz="2000" dirty="0">
              <a:solidFill>
                <a:schemeClr val="tx1"/>
              </a:solidFill>
            </a:endParaRPr>
          </a:p>
        </p:txBody>
      </p:sp>
    </p:spTree>
    <p:extLst>
      <p:ext uri="{BB962C8B-B14F-4D97-AF65-F5344CB8AC3E}">
        <p14:creationId xmlns:p14="http://schemas.microsoft.com/office/powerpoint/2010/main" val="3491325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81192" y="2180496"/>
            <a:ext cx="11029615" cy="4503639"/>
          </a:xfrm>
        </p:spPr>
        <p:txBody>
          <a:bodyPr>
            <a:normAutofit/>
          </a:bodyPr>
          <a:lstStyle/>
          <a:p>
            <a:r>
              <a:rPr lang="en-US" sz="2000" dirty="0">
                <a:solidFill>
                  <a:schemeClr val="tx1"/>
                </a:solidFill>
              </a:rPr>
              <a:t>Composed His monumental History of Mankind </a:t>
            </a:r>
            <a:r>
              <a:rPr lang="en-US" sz="2000" b="1" dirty="0">
                <a:solidFill>
                  <a:schemeClr val="tx1"/>
                </a:solidFill>
              </a:rPr>
              <a:t>KITAB AL IBAR </a:t>
            </a:r>
            <a:r>
              <a:rPr lang="en-US" sz="2000" dirty="0">
                <a:solidFill>
                  <a:schemeClr val="tx1"/>
                </a:solidFill>
              </a:rPr>
              <a:t>in seven volumes.</a:t>
            </a:r>
          </a:p>
          <a:p>
            <a:r>
              <a:rPr lang="en-US" sz="2000" i="1" dirty="0"/>
              <a:t>Al </a:t>
            </a:r>
            <a:r>
              <a:rPr lang="en-US" sz="2000" i="1" dirty="0" err="1"/>
              <a:t>Muqaddimah</a:t>
            </a:r>
            <a:r>
              <a:rPr lang="en-US" sz="2000" i="1" dirty="0"/>
              <a:t> </a:t>
            </a:r>
            <a:r>
              <a:rPr lang="en-US" sz="2000" dirty="0"/>
              <a:t>is considered the first book, the magnum opus of him. It is a monumental work established the foundations of several fields of knowledge, including the philosophy of history, sociology, ethnography, and economics</a:t>
            </a:r>
          </a:p>
          <a:p>
            <a:r>
              <a:rPr lang="en-US" sz="2000" i="1" dirty="0" err="1">
                <a:solidFill>
                  <a:srgbClr val="FF0000"/>
                </a:solidFill>
              </a:rPr>
              <a:t>Muqaddima</a:t>
            </a:r>
            <a:r>
              <a:rPr lang="en-US" sz="2000" i="1" dirty="0">
                <a:solidFill>
                  <a:srgbClr val="FF0000"/>
                </a:solidFill>
              </a:rPr>
              <a:t> </a:t>
            </a:r>
            <a:r>
              <a:rPr lang="en-US" sz="2000" dirty="0">
                <a:solidFill>
                  <a:schemeClr val="tx1"/>
                </a:solidFill>
              </a:rPr>
              <a:t>discusses:</a:t>
            </a:r>
          </a:p>
          <a:p>
            <a:pPr lvl="3">
              <a:buFont typeface="Courier New" panose="02070309020205020404" pitchFamily="49" charset="0"/>
              <a:buChar char="o"/>
            </a:pPr>
            <a:r>
              <a:rPr lang="en-US" sz="1600" dirty="0">
                <a:solidFill>
                  <a:schemeClr val="tx1"/>
                </a:solidFill>
              </a:rPr>
              <a:t>Influence of environment on human character and society</a:t>
            </a:r>
          </a:p>
          <a:p>
            <a:pPr lvl="3">
              <a:buFont typeface="Courier New" panose="02070309020205020404" pitchFamily="49" charset="0"/>
              <a:buChar char="o"/>
            </a:pPr>
            <a:r>
              <a:rPr lang="en-US" sz="1600" dirty="0">
                <a:solidFill>
                  <a:schemeClr val="tx1"/>
                </a:solidFill>
              </a:rPr>
              <a:t>Different forms of govt.</a:t>
            </a:r>
          </a:p>
          <a:p>
            <a:pPr lvl="3">
              <a:buFont typeface="Courier New" panose="02070309020205020404" pitchFamily="49" charset="0"/>
              <a:buChar char="o"/>
            </a:pPr>
            <a:r>
              <a:rPr lang="en-US" sz="1600" dirty="0">
                <a:solidFill>
                  <a:schemeClr val="tx1"/>
                </a:solidFill>
              </a:rPr>
              <a:t>Urban cultures</a:t>
            </a:r>
          </a:p>
          <a:p>
            <a:pPr lvl="3">
              <a:buFont typeface="Courier New" panose="02070309020205020404" pitchFamily="49" charset="0"/>
              <a:buChar char="o"/>
            </a:pPr>
            <a:r>
              <a:rPr lang="en-US" sz="1600" dirty="0">
                <a:solidFill>
                  <a:schemeClr val="tx1"/>
                </a:solidFill>
              </a:rPr>
              <a:t>Industrial &amp; economic affairs</a:t>
            </a:r>
          </a:p>
          <a:p>
            <a:pPr lvl="3">
              <a:buFont typeface="Courier New" panose="02070309020205020404" pitchFamily="49" charset="0"/>
              <a:buChar char="o"/>
            </a:pPr>
            <a:r>
              <a:rPr lang="en-US" sz="1600" dirty="0">
                <a:solidFill>
                  <a:schemeClr val="tx1"/>
                </a:solidFill>
              </a:rPr>
              <a:t>Literature &amp; sciences</a:t>
            </a:r>
          </a:p>
        </p:txBody>
      </p:sp>
    </p:spTree>
    <p:extLst>
      <p:ext uri="{BB962C8B-B14F-4D97-AF65-F5344CB8AC3E}">
        <p14:creationId xmlns:p14="http://schemas.microsoft.com/office/powerpoint/2010/main" val="271205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019510"/>
            <a:ext cx="11029615" cy="4838490"/>
          </a:xfrm>
        </p:spPr>
        <p:txBody>
          <a:bodyPr anchor="t">
            <a:noAutofit/>
          </a:bodyPr>
          <a:lstStyle/>
          <a:p>
            <a:pPr algn="just"/>
            <a:r>
              <a:rPr lang="en-US" sz="2000" dirty="0">
                <a:solidFill>
                  <a:srgbClr val="C00000"/>
                </a:solidFill>
                <a:latin typeface="Adobe Arabic" panose="02040503050201020203" pitchFamily="18" charset="-78"/>
                <a:cs typeface="Adobe Arabic" panose="02040503050201020203" pitchFamily="18" charset="-78"/>
              </a:rPr>
              <a:t>Abu </a:t>
            </a:r>
            <a:r>
              <a:rPr lang="en-US" sz="2000" dirty="0" err="1">
                <a:solidFill>
                  <a:srgbClr val="C00000"/>
                </a:solidFill>
                <a:latin typeface="Adobe Arabic" panose="02040503050201020203" pitchFamily="18" charset="-78"/>
                <a:cs typeface="Adobe Arabic" panose="02040503050201020203" pitchFamily="18" charset="-78"/>
              </a:rPr>
              <a:t>Rayhan</a:t>
            </a:r>
            <a:r>
              <a:rPr lang="en-US" sz="2000" dirty="0">
                <a:solidFill>
                  <a:srgbClr val="C00000"/>
                </a:solidFill>
                <a:latin typeface="Adobe Arabic" panose="02040503050201020203" pitchFamily="18" charset="-78"/>
                <a:cs typeface="Adobe Arabic" panose="02040503050201020203" pitchFamily="18" charset="-78"/>
              </a:rPr>
              <a:t> al </a:t>
            </a:r>
            <a:r>
              <a:rPr lang="en-US" sz="2000" dirty="0" err="1">
                <a:solidFill>
                  <a:srgbClr val="C00000"/>
                </a:solidFill>
                <a:latin typeface="Adobe Arabic" panose="02040503050201020203" pitchFamily="18" charset="-78"/>
                <a:cs typeface="Adobe Arabic" panose="02040503050201020203" pitchFamily="18" charset="-78"/>
              </a:rPr>
              <a:t>Biruni</a:t>
            </a:r>
            <a:r>
              <a:rPr lang="en-US" sz="2000" dirty="0">
                <a:solidFill>
                  <a:srgbClr val="C00000"/>
                </a:solidFill>
                <a:latin typeface="Adobe Arabic" panose="02040503050201020203" pitchFamily="18" charset="-78"/>
                <a:cs typeface="Adobe Arabic" panose="02040503050201020203" pitchFamily="18" charset="-78"/>
              </a:rPr>
              <a:t> was born in </a:t>
            </a:r>
            <a:r>
              <a:rPr lang="en-US" sz="2000" dirty="0" err="1">
                <a:solidFill>
                  <a:srgbClr val="C00000"/>
                </a:solidFill>
                <a:latin typeface="Adobe Arabic" panose="02040503050201020203" pitchFamily="18" charset="-78"/>
                <a:cs typeface="Adobe Arabic" panose="02040503050201020203" pitchFamily="18" charset="-78"/>
              </a:rPr>
              <a:t>Khwarizm</a:t>
            </a:r>
            <a:r>
              <a:rPr lang="en-US" sz="2000" dirty="0">
                <a:solidFill>
                  <a:srgbClr val="C00000"/>
                </a:solidFill>
                <a:latin typeface="Adobe Arabic" panose="02040503050201020203" pitchFamily="18" charset="-78"/>
                <a:cs typeface="Adobe Arabic" panose="02040503050201020203" pitchFamily="18" charset="-78"/>
              </a:rPr>
              <a:t> and was attached to the court of Mahmud of </a:t>
            </a:r>
            <a:r>
              <a:rPr lang="en-US" sz="2000" dirty="0" err="1">
                <a:solidFill>
                  <a:srgbClr val="C00000"/>
                </a:solidFill>
                <a:latin typeface="Adobe Arabic" panose="02040503050201020203" pitchFamily="18" charset="-78"/>
                <a:cs typeface="Adobe Arabic" panose="02040503050201020203" pitchFamily="18" charset="-78"/>
              </a:rPr>
              <a:t>Ghazni</a:t>
            </a:r>
            <a:r>
              <a:rPr lang="en-US" sz="2000" dirty="0">
                <a:solidFill>
                  <a:srgbClr val="C00000"/>
                </a:solidFill>
                <a:latin typeface="Adobe Arabic" panose="02040503050201020203" pitchFamily="18" charset="-78"/>
                <a:cs typeface="Adobe Arabic" panose="02040503050201020203" pitchFamily="18" charset="-78"/>
              </a:rPr>
              <a:t> for some time. He was a polymath, with wide range of interests in Geography, history, comparative religion, physics, mathematics and astronomy. Al </a:t>
            </a:r>
            <a:r>
              <a:rPr lang="en-US" sz="2000" dirty="0" err="1">
                <a:solidFill>
                  <a:srgbClr val="C00000"/>
                </a:solidFill>
                <a:latin typeface="Adobe Arabic" panose="02040503050201020203" pitchFamily="18" charset="-78"/>
                <a:cs typeface="Adobe Arabic" panose="02040503050201020203" pitchFamily="18" charset="-78"/>
              </a:rPr>
              <a:t>Biruni’s</a:t>
            </a:r>
            <a:r>
              <a:rPr lang="en-US" sz="2000" dirty="0">
                <a:solidFill>
                  <a:srgbClr val="C00000"/>
                </a:solidFill>
                <a:latin typeface="Adobe Arabic" panose="02040503050201020203" pitchFamily="18" charset="-78"/>
                <a:cs typeface="Adobe Arabic" panose="02040503050201020203" pitchFamily="18" charset="-78"/>
              </a:rPr>
              <a:t> most influential work in the social science is </a:t>
            </a:r>
            <a:r>
              <a:rPr lang="en-US" sz="2000" b="1" i="1" dirty="0" err="1">
                <a:solidFill>
                  <a:srgbClr val="0070C0"/>
                </a:solidFill>
                <a:latin typeface="Adobe Arabic" panose="02040503050201020203" pitchFamily="18" charset="-78"/>
                <a:cs typeface="Adobe Arabic" panose="02040503050201020203" pitchFamily="18" charset="-78"/>
              </a:rPr>
              <a:t>Kitab</a:t>
            </a:r>
            <a:r>
              <a:rPr lang="en-US" sz="2000" b="1" i="1" dirty="0">
                <a:solidFill>
                  <a:srgbClr val="0070C0"/>
                </a:solidFill>
                <a:latin typeface="Adobe Arabic" panose="02040503050201020203" pitchFamily="18" charset="-78"/>
                <a:cs typeface="Adobe Arabic" panose="02040503050201020203" pitchFamily="18" charset="-78"/>
              </a:rPr>
              <a:t> al Hind</a:t>
            </a:r>
            <a:r>
              <a:rPr lang="en-US" sz="2000" dirty="0">
                <a:solidFill>
                  <a:srgbClr val="0070C0"/>
                </a:solidFill>
                <a:latin typeface="Adobe Arabic" panose="02040503050201020203" pitchFamily="18" charset="-78"/>
                <a:cs typeface="Adobe Arabic" panose="02040503050201020203" pitchFamily="18" charset="-78"/>
              </a:rPr>
              <a:t> (</a:t>
            </a:r>
            <a:r>
              <a:rPr lang="ar-SA" sz="2000" dirty="0">
                <a:solidFill>
                  <a:srgbClr val="0070C0"/>
                </a:solidFill>
                <a:latin typeface="Adobe Arabic" panose="02040503050201020203" pitchFamily="18" charset="-78"/>
                <a:cs typeface="Adobe Arabic" panose="02040503050201020203" pitchFamily="18" charset="-78"/>
              </a:rPr>
              <a:t>كتاب الهند</a:t>
            </a:r>
            <a:r>
              <a:rPr lang="en-US" sz="2000" dirty="0">
                <a:solidFill>
                  <a:srgbClr val="0070C0"/>
                </a:solidFill>
                <a:latin typeface="Adobe Arabic" panose="02040503050201020203" pitchFamily="18" charset="-78"/>
                <a:cs typeface="Adobe Arabic" panose="02040503050201020203" pitchFamily="18" charset="-78"/>
              </a:rPr>
              <a:t>). </a:t>
            </a:r>
            <a:r>
              <a:rPr lang="en-US" sz="2000" dirty="0">
                <a:solidFill>
                  <a:srgbClr val="C00000"/>
                </a:solidFill>
                <a:latin typeface="Adobe Arabic" panose="02040503050201020203" pitchFamily="18" charset="-78"/>
                <a:cs typeface="Adobe Arabic" panose="02040503050201020203" pitchFamily="18" charset="-78"/>
              </a:rPr>
              <a:t>He travelled to India and was deeply fascinated by the land, its people, cultural traditions and philosophy. </a:t>
            </a:r>
            <a:r>
              <a:rPr lang="en-US" sz="2000" i="1" dirty="0" err="1">
                <a:solidFill>
                  <a:srgbClr val="C00000"/>
                </a:solidFill>
                <a:latin typeface="Adobe Arabic" panose="02040503050201020203" pitchFamily="18" charset="-78"/>
                <a:cs typeface="Adobe Arabic" panose="02040503050201020203" pitchFamily="18" charset="-78"/>
              </a:rPr>
              <a:t>Kitab</a:t>
            </a:r>
            <a:r>
              <a:rPr lang="en-US" sz="2000" i="1" dirty="0">
                <a:solidFill>
                  <a:srgbClr val="C00000"/>
                </a:solidFill>
                <a:latin typeface="Adobe Arabic" panose="02040503050201020203" pitchFamily="18" charset="-78"/>
                <a:cs typeface="Adobe Arabic" panose="02040503050201020203" pitchFamily="18" charset="-78"/>
              </a:rPr>
              <a:t> al Hind</a:t>
            </a:r>
            <a:r>
              <a:rPr lang="en-US" sz="2000" dirty="0">
                <a:solidFill>
                  <a:srgbClr val="C00000"/>
                </a:solidFill>
                <a:latin typeface="Adobe Arabic" panose="02040503050201020203" pitchFamily="18" charset="-78"/>
                <a:cs typeface="Adobe Arabic" panose="02040503050201020203" pitchFamily="18" charset="-78"/>
              </a:rPr>
              <a:t> contains the results of his observations and researches on Indian society. He has been described as the founder of Indology.</a:t>
            </a:r>
          </a:p>
          <a:p>
            <a:pPr algn="just"/>
            <a:r>
              <a:rPr lang="en-US" sz="2000" dirty="0">
                <a:solidFill>
                  <a:srgbClr val="C00000"/>
                </a:solidFill>
                <a:latin typeface="Adobe Arabic" panose="02040503050201020203" pitchFamily="18" charset="-78"/>
                <a:cs typeface="Adobe Arabic" panose="02040503050201020203" pitchFamily="18" charset="-78"/>
              </a:rPr>
              <a:t>In his </a:t>
            </a:r>
            <a:r>
              <a:rPr lang="en-US" sz="2000" b="1" i="1" dirty="0" err="1">
                <a:solidFill>
                  <a:srgbClr val="0070C0"/>
                </a:solidFill>
                <a:latin typeface="Adobe Arabic" panose="02040503050201020203" pitchFamily="18" charset="-78"/>
                <a:cs typeface="Adobe Arabic" panose="02040503050201020203" pitchFamily="18" charset="-78"/>
              </a:rPr>
              <a:t>Kitab</a:t>
            </a:r>
            <a:r>
              <a:rPr lang="en-US" sz="2000" b="1" i="1" dirty="0">
                <a:solidFill>
                  <a:srgbClr val="0070C0"/>
                </a:solidFill>
                <a:latin typeface="Adobe Arabic" panose="02040503050201020203" pitchFamily="18" charset="-78"/>
                <a:cs typeface="Adobe Arabic" panose="02040503050201020203" pitchFamily="18" charset="-78"/>
              </a:rPr>
              <a:t> fi </a:t>
            </a:r>
            <a:r>
              <a:rPr lang="en-US" sz="2000" b="1" i="1" dirty="0" err="1">
                <a:solidFill>
                  <a:srgbClr val="0070C0"/>
                </a:solidFill>
                <a:latin typeface="Adobe Arabic" panose="02040503050201020203" pitchFamily="18" charset="-78"/>
                <a:cs typeface="Adobe Arabic" panose="02040503050201020203" pitchFamily="18" charset="-78"/>
              </a:rPr>
              <a:t>tahqiq</a:t>
            </a:r>
            <a:r>
              <a:rPr lang="en-US" sz="2000" b="1" i="1" dirty="0">
                <a:solidFill>
                  <a:srgbClr val="0070C0"/>
                </a:solidFill>
                <a:latin typeface="Adobe Arabic" panose="02040503050201020203" pitchFamily="18" charset="-78"/>
                <a:cs typeface="Adobe Arabic" panose="02040503050201020203" pitchFamily="18" charset="-78"/>
              </a:rPr>
              <a:t> ma </a:t>
            </a:r>
            <a:r>
              <a:rPr lang="en-US" sz="2000" b="1" i="1" dirty="0" err="1">
                <a:solidFill>
                  <a:srgbClr val="0070C0"/>
                </a:solidFill>
                <a:latin typeface="Adobe Arabic" panose="02040503050201020203" pitchFamily="18" charset="-78"/>
                <a:cs typeface="Adobe Arabic" panose="02040503050201020203" pitchFamily="18" charset="-78"/>
              </a:rPr>
              <a:t>lil</a:t>
            </a:r>
            <a:r>
              <a:rPr lang="en-US" sz="2000" b="1" i="1" dirty="0">
                <a:solidFill>
                  <a:srgbClr val="0070C0"/>
                </a:solidFill>
                <a:latin typeface="Adobe Arabic" panose="02040503050201020203" pitchFamily="18" charset="-78"/>
                <a:cs typeface="Adobe Arabic" panose="02040503050201020203" pitchFamily="18" charset="-78"/>
              </a:rPr>
              <a:t> Hind</a:t>
            </a:r>
            <a:r>
              <a:rPr lang="en-US" sz="2000" dirty="0">
                <a:solidFill>
                  <a:srgbClr val="0070C0"/>
                </a:solidFill>
                <a:latin typeface="Adobe Arabic" panose="02040503050201020203" pitchFamily="18" charset="-78"/>
                <a:cs typeface="Adobe Arabic" panose="02040503050201020203" pitchFamily="18" charset="-78"/>
              </a:rPr>
              <a:t> (</a:t>
            </a:r>
            <a:r>
              <a:rPr lang="ar-SA" sz="2000" dirty="0">
                <a:solidFill>
                  <a:srgbClr val="0070C0"/>
                </a:solidFill>
                <a:latin typeface="Adobe Arabic" panose="02040503050201020203" pitchFamily="18" charset="-78"/>
                <a:cs typeface="Adobe Arabic" panose="02040503050201020203" pitchFamily="18" charset="-78"/>
              </a:rPr>
              <a:t>كتاب في تحقيق ما للهند</a:t>
            </a:r>
            <a:r>
              <a:rPr lang="en-US" sz="2000" dirty="0">
                <a:solidFill>
                  <a:srgbClr val="0070C0"/>
                </a:solidFill>
                <a:latin typeface="Adobe Arabic" panose="02040503050201020203" pitchFamily="18" charset="-78"/>
                <a:cs typeface="Adobe Arabic" panose="02040503050201020203" pitchFamily="18" charset="-78"/>
              </a:rPr>
              <a:t>)</a:t>
            </a:r>
            <a:r>
              <a:rPr lang="en-US" sz="2000" dirty="0">
                <a:solidFill>
                  <a:srgbClr val="C00000"/>
                </a:solidFill>
                <a:latin typeface="Adobe Arabic" panose="02040503050201020203" pitchFamily="18" charset="-78"/>
                <a:cs typeface="Adobe Arabic" panose="02040503050201020203" pitchFamily="18" charset="-78"/>
              </a:rPr>
              <a:t>, he described India's cultural, scientific, social and religious history. </a:t>
            </a:r>
            <a:r>
              <a:rPr lang="en-US" sz="2000" b="1" i="1" dirty="0" err="1">
                <a:solidFill>
                  <a:srgbClr val="0070C0"/>
                </a:solidFill>
                <a:latin typeface="Adobe Arabic" panose="02040503050201020203" pitchFamily="18" charset="-78"/>
                <a:cs typeface="Adobe Arabic" panose="02040503050201020203" pitchFamily="18" charset="-78"/>
              </a:rPr>
              <a:t>Kitab</a:t>
            </a:r>
            <a:r>
              <a:rPr lang="en-US" sz="2000" b="1" dirty="0">
                <a:solidFill>
                  <a:srgbClr val="0070C0"/>
                </a:solidFill>
                <a:latin typeface="Adobe Arabic" panose="02040503050201020203" pitchFamily="18" charset="-78"/>
                <a:cs typeface="Adobe Arabic" panose="02040503050201020203" pitchFamily="18" charset="-78"/>
              </a:rPr>
              <a:t> </a:t>
            </a:r>
            <a:r>
              <a:rPr lang="en-US" sz="2000" b="1" i="1" dirty="0" err="1">
                <a:solidFill>
                  <a:srgbClr val="0070C0"/>
                </a:solidFill>
                <a:latin typeface="Adobe Arabic" panose="02040503050201020203" pitchFamily="18" charset="-78"/>
                <a:cs typeface="Adobe Arabic" panose="02040503050201020203" pitchFamily="18" charset="-78"/>
              </a:rPr>
              <a:t>Tahdid</a:t>
            </a:r>
            <a:r>
              <a:rPr lang="en-US" sz="2000" b="1" i="1" dirty="0">
                <a:solidFill>
                  <a:srgbClr val="0070C0"/>
                </a:solidFill>
                <a:latin typeface="Adobe Arabic" panose="02040503050201020203" pitchFamily="18" charset="-78"/>
                <a:cs typeface="Adobe Arabic" panose="02040503050201020203" pitchFamily="18" charset="-78"/>
              </a:rPr>
              <a:t> </a:t>
            </a:r>
            <a:r>
              <a:rPr lang="en-US" sz="2000" b="1" i="1" dirty="0" err="1">
                <a:solidFill>
                  <a:srgbClr val="0070C0"/>
                </a:solidFill>
                <a:latin typeface="Adobe Arabic" panose="02040503050201020203" pitchFamily="18" charset="-78"/>
                <a:cs typeface="Adobe Arabic" panose="02040503050201020203" pitchFamily="18" charset="-78"/>
              </a:rPr>
              <a:t>nihayat</a:t>
            </a:r>
            <a:r>
              <a:rPr lang="en-US" sz="2000" b="1" i="1" dirty="0">
                <a:solidFill>
                  <a:srgbClr val="0070C0"/>
                </a:solidFill>
                <a:latin typeface="Adobe Arabic" panose="02040503050201020203" pitchFamily="18" charset="-78"/>
                <a:cs typeface="Adobe Arabic" panose="02040503050201020203" pitchFamily="18" charset="-78"/>
              </a:rPr>
              <a:t> al </a:t>
            </a:r>
            <a:r>
              <a:rPr lang="en-US" sz="2000" b="1" i="1" dirty="0" err="1">
                <a:solidFill>
                  <a:srgbClr val="0070C0"/>
                </a:solidFill>
                <a:latin typeface="Adobe Arabic" panose="02040503050201020203" pitchFamily="18" charset="-78"/>
                <a:cs typeface="Adobe Arabic" panose="02040503050201020203" pitchFamily="18" charset="-78"/>
              </a:rPr>
              <a:t>amakin</a:t>
            </a:r>
            <a:r>
              <a:rPr lang="en-US" sz="2000" b="1" i="1" dirty="0">
                <a:solidFill>
                  <a:srgbClr val="0070C0"/>
                </a:solidFill>
                <a:latin typeface="Adobe Arabic" panose="02040503050201020203" pitchFamily="18" charset="-78"/>
                <a:cs typeface="Adobe Arabic" panose="02040503050201020203" pitchFamily="18" charset="-78"/>
              </a:rPr>
              <a:t> </a:t>
            </a:r>
            <a:r>
              <a:rPr lang="en-US" sz="2000" dirty="0">
                <a:solidFill>
                  <a:srgbClr val="0070C0"/>
                </a:solidFill>
                <a:latin typeface="Adobe Arabic" panose="02040503050201020203" pitchFamily="18" charset="-78"/>
                <a:cs typeface="Adobe Arabic" panose="02040503050201020203" pitchFamily="18" charset="-78"/>
              </a:rPr>
              <a:t>(</a:t>
            </a:r>
            <a:r>
              <a:rPr lang="ar-SA" sz="2000" dirty="0">
                <a:solidFill>
                  <a:srgbClr val="0070C0"/>
                </a:solidFill>
                <a:latin typeface="Adobe Arabic" panose="02040503050201020203" pitchFamily="18" charset="-78"/>
                <a:cs typeface="Adobe Arabic" panose="02040503050201020203" pitchFamily="18" charset="-78"/>
              </a:rPr>
              <a:t>كتاب تحديد نهايات الأماكن</a:t>
            </a:r>
            <a:r>
              <a:rPr lang="en-US" sz="2000" dirty="0">
                <a:solidFill>
                  <a:srgbClr val="0070C0"/>
                </a:solidFill>
                <a:latin typeface="Adobe Arabic" panose="02040503050201020203" pitchFamily="18" charset="-78"/>
                <a:cs typeface="Adobe Arabic" panose="02040503050201020203" pitchFamily="18" charset="-78"/>
              </a:rPr>
              <a:t>)</a:t>
            </a:r>
            <a:r>
              <a:rPr lang="en-US" sz="2000" i="1" dirty="0">
                <a:solidFill>
                  <a:srgbClr val="C00000"/>
                </a:solidFill>
                <a:latin typeface="Adobe Arabic" panose="02040503050201020203" pitchFamily="18" charset="-78"/>
                <a:cs typeface="Adobe Arabic" panose="02040503050201020203" pitchFamily="18" charset="-78"/>
              </a:rPr>
              <a:t> </a:t>
            </a:r>
            <a:r>
              <a:rPr lang="en-US" sz="2000" dirty="0">
                <a:solidFill>
                  <a:srgbClr val="C00000"/>
                </a:solidFill>
                <a:latin typeface="Adobe Arabic" panose="02040503050201020203" pitchFamily="18" charset="-78"/>
                <a:cs typeface="Adobe Arabic" panose="02040503050201020203" pitchFamily="18" charset="-78"/>
              </a:rPr>
              <a:t>is Al </a:t>
            </a:r>
            <a:r>
              <a:rPr lang="en-US" sz="2000" dirty="0" err="1">
                <a:solidFill>
                  <a:srgbClr val="C00000"/>
                </a:solidFill>
                <a:latin typeface="Adobe Arabic" panose="02040503050201020203" pitchFamily="18" charset="-78"/>
                <a:cs typeface="Adobe Arabic" panose="02040503050201020203" pitchFamily="18" charset="-78"/>
              </a:rPr>
              <a:t>Biruni’s</a:t>
            </a:r>
            <a:r>
              <a:rPr lang="en-US" sz="2000" dirty="0">
                <a:solidFill>
                  <a:srgbClr val="C00000"/>
                </a:solidFill>
                <a:latin typeface="Adobe Arabic" panose="02040503050201020203" pitchFamily="18" charset="-78"/>
                <a:cs typeface="Adobe Arabic" panose="02040503050201020203" pitchFamily="18" charset="-78"/>
              </a:rPr>
              <a:t> masterpiece in mathematical geography.</a:t>
            </a:r>
          </a:p>
          <a:p>
            <a:pPr algn="just"/>
            <a:r>
              <a:rPr lang="en-US" sz="2000" dirty="0">
                <a:solidFill>
                  <a:srgbClr val="C00000"/>
                </a:solidFill>
                <a:latin typeface="Adobe Arabic" panose="02040503050201020203" pitchFamily="18" charset="-78"/>
                <a:cs typeface="Adobe Arabic" panose="02040503050201020203" pitchFamily="18" charset="-78"/>
              </a:rPr>
              <a:t>He was the first scholar to study India and the Hindu scientific literature. He tried to explain Hindu doctrines without any bias. He was the first to introduce the study of </a:t>
            </a:r>
            <a:r>
              <a:rPr lang="en-US" sz="2000" i="1" dirty="0">
                <a:solidFill>
                  <a:srgbClr val="C00000"/>
                </a:solidFill>
                <a:latin typeface="Adobe Arabic" panose="02040503050201020203" pitchFamily="18" charset="-78"/>
                <a:cs typeface="Adobe Arabic" panose="02040503050201020203" pitchFamily="18" charset="-78"/>
              </a:rPr>
              <a:t>Bhagavad Gita</a:t>
            </a:r>
            <a:r>
              <a:rPr lang="en-US" sz="2000" dirty="0">
                <a:solidFill>
                  <a:srgbClr val="C00000"/>
                </a:solidFill>
                <a:latin typeface="Adobe Arabic" panose="02040503050201020203" pitchFamily="18" charset="-78"/>
                <a:cs typeface="Adobe Arabic" panose="02040503050201020203" pitchFamily="18" charset="-78"/>
              </a:rPr>
              <a:t> to the Muslim world, and the first Muslim to study the </a:t>
            </a:r>
            <a:r>
              <a:rPr lang="en-US" sz="2000" i="1" dirty="0" err="1">
                <a:solidFill>
                  <a:srgbClr val="C00000"/>
                </a:solidFill>
                <a:latin typeface="Adobe Arabic" panose="02040503050201020203" pitchFamily="18" charset="-78"/>
                <a:cs typeface="Adobe Arabic" panose="02040503050201020203" pitchFamily="18" charset="-78"/>
              </a:rPr>
              <a:t>Puranas</a:t>
            </a:r>
            <a:r>
              <a:rPr lang="en-US" sz="2000" dirty="0">
                <a:solidFill>
                  <a:srgbClr val="C00000"/>
                </a:solidFill>
                <a:latin typeface="Adobe Arabic" panose="02040503050201020203" pitchFamily="18" charset="-78"/>
                <a:cs typeface="Adobe Arabic" panose="02040503050201020203" pitchFamily="18" charset="-78"/>
              </a:rPr>
              <a:t> and to translate </a:t>
            </a:r>
            <a:r>
              <a:rPr lang="en-US" sz="2000" i="1" dirty="0" err="1">
                <a:solidFill>
                  <a:srgbClr val="C00000"/>
                </a:solidFill>
                <a:latin typeface="Adobe Arabic" panose="02040503050201020203" pitchFamily="18" charset="-78"/>
                <a:cs typeface="Adobe Arabic" panose="02040503050201020203" pitchFamily="18" charset="-78"/>
              </a:rPr>
              <a:t>Patanjali</a:t>
            </a:r>
            <a:r>
              <a:rPr lang="en-US" sz="2000" dirty="0">
                <a:solidFill>
                  <a:srgbClr val="C00000"/>
                </a:solidFill>
                <a:latin typeface="Adobe Arabic" panose="02040503050201020203" pitchFamily="18" charset="-78"/>
                <a:cs typeface="Adobe Arabic" panose="02040503050201020203" pitchFamily="18" charset="-78"/>
              </a:rPr>
              <a:t> and </a:t>
            </a:r>
            <a:r>
              <a:rPr lang="en-US" sz="2000" i="1" dirty="0">
                <a:solidFill>
                  <a:srgbClr val="C00000"/>
                </a:solidFill>
                <a:latin typeface="Adobe Arabic" panose="02040503050201020203" pitchFamily="18" charset="-78"/>
                <a:cs typeface="Adobe Arabic" panose="02040503050201020203" pitchFamily="18" charset="-78"/>
              </a:rPr>
              <a:t>Samkhya</a:t>
            </a:r>
            <a:r>
              <a:rPr lang="en-US" sz="2000" dirty="0">
                <a:solidFill>
                  <a:srgbClr val="C00000"/>
                </a:solidFill>
                <a:latin typeface="Adobe Arabic" panose="02040503050201020203" pitchFamily="18" charset="-78"/>
                <a:cs typeface="Adobe Arabic" panose="02040503050201020203" pitchFamily="18" charset="-78"/>
              </a:rPr>
              <a:t> into Arabic. </a:t>
            </a:r>
            <a:r>
              <a:rPr lang="en-US" sz="2000" dirty="0" err="1">
                <a:solidFill>
                  <a:srgbClr val="C00000"/>
                </a:solidFill>
                <a:latin typeface="Adobe Arabic" panose="02040503050201020203" pitchFamily="18" charset="-78"/>
                <a:cs typeface="Adobe Arabic" panose="02040503050201020203" pitchFamily="18" charset="-78"/>
              </a:rPr>
              <a:t>Biruni’s</a:t>
            </a:r>
            <a:r>
              <a:rPr lang="en-US" sz="2000" dirty="0">
                <a:solidFill>
                  <a:srgbClr val="C00000"/>
                </a:solidFill>
                <a:latin typeface="Adobe Arabic" panose="02040503050201020203" pitchFamily="18" charset="-78"/>
                <a:cs typeface="Adobe Arabic" panose="02040503050201020203" pitchFamily="18" charset="-78"/>
              </a:rPr>
              <a:t> approach to Hindu sciences was comparative, making analogies between Greek and Hindu civilizations.</a:t>
            </a:r>
          </a:p>
        </p:txBody>
      </p:sp>
      <p:sp>
        <p:nvSpPr>
          <p:cNvPr id="4" name="Title 1"/>
          <p:cNvSpPr>
            <a:spLocks noGrp="1"/>
          </p:cNvSpPr>
          <p:nvPr>
            <p:ph type="title"/>
          </p:nvPr>
        </p:nvSpPr>
        <p:spPr>
          <a:xfrm>
            <a:off x="581192" y="702156"/>
            <a:ext cx="11029616" cy="1013800"/>
          </a:xfrm>
        </p:spPr>
        <p:txBody>
          <a:bodyPr/>
          <a:lstStyle/>
          <a:p>
            <a:r>
              <a:rPr lang="en-US" b="1" dirty="0"/>
              <a:t>Al </a:t>
            </a:r>
            <a:r>
              <a:rPr lang="en-US" b="1" dirty="0" err="1"/>
              <a:t>biruni</a:t>
            </a:r>
            <a:r>
              <a:rPr lang="en-US" b="1" dirty="0"/>
              <a:t> </a:t>
            </a:r>
            <a:r>
              <a:rPr lang="en-US" dirty="0"/>
              <a:t>(973-1050 AD)</a:t>
            </a:r>
            <a:r>
              <a:rPr lang="en-US" b="1" dirty="0"/>
              <a:t> </a:t>
            </a:r>
            <a:endParaRPr lang="en-US" dirty="0"/>
          </a:p>
        </p:txBody>
      </p:sp>
    </p:spTree>
    <p:extLst>
      <p:ext uri="{BB962C8B-B14F-4D97-AF65-F5344CB8AC3E}">
        <p14:creationId xmlns:p14="http://schemas.microsoft.com/office/powerpoint/2010/main" val="1237033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AL GAZZALI </a:t>
            </a:r>
            <a:r>
              <a:rPr lang="en-US" dirty="0"/>
              <a:t>(AD 1058 – 1111)</a:t>
            </a:r>
            <a:br>
              <a:rPr lang="en-US" b="1" dirty="0"/>
            </a:br>
            <a:endParaRPr lang="en-US" dirty="0"/>
          </a:p>
        </p:txBody>
      </p:sp>
      <p:sp>
        <p:nvSpPr>
          <p:cNvPr id="3" name="Content Placeholder 2"/>
          <p:cNvSpPr>
            <a:spLocks noGrp="1"/>
          </p:cNvSpPr>
          <p:nvPr>
            <p:ph idx="1"/>
          </p:nvPr>
        </p:nvSpPr>
        <p:spPr>
          <a:xfrm>
            <a:off x="581193" y="1893193"/>
            <a:ext cx="11029615" cy="4816699"/>
          </a:xfrm>
        </p:spPr>
        <p:txBody>
          <a:bodyPr anchor="t">
            <a:normAutofit lnSpcReduction="10000"/>
          </a:bodyPr>
          <a:lstStyle/>
          <a:p>
            <a:pPr algn="just"/>
            <a:r>
              <a:rPr lang="en-US" sz="2400" dirty="0">
                <a:solidFill>
                  <a:schemeClr val="tx1"/>
                </a:solidFill>
              </a:rPr>
              <a:t>Born in Tus, </a:t>
            </a:r>
            <a:r>
              <a:rPr lang="en-US" sz="2400" dirty="0" err="1">
                <a:solidFill>
                  <a:schemeClr val="tx1"/>
                </a:solidFill>
              </a:rPr>
              <a:t>Khurasan</a:t>
            </a:r>
            <a:endParaRPr lang="en-US" sz="2400" dirty="0">
              <a:solidFill>
                <a:schemeClr val="tx1"/>
              </a:solidFill>
            </a:endParaRPr>
          </a:p>
          <a:p>
            <a:pPr algn="just"/>
            <a:r>
              <a:rPr lang="en-US" sz="2400" dirty="0"/>
              <a:t>Abu </a:t>
            </a:r>
            <a:r>
              <a:rPr lang="en-US" sz="2400" dirty="0" err="1"/>
              <a:t>Ḥamid</a:t>
            </a:r>
            <a:r>
              <a:rPr lang="en-US" sz="2400" dirty="0"/>
              <a:t> </a:t>
            </a:r>
            <a:r>
              <a:rPr lang="en-US" sz="2400" dirty="0" err="1"/>
              <a:t>Muḥammad</a:t>
            </a:r>
            <a:r>
              <a:rPr lang="en-US" sz="2400" dirty="0"/>
              <a:t> ibn Muhammad Al </a:t>
            </a:r>
            <a:r>
              <a:rPr lang="en-US" sz="2400" dirty="0" err="1"/>
              <a:t>Gazzali</a:t>
            </a:r>
            <a:r>
              <a:rPr lang="en-US" sz="2400" dirty="0"/>
              <a:t> was one of the most prominent and influential philosopher and theologian of Sunni Islam. He was active at a time when Sunni theology had just passed through challenges from Shi’ite theology and the Arabic tradition of Aristotelian philosophy. Al </a:t>
            </a:r>
            <a:r>
              <a:rPr lang="en-US" sz="2400" dirty="0" err="1"/>
              <a:t>Gazzali</a:t>
            </a:r>
            <a:r>
              <a:rPr lang="en-US" sz="2400" dirty="0"/>
              <a:t> understood the importance of </a:t>
            </a:r>
            <a:r>
              <a:rPr lang="en-US" sz="2400" dirty="0" err="1"/>
              <a:t>Falsafa</a:t>
            </a:r>
            <a:r>
              <a:rPr lang="en-US" sz="2400" dirty="0"/>
              <a:t> and developed a complex response that rejected and condemned some of its teachings. </a:t>
            </a:r>
          </a:p>
          <a:p>
            <a:pPr algn="just"/>
            <a:r>
              <a:rPr lang="en-US" sz="2400" dirty="0"/>
              <a:t>Al </a:t>
            </a:r>
            <a:r>
              <a:rPr lang="en-US" sz="2400" dirty="0" err="1"/>
              <a:t>Gazzali</a:t>
            </a:r>
            <a:r>
              <a:rPr lang="en-US" sz="2400" dirty="0"/>
              <a:t> had an important influence on both later Muslim philosophers and Christian medieval philosophers. His works would be among the first to attract the attention of these European scholars. The period following </a:t>
            </a:r>
            <a:r>
              <a:rPr lang="en-US" sz="2400" dirty="0" err="1"/>
              <a:t>Gazzali</a:t>
            </a:r>
            <a:r>
              <a:rPr lang="en-US" sz="2400" dirty="0"/>
              <a:t> has tentatively been called ‘The Golden Age of Arabic Philosophy’ initiated by his successful integration of logic into the Islamic traditional curriculum.</a:t>
            </a:r>
          </a:p>
          <a:p>
            <a:endParaRPr lang="en-US" dirty="0"/>
          </a:p>
        </p:txBody>
      </p:sp>
    </p:spTree>
    <p:extLst>
      <p:ext uri="{BB962C8B-B14F-4D97-AF65-F5344CB8AC3E}">
        <p14:creationId xmlns:p14="http://schemas.microsoft.com/office/powerpoint/2010/main" val="1250371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00766" y="1918952"/>
            <a:ext cx="5164428" cy="4939048"/>
          </a:xfrm>
        </p:spPr>
        <p:txBody>
          <a:bodyPr anchor="t">
            <a:normAutofit/>
          </a:bodyPr>
          <a:lstStyle/>
          <a:p>
            <a:pPr marL="0" indent="0">
              <a:buNone/>
            </a:pPr>
            <a:r>
              <a:rPr lang="en-US" b="1" dirty="0">
                <a:solidFill>
                  <a:srgbClr val="FF0000"/>
                </a:solidFill>
              </a:rPr>
              <a:t>In Philosophy </a:t>
            </a:r>
          </a:p>
          <a:p>
            <a:pPr marL="0" indent="0">
              <a:buNone/>
            </a:pPr>
            <a:r>
              <a:rPr lang="en-US" b="1" dirty="0"/>
              <a:t>1.	</a:t>
            </a:r>
            <a:r>
              <a:rPr lang="en-US" b="1" dirty="0" err="1"/>
              <a:t>Maqasid</a:t>
            </a:r>
            <a:r>
              <a:rPr lang="en-US" b="1" dirty="0"/>
              <a:t> al </a:t>
            </a:r>
            <a:r>
              <a:rPr lang="en-US" b="1" dirty="0" err="1"/>
              <a:t>Falasifa</a:t>
            </a:r>
            <a:r>
              <a:rPr lang="en-US" b="1" dirty="0"/>
              <a:t> </a:t>
            </a:r>
            <a:r>
              <a:rPr lang="ar-SA" b="1" dirty="0"/>
              <a:t>مقاصد الفلاسفة))</a:t>
            </a:r>
          </a:p>
          <a:p>
            <a:pPr marL="0" indent="0">
              <a:buNone/>
            </a:pPr>
            <a:r>
              <a:rPr lang="ar-SA" b="1" dirty="0"/>
              <a:t>2.	</a:t>
            </a:r>
            <a:r>
              <a:rPr lang="en-US" b="1" dirty="0" err="1"/>
              <a:t>Tahafut</a:t>
            </a:r>
            <a:r>
              <a:rPr lang="en-US" b="1" dirty="0"/>
              <a:t> al </a:t>
            </a:r>
            <a:r>
              <a:rPr lang="en-US" b="1" dirty="0" err="1"/>
              <a:t>Falasifa</a:t>
            </a:r>
            <a:r>
              <a:rPr lang="en-US" b="1" dirty="0"/>
              <a:t> </a:t>
            </a:r>
            <a:r>
              <a:rPr lang="ar-SA" b="1" dirty="0"/>
              <a:t>تهافت الفلاسفة))</a:t>
            </a:r>
          </a:p>
          <a:p>
            <a:pPr marL="0" indent="0">
              <a:buNone/>
            </a:pPr>
            <a:r>
              <a:rPr lang="ar-SA" b="1" dirty="0"/>
              <a:t>3.	</a:t>
            </a:r>
            <a:r>
              <a:rPr lang="en-US" b="1" dirty="0" err="1"/>
              <a:t>Mi’yar</a:t>
            </a:r>
            <a:r>
              <a:rPr lang="en-US" b="1" dirty="0"/>
              <a:t> al </a:t>
            </a:r>
            <a:r>
              <a:rPr lang="en-US" b="1" dirty="0" err="1"/>
              <a:t>Ilm</a:t>
            </a:r>
            <a:r>
              <a:rPr lang="en-US" b="1" dirty="0"/>
              <a:t> </a:t>
            </a:r>
            <a:r>
              <a:rPr lang="ar-SA" b="1" dirty="0"/>
              <a:t>معيار العلم))</a:t>
            </a:r>
          </a:p>
          <a:p>
            <a:pPr marL="0" indent="0">
              <a:buNone/>
            </a:pPr>
            <a:r>
              <a:rPr lang="ar-SA" b="1" dirty="0"/>
              <a:t>4.	</a:t>
            </a:r>
            <a:r>
              <a:rPr lang="en-US" b="1" dirty="0" err="1"/>
              <a:t>Mihak</a:t>
            </a:r>
            <a:r>
              <a:rPr lang="en-US" b="1" dirty="0"/>
              <a:t> al </a:t>
            </a:r>
            <a:r>
              <a:rPr lang="en-US" b="1" dirty="0" err="1"/>
              <a:t>Nazar</a:t>
            </a:r>
            <a:r>
              <a:rPr lang="en-US" b="1" dirty="0"/>
              <a:t> </a:t>
            </a:r>
            <a:r>
              <a:rPr lang="ar-SA" b="1" dirty="0"/>
              <a:t>محك النظر))</a:t>
            </a:r>
          </a:p>
          <a:p>
            <a:pPr marL="0" indent="0">
              <a:buNone/>
            </a:pPr>
            <a:r>
              <a:rPr lang="ar-SA" b="1" dirty="0"/>
              <a:t>5.	</a:t>
            </a:r>
            <a:r>
              <a:rPr lang="en-US" b="1" dirty="0"/>
              <a:t>Al </a:t>
            </a:r>
            <a:r>
              <a:rPr lang="en-US" b="1" dirty="0" err="1"/>
              <a:t>Qistas</a:t>
            </a:r>
            <a:r>
              <a:rPr lang="en-US" b="1" dirty="0"/>
              <a:t> al </a:t>
            </a:r>
            <a:r>
              <a:rPr lang="en-US" b="1" dirty="0" err="1"/>
              <a:t>Mustaqeem</a:t>
            </a:r>
            <a:r>
              <a:rPr lang="en-US" b="1" dirty="0"/>
              <a:t> </a:t>
            </a:r>
            <a:r>
              <a:rPr lang="ar-SA" b="1" dirty="0"/>
              <a:t>القسطاس المستقيم)</a:t>
            </a:r>
          </a:p>
          <a:p>
            <a:pPr marL="0" indent="0">
              <a:buNone/>
            </a:pPr>
            <a:r>
              <a:rPr lang="en-US" b="1" dirty="0">
                <a:solidFill>
                  <a:srgbClr val="FF0000"/>
                </a:solidFill>
              </a:rPr>
              <a:t>In Jurisprudence</a:t>
            </a:r>
          </a:p>
          <a:p>
            <a:r>
              <a:rPr lang="en-US" b="1" dirty="0"/>
              <a:t>Al </a:t>
            </a:r>
            <a:r>
              <a:rPr lang="en-US" b="1" dirty="0" err="1"/>
              <a:t>Vajeez</a:t>
            </a:r>
            <a:endParaRPr lang="en-US" b="1" dirty="0"/>
          </a:p>
          <a:p>
            <a:r>
              <a:rPr lang="en-US" b="1" dirty="0"/>
              <a:t>Al </a:t>
            </a:r>
            <a:r>
              <a:rPr lang="en-US" b="1" dirty="0" err="1"/>
              <a:t>Waseet</a:t>
            </a:r>
            <a:endParaRPr lang="en-US" b="1" dirty="0"/>
          </a:p>
          <a:p>
            <a:r>
              <a:rPr lang="en-US" b="1" dirty="0"/>
              <a:t>Al </a:t>
            </a:r>
            <a:r>
              <a:rPr lang="en-US" b="1" dirty="0" err="1"/>
              <a:t>Baseet</a:t>
            </a:r>
            <a:endParaRPr lang="en-US" b="1" dirty="0"/>
          </a:p>
          <a:p>
            <a:r>
              <a:rPr lang="en-US" b="1" dirty="0"/>
              <a:t>Al </a:t>
            </a:r>
            <a:r>
              <a:rPr lang="en-US" b="1" dirty="0" err="1"/>
              <a:t>Musthasfa</a:t>
            </a:r>
            <a:endParaRPr lang="en-US" b="1" dirty="0"/>
          </a:p>
        </p:txBody>
      </p:sp>
      <p:sp>
        <p:nvSpPr>
          <p:cNvPr id="4" name="Title 1"/>
          <p:cNvSpPr>
            <a:spLocks noGrp="1"/>
          </p:cNvSpPr>
          <p:nvPr>
            <p:ph type="title"/>
          </p:nvPr>
        </p:nvSpPr>
        <p:spPr>
          <a:xfrm>
            <a:off x="581192" y="702156"/>
            <a:ext cx="11029616" cy="1013800"/>
          </a:xfrm>
        </p:spPr>
        <p:txBody>
          <a:bodyPr/>
          <a:lstStyle/>
          <a:p>
            <a:r>
              <a:rPr lang="en-US" dirty="0"/>
              <a:t>major works</a:t>
            </a:r>
          </a:p>
        </p:txBody>
      </p:sp>
      <p:sp>
        <p:nvSpPr>
          <p:cNvPr id="6" name="Content Placeholder 2"/>
          <p:cNvSpPr txBox="1">
            <a:spLocks/>
          </p:cNvSpPr>
          <p:nvPr/>
        </p:nvSpPr>
        <p:spPr>
          <a:xfrm>
            <a:off x="7237927" y="1918952"/>
            <a:ext cx="3979572" cy="4939048"/>
          </a:xfrm>
          <a:prstGeom prst="rect">
            <a:avLst/>
          </a:prstGeom>
        </p:spPr>
        <p:txBody>
          <a:bodyPr vert="horz" lIns="91440" tIns="45720" rIns="91440" bIns="45720" rtlCol="0" anchor="t">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b="1" dirty="0">
                <a:solidFill>
                  <a:srgbClr val="FF0000"/>
                </a:solidFill>
              </a:rPr>
              <a:t>In Sufism:</a:t>
            </a:r>
          </a:p>
          <a:p>
            <a:pPr marL="342900" indent="-342900">
              <a:buFont typeface="+mj-lt"/>
              <a:buAutoNum type="arabicPeriod"/>
            </a:pPr>
            <a:r>
              <a:rPr lang="en-US" sz="2000" b="1" dirty="0" err="1"/>
              <a:t>Ihya</a:t>
            </a:r>
            <a:r>
              <a:rPr lang="en-US" sz="2000" b="1" dirty="0"/>
              <a:t> </a:t>
            </a:r>
            <a:r>
              <a:rPr lang="en-US" sz="2000" b="1" dirty="0" err="1"/>
              <a:t>Uloomidden</a:t>
            </a:r>
            <a:endParaRPr lang="en-US" sz="2000" b="1" dirty="0"/>
          </a:p>
          <a:p>
            <a:pPr marL="342900" indent="-342900">
              <a:buFont typeface="+mj-lt"/>
              <a:buAutoNum type="arabicPeriod"/>
            </a:pPr>
            <a:r>
              <a:rPr lang="en-US" sz="2000" b="1" dirty="0" err="1"/>
              <a:t>Kimiya</a:t>
            </a:r>
            <a:r>
              <a:rPr lang="en-US" sz="2000" b="1" dirty="0"/>
              <a:t> </a:t>
            </a:r>
            <a:r>
              <a:rPr lang="en-US" sz="2000" b="1" dirty="0" err="1"/>
              <a:t>Sa’ada</a:t>
            </a:r>
            <a:endParaRPr lang="en-US" sz="2000" b="1" dirty="0"/>
          </a:p>
          <a:p>
            <a:pPr marL="342900" indent="-342900">
              <a:buFont typeface="+mj-lt"/>
              <a:buAutoNum type="arabicPeriod"/>
            </a:pPr>
            <a:r>
              <a:rPr lang="en-US" sz="2000" b="1" dirty="0" err="1"/>
              <a:t>Mishkatul</a:t>
            </a:r>
            <a:r>
              <a:rPr lang="en-US" sz="2000" b="1" dirty="0"/>
              <a:t> </a:t>
            </a:r>
            <a:r>
              <a:rPr lang="en-US" sz="2000" b="1" dirty="0" err="1"/>
              <a:t>Anvar</a:t>
            </a:r>
            <a:endParaRPr lang="en-US" sz="2000" b="1" dirty="0"/>
          </a:p>
          <a:p>
            <a:pPr marL="342900" indent="-342900">
              <a:buFont typeface="+mj-lt"/>
              <a:buAutoNum type="arabicPeriod"/>
            </a:pPr>
            <a:r>
              <a:rPr lang="en-US" sz="2000" b="1" dirty="0" err="1"/>
              <a:t>Minhajul</a:t>
            </a:r>
            <a:r>
              <a:rPr lang="en-US" sz="2000" b="1" dirty="0"/>
              <a:t> </a:t>
            </a:r>
            <a:r>
              <a:rPr lang="en-US" sz="2000" b="1" dirty="0" err="1"/>
              <a:t>Abideen</a:t>
            </a:r>
            <a:endParaRPr lang="en-US" sz="2000" b="1" dirty="0"/>
          </a:p>
          <a:p>
            <a:pPr marL="342900" indent="-342900">
              <a:buFont typeface="+mj-lt"/>
              <a:buAutoNum type="arabicPeriod"/>
            </a:pPr>
            <a:r>
              <a:rPr lang="en-US" sz="2000" b="1" dirty="0" err="1"/>
              <a:t>Bidayatul</a:t>
            </a:r>
            <a:r>
              <a:rPr lang="en-US" sz="2000" b="1" dirty="0"/>
              <a:t> </a:t>
            </a:r>
            <a:r>
              <a:rPr lang="en-US" sz="2000" b="1" dirty="0" err="1"/>
              <a:t>Hidaya</a:t>
            </a:r>
            <a:endParaRPr lang="en-US" sz="2000" b="1" dirty="0"/>
          </a:p>
          <a:p>
            <a:endParaRPr lang="en-US" dirty="0"/>
          </a:p>
        </p:txBody>
      </p:sp>
    </p:spTree>
    <p:extLst>
      <p:ext uri="{BB962C8B-B14F-4D97-AF65-F5344CB8AC3E}">
        <p14:creationId xmlns:p14="http://schemas.microsoft.com/office/powerpoint/2010/main" val="2529236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IBN AL QAYYIM </a:t>
            </a:r>
            <a:r>
              <a:rPr lang="en-US" dirty="0"/>
              <a:t>(D. 1350 AD)</a:t>
            </a:r>
          </a:p>
        </p:txBody>
      </p:sp>
      <p:sp>
        <p:nvSpPr>
          <p:cNvPr id="3" name="Content Placeholder 2"/>
          <p:cNvSpPr>
            <a:spLocks noGrp="1"/>
          </p:cNvSpPr>
          <p:nvPr>
            <p:ph idx="1"/>
          </p:nvPr>
        </p:nvSpPr>
        <p:spPr/>
        <p:txBody>
          <a:bodyPr anchor="t">
            <a:normAutofit/>
          </a:bodyPr>
          <a:lstStyle/>
          <a:p>
            <a:r>
              <a:rPr lang="en-US" sz="2800" dirty="0"/>
              <a:t>Wrote 2 important works on the subject of self and soul.</a:t>
            </a:r>
          </a:p>
          <a:p>
            <a:r>
              <a:rPr lang="en-US" sz="2800" i="1" dirty="0" err="1">
                <a:solidFill>
                  <a:srgbClr val="FF0000"/>
                </a:solidFill>
              </a:rPr>
              <a:t>Kitab</a:t>
            </a:r>
            <a:r>
              <a:rPr lang="en-US" sz="2800" i="1" dirty="0">
                <a:solidFill>
                  <a:srgbClr val="FF0000"/>
                </a:solidFill>
              </a:rPr>
              <a:t> al </a:t>
            </a:r>
            <a:r>
              <a:rPr lang="en-US" sz="2800" i="1" dirty="0" err="1">
                <a:solidFill>
                  <a:srgbClr val="FF0000"/>
                </a:solidFill>
              </a:rPr>
              <a:t>Ruh</a:t>
            </a:r>
            <a:r>
              <a:rPr lang="en-US" sz="2800" i="1" dirty="0">
                <a:solidFill>
                  <a:srgbClr val="FF0000"/>
                </a:solidFill>
              </a:rPr>
              <a:t> </a:t>
            </a:r>
            <a:r>
              <a:rPr lang="en-US" sz="2800" dirty="0"/>
              <a:t>&amp; </a:t>
            </a:r>
            <a:r>
              <a:rPr lang="en-US" sz="2800" i="1" dirty="0" err="1">
                <a:solidFill>
                  <a:srgbClr val="FF0000"/>
                </a:solidFill>
              </a:rPr>
              <a:t>Ighathah</a:t>
            </a:r>
            <a:r>
              <a:rPr lang="en-US" sz="2800" i="1" dirty="0">
                <a:solidFill>
                  <a:srgbClr val="FF0000"/>
                </a:solidFill>
              </a:rPr>
              <a:t> al </a:t>
            </a:r>
            <a:r>
              <a:rPr lang="en-US" sz="2800" i="1" dirty="0" err="1">
                <a:solidFill>
                  <a:srgbClr val="FF0000"/>
                </a:solidFill>
              </a:rPr>
              <a:t>Lahfan</a:t>
            </a:r>
            <a:r>
              <a:rPr lang="en-US" sz="2800" i="1" dirty="0">
                <a:solidFill>
                  <a:srgbClr val="FF0000"/>
                </a:solidFill>
              </a:rPr>
              <a:t>.</a:t>
            </a:r>
          </a:p>
          <a:p>
            <a:endParaRPr lang="en-US" sz="2800" i="1" dirty="0">
              <a:solidFill>
                <a:srgbClr val="FF0000"/>
              </a:solidFill>
            </a:endParaRPr>
          </a:p>
        </p:txBody>
      </p:sp>
    </p:spTree>
    <p:extLst>
      <p:ext uri="{BB962C8B-B14F-4D97-AF65-F5344CB8AC3E}">
        <p14:creationId xmlns:p14="http://schemas.microsoft.com/office/powerpoint/2010/main" val="483602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FAKHUDDIN RAZI </a:t>
            </a:r>
            <a:r>
              <a:rPr lang="en-US" dirty="0"/>
              <a:t>(D. 1209)</a:t>
            </a:r>
            <a:br>
              <a:rPr lang="en-US" b="1" dirty="0"/>
            </a:br>
            <a:endParaRPr lang="en-US" dirty="0"/>
          </a:p>
        </p:txBody>
      </p:sp>
      <p:sp>
        <p:nvSpPr>
          <p:cNvPr id="3" name="Content Placeholder 2"/>
          <p:cNvSpPr>
            <a:spLocks noGrp="1"/>
          </p:cNvSpPr>
          <p:nvPr>
            <p:ph idx="1"/>
          </p:nvPr>
        </p:nvSpPr>
        <p:spPr>
          <a:xfrm>
            <a:off x="581192" y="2180496"/>
            <a:ext cx="11029615" cy="4762564"/>
          </a:xfrm>
        </p:spPr>
        <p:txBody>
          <a:bodyPr anchor="t"/>
          <a:lstStyle/>
          <a:p>
            <a:r>
              <a:rPr lang="en-US" dirty="0"/>
              <a:t>Distinguished Scholar and commentator of Quran</a:t>
            </a:r>
          </a:p>
          <a:p>
            <a:r>
              <a:rPr lang="en-US" dirty="0"/>
              <a:t>Wrote a treatise </a:t>
            </a:r>
            <a:r>
              <a:rPr lang="en-US" i="1" dirty="0" err="1">
                <a:solidFill>
                  <a:srgbClr val="C00000"/>
                </a:solidFill>
              </a:rPr>
              <a:t>Kitab</a:t>
            </a:r>
            <a:r>
              <a:rPr lang="en-US" i="1" dirty="0">
                <a:solidFill>
                  <a:srgbClr val="C00000"/>
                </a:solidFill>
              </a:rPr>
              <a:t> al </a:t>
            </a:r>
            <a:r>
              <a:rPr lang="en-US" i="1" dirty="0" err="1">
                <a:solidFill>
                  <a:srgbClr val="C00000"/>
                </a:solidFill>
              </a:rPr>
              <a:t>Nafs</a:t>
            </a:r>
            <a:r>
              <a:rPr lang="en-US" i="1" dirty="0">
                <a:solidFill>
                  <a:srgbClr val="C00000"/>
                </a:solidFill>
              </a:rPr>
              <a:t> </a:t>
            </a:r>
            <a:r>
              <a:rPr lang="en-US" i="1" dirty="0" err="1">
                <a:solidFill>
                  <a:srgbClr val="C00000"/>
                </a:solidFill>
              </a:rPr>
              <a:t>wa</a:t>
            </a:r>
            <a:r>
              <a:rPr lang="en-US" i="1" dirty="0">
                <a:solidFill>
                  <a:srgbClr val="C00000"/>
                </a:solidFill>
              </a:rPr>
              <a:t> </a:t>
            </a:r>
            <a:r>
              <a:rPr lang="en-US" i="1" dirty="0" err="1">
                <a:solidFill>
                  <a:srgbClr val="C00000"/>
                </a:solidFill>
              </a:rPr>
              <a:t>Ruh</a:t>
            </a:r>
            <a:r>
              <a:rPr lang="en-US" dirty="0"/>
              <a:t>, in which he tried to synthesize the principles of Islamic Sharia with the views of Muslim philosophers such as Ibn </a:t>
            </a:r>
            <a:r>
              <a:rPr lang="en-US" dirty="0" err="1"/>
              <a:t>Sina</a:t>
            </a:r>
            <a:r>
              <a:rPr lang="en-US" dirty="0"/>
              <a:t>, Al </a:t>
            </a:r>
            <a:r>
              <a:rPr lang="en-US" dirty="0" err="1"/>
              <a:t>Farabi</a:t>
            </a:r>
            <a:r>
              <a:rPr lang="en-US" dirty="0"/>
              <a:t>, Ibn </a:t>
            </a:r>
            <a:r>
              <a:rPr lang="en-US" dirty="0" err="1"/>
              <a:t>Bajjah</a:t>
            </a:r>
            <a:r>
              <a:rPr lang="en-US" dirty="0"/>
              <a:t>,  Al </a:t>
            </a:r>
            <a:r>
              <a:rPr lang="en-US" dirty="0" err="1"/>
              <a:t>Kindi</a:t>
            </a:r>
            <a:r>
              <a:rPr lang="en-US" dirty="0"/>
              <a:t> and Ibn </a:t>
            </a:r>
            <a:r>
              <a:rPr lang="en-US" dirty="0" err="1"/>
              <a:t>Rushd</a:t>
            </a:r>
            <a:r>
              <a:rPr lang="en-US" dirty="0"/>
              <a:t>.</a:t>
            </a:r>
          </a:p>
          <a:p>
            <a:r>
              <a:rPr lang="en-US" dirty="0"/>
              <a:t>Al </a:t>
            </a:r>
            <a:r>
              <a:rPr lang="en-US" dirty="0" err="1"/>
              <a:t>Razi</a:t>
            </a:r>
            <a:r>
              <a:rPr lang="en-US" dirty="0"/>
              <a:t> speaks of 4 levels of existence:</a:t>
            </a:r>
          </a:p>
          <a:p>
            <a:pPr marL="666900" lvl="1" indent="-342900">
              <a:buFont typeface="+mj-lt"/>
              <a:buAutoNum type="arabicPeriod"/>
            </a:pPr>
            <a:r>
              <a:rPr lang="en-US" dirty="0"/>
              <a:t>Creatures possess intellect and wisdom, but not temperament and libido (Angels).</a:t>
            </a:r>
          </a:p>
          <a:p>
            <a:pPr marL="666900" lvl="1" indent="-342900">
              <a:buFont typeface="+mj-lt"/>
              <a:buAutoNum type="arabicPeriod"/>
            </a:pPr>
            <a:r>
              <a:rPr lang="en-US" dirty="0"/>
              <a:t>Creatures do not possess intellect and wisdom, but possess the sexual instinct (Animals).</a:t>
            </a:r>
          </a:p>
          <a:p>
            <a:pPr marL="666900" lvl="1" indent="-342900">
              <a:buFont typeface="+mj-lt"/>
              <a:buAutoNum type="arabicPeriod"/>
            </a:pPr>
            <a:r>
              <a:rPr lang="en-US" dirty="0"/>
              <a:t>Creatures possess neither intellect nor libido (Minerals and inanimate objects).</a:t>
            </a:r>
          </a:p>
          <a:p>
            <a:pPr marL="666900" lvl="1" indent="-342900">
              <a:buFont typeface="+mj-lt"/>
              <a:buAutoNum type="arabicPeriod"/>
            </a:pPr>
            <a:r>
              <a:rPr lang="en-US" dirty="0"/>
              <a:t>Creatures possess intellect and wisdom as well as libido (Man). </a:t>
            </a:r>
          </a:p>
          <a:p>
            <a:endParaRPr lang="en-US" dirty="0"/>
          </a:p>
        </p:txBody>
      </p:sp>
    </p:spTree>
    <p:extLst>
      <p:ext uri="{BB962C8B-B14F-4D97-AF65-F5344CB8AC3E}">
        <p14:creationId xmlns:p14="http://schemas.microsoft.com/office/powerpoint/2010/main" val="1934728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SHAH WALIULLAH</a:t>
            </a:r>
            <a:br>
              <a:rPr lang="en-US" b="1" dirty="0"/>
            </a:br>
            <a:endParaRPr lang="en-US" dirty="0"/>
          </a:p>
        </p:txBody>
      </p:sp>
      <p:sp>
        <p:nvSpPr>
          <p:cNvPr id="3" name="Content Placeholder 2"/>
          <p:cNvSpPr>
            <a:spLocks noGrp="1"/>
          </p:cNvSpPr>
          <p:nvPr>
            <p:ph idx="1"/>
          </p:nvPr>
        </p:nvSpPr>
        <p:spPr/>
        <p:txBody>
          <a:bodyPr anchor="t"/>
          <a:lstStyle/>
          <a:p>
            <a:r>
              <a:rPr lang="en-US" i="1" dirty="0" err="1">
                <a:solidFill>
                  <a:srgbClr val="C00000"/>
                </a:solidFill>
              </a:rPr>
              <a:t>Hujjat</a:t>
            </a:r>
            <a:r>
              <a:rPr lang="en-US" i="1" dirty="0">
                <a:solidFill>
                  <a:srgbClr val="C00000"/>
                </a:solidFill>
              </a:rPr>
              <a:t> </a:t>
            </a:r>
            <a:r>
              <a:rPr lang="en-US" i="1" dirty="0" err="1">
                <a:solidFill>
                  <a:srgbClr val="C00000"/>
                </a:solidFill>
              </a:rPr>
              <a:t>allah</a:t>
            </a:r>
            <a:r>
              <a:rPr lang="en-US" i="1" dirty="0">
                <a:solidFill>
                  <a:srgbClr val="C00000"/>
                </a:solidFill>
              </a:rPr>
              <a:t> al </a:t>
            </a:r>
            <a:r>
              <a:rPr lang="en-US" i="1" dirty="0" err="1">
                <a:solidFill>
                  <a:srgbClr val="C00000"/>
                </a:solidFill>
              </a:rPr>
              <a:t>Baligah</a:t>
            </a:r>
            <a:r>
              <a:rPr lang="en-US" i="1" dirty="0">
                <a:solidFill>
                  <a:srgbClr val="C00000"/>
                </a:solidFill>
              </a:rPr>
              <a:t>.</a:t>
            </a:r>
          </a:p>
          <a:p>
            <a:r>
              <a:rPr lang="en-US" dirty="0"/>
              <a:t>Shah </a:t>
            </a:r>
            <a:r>
              <a:rPr lang="en-US" dirty="0" err="1"/>
              <a:t>Waliullah</a:t>
            </a:r>
            <a:r>
              <a:rPr lang="en-US" dirty="0"/>
              <a:t> discussed the structure of dreams in 3 categories:</a:t>
            </a:r>
          </a:p>
          <a:p>
            <a:pPr marL="666900" lvl="1" indent="-342900">
              <a:buFont typeface="+mj-lt"/>
              <a:buAutoNum type="arabicPeriod"/>
            </a:pPr>
            <a:r>
              <a:rPr lang="en-US" dirty="0"/>
              <a:t>Dreams which are a result of what man thinks.</a:t>
            </a:r>
          </a:p>
          <a:p>
            <a:pPr marL="666900" lvl="1" indent="-342900">
              <a:buFont typeface="+mj-lt"/>
              <a:buAutoNum type="arabicPeriod"/>
            </a:pPr>
            <a:r>
              <a:rPr lang="en-US" dirty="0"/>
              <a:t>Dreams which have a Satanic Impulse.</a:t>
            </a:r>
          </a:p>
          <a:p>
            <a:pPr marL="666900" lvl="1" indent="-342900">
              <a:buFont typeface="+mj-lt"/>
              <a:buAutoNum type="arabicPeriod"/>
            </a:pPr>
            <a:r>
              <a:rPr lang="en-US" dirty="0"/>
              <a:t>Dreams which have a Divine Inspiration.</a:t>
            </a:r>
          </a:p>
        </p:txBody>
      </p:sp>
    </p:spTree>
    <p:extLst>
      <p:ext uri="{BB962C8B-B14F-4D97-AF65-F5344CB8AC3E}">
        <p14:creationId xmlns:p14="http://schemas.microsoft.com/office/powerpoint/2010/main" val="3153261522"/>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74</TotalTime>
  <Words>1002</Words>
  <Application>Microsoft Office PowerPoint</Application>
  <PresentationFormat>Widescreen</PresentationFormat>
  <Paragraphs>63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Adobe Arabic</vt:lpstr>
      <vt:lpstr>Courier New</vt:lpstr>
      <vt:lpstr>Gill Sans MT</vt:lpstr>
      <vt:lpstr>Wingdings 2</vt:lpstr>
      <vt:lpstr>Dividend</vt:lpstr>
      <vt:lpstr>SHIHAB. A. M &amp; B. A. RAHIM</vt:lpstr>
      <vt:lpstr>IBN KHALDUN (1332 –1406 AD) </vt:lpstr>
      <vt:lpstr>PowerPoint Presentation</vt:lpstr>
      <vt:lpstr>Al biruni (973-1050 AD) </vt:lpstr>
      <vt:lpstr>AL GAZZALI (AD 1058 – 1111) </vt:lpstr>
      <vt:lpstr>major works</vt:lpstr>
      <vt:lpstr>IBN AL QAYYIM (D. 1350 AD)</vt:lpstr>
      <vt:lpstr>FAKHUDDIN RAZI (D. 1209) </vt:lpstr>
      <vt:lpstr>SHAH WALIULLAH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&amp; human SCIENCES IN  ISLAMIC PERSPECTIVE</dc:title>
  <dc:creator>Bahir</dc:creator>
  <cp:lastModifiedBy>Shihab AM</cp:lastModifiedBy>
  <cp:revision>12</cp:revision>
  <dcterms:created xsi:type="dcterms:W3CDTF">2019-09-29T13:56:19Z</dcterms:created>
  <dcterms:modified xsi:type="dcterms:W3CDTF">2024-08-23T10:24:35Z</dcterms:modified>
</cp:coreProperties>
</file>