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98917CC-F219-4997-A204-3EEDCB3C8645}" type="datetimeFigureOut">
              <a:rPr lang="ar-EG" smtClean="0"/>
              <a:t>18/02/1446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DE54AF0-D24D-4D58-B3E5-F77E8EBF53E7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387737"/>
            <a:ext cx="7560839" cy="1731982"/>
          </a:xfrm>
        </p:spPr>
        <p:txBody>
          <a:bodyPr/>
          <a:lstStyle/>
          <a:p>
            <a:r>
              <a:rPr lang="en-US" sz="3600" dirty="0"/>
              <a:t>Muslim Contributions in </a:t>
            </a:r>
            <a:r>
              <a:rPr lang="en-US" sz="4800" dirty="0"/>
              <a:t>BOTANY &amp; CHEMISTRY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SHIHAB. A. M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7619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3877815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 </a:t>
            </a:r>
            <a:r>
              <a:rPr lang="en-US" dirty="0"/>
              <a:t>Golden Age of Islamic Science: 9 - 14 centuries</a:t>
            </a:r>
          </a:p>
          <a:p>
            <a:pPr algn="l" rtl="0"/>
            <a:r>
              <a:rPr lang="en-US" dirty="0"/>
              <a:t>Philological works in BOTANY In early era done by:</a:t>
            </a:r>
          </a:p>
          <a:p>
            <a:pPr lvl="1" algn="l" rtl="0"/>
            <a:r>
              <a:rPr lang="en-US" dirty="0">
                <a:solidFill>
                  <a:srgbClr val="C00000"/>
                </a:solidFill>
              </a:rPr>
              <a:t>AL KILABI (827)</a:t>
            </a:r>
          </a:p>
          <a:p>
            <a:pPr lvl="1" algn="l" rtl="0"/>
            <a:r>
              <a:rPr lang="en-US" dirty="0">
                <a:solidFill>
                  <a:srgbClr val="C00000"/>
                </a:solidFill>
              </a:rPr>
              <a:t>AL BAHILI (845)</a:t>
            </a:r>
          </a:p>
          <a:p>
            <a:pPr lvl="1" algn="l" rtl="0"/>
            <a:r>
              <a:rPr lang="en-US" dirty="0">
                <a:solidFill>
                  <a:srgbClr val="C00000"/>
                </a:solidFill>
              </a:rPr>
              <a:t>AL SAKKIT (857)</a:t>
            </a:r>
            <a:endParaRPr lang="ar-EG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BOTANY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39683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He travelled and collected botanical specimens from different parts of the world.</a:t>
            </a:r>
          </a:p>
          <a:p>
            <a:pPr algn="l" rtl="0"/>
            <a:r>
              <a:rPr lang="en-US" dirty="0"/>
              <a:t>He compared the flora of India and Persia with those of Greece and Spain,</a:t>
            </a:r>
          </a:p>
          <a:p>
            <a:pPr algn="l" rtl="0"/>
            <a:r>
              <a:rPr lang="en-US" dirty="0"/>
              <a:t>His Work:</a:t>
            </a:r>
            <a:r>
              <a:rPr lang="en-US" i="1" dirty="0"/>
              <a:t> </a:t>
            </a:r>
            <a:r>
              <a:rPr lang="en-US" b="1" dirty="0">
                <a:solidFill>
                  <a:srgbClr val="C00000"/>
                </a:solidFill>
              </a:rPr>
              <a:t>Al Jami’ al </a:t>
            </a:r>
            <a:r>
              <a:rPr lang="en-US" b="1" dirty="0" err="1">
                <a:solidFill>
                  <a:srgbClr val="C00000"/>
                </a:solidFill>
              </a:rPr>
              <a:t>Mufradath</a:t>
            </a:r>
            <a:r>
              <a:rPr lang="en-US" b="1" dirty="0">
                <a:solidFill>
                  <a:srgbClr val="C00000"/>
                </a:solidFill>
              </a:rPr>
              <a:t> al </a:t>
            </a:r>
            <a:r>
              <a:rPr lang="en-US" b="1" dirty="0" err="1">
                <a:solidFill>
                  <a:srgbClr val="C00000"/>
                </a:solidFill>
              </a:rPr>
              <a:t>Adwiya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wal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Aghziya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(describes 14000 plants)</a:t>
            </a:r>
          </a:p>
          <a:p>
            <a:pPr algn="l" rtl="0"/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Ibn al </a:t>
            </a:r>
            <a:r>
              <a:rPr lang="en-US" sz="4400" b="1" dirty="0" err="1"/>
              <a:t>Baythar</a:t>
            </a:r>
            <a:r>
              <a:rPr lang="en-US" sz="4400" b="1" dirty="0"/>
              <a:t> (1248)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184861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065314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000" b="1" dirty="0"/>
              <a:t>Ibn al </a:t>
            </a:r>
            <a:r>
              <a:rPr lang="en-US" sz="2000" b="1" dirty="0" err="1"/>
              <a:t>Jazzar</a:t>
            </a:r>
            <a:r>
              <a:rPr lang="en-US" sz="2000" b="1" dirty="0"/>
              <a:t> </a:t>
            </a:r>
            <a:r>
              <a:rPr lang="en-US" sz="2000" dirty="0"/>
              <a:t>: </a:t>
            </a:r>
            <a:r>
              <a:rPr lang="en-US" sz="2000" b="1" i="1" dirty="0">
                <a:solidFill>
                  <a:srgbClr val="C00000"/>
                </a:solidFill>
              </a:rPr>
              <a:t>Al </a:t>
            </a:r>
            <a:r>
              <a:rPr lang="en-US" sz="2000" b="1" i="1" dirty="0" err="1">
                <a:solidFill>
                  <a:srgbClr val="C00000"/>
                </a:solidFill>
              </a:rPr>
              <a:t>Itimad</a:t>
            </a:r>
            <a:r>
              <a:rPr lang="en-US" sz="2000" b="1" i="1" dirty="0">
                <a:solidFill>
                  <a:srgbClr val="C00000"/>
                </a:solidFill>
              </a:rPr>
              <a:t> fil </a:t>
            </a:r>
            <a:r>
              <a:rPr lang="en-US" sz="2000" b="1" i="1" dirty="0" err="1">
                <a:solidFill>
                  <a:srgbClr val="C00000"/>
                </a:solidFill>
              </a:rPr>
              <a:t>Adwiya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Mufradah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(discussed 278 methods of preparing medicines from vegetables and mineral sources)</a:t>
            </a:r>
          </a:p>
          <a:p>
            <a:pPr algn="l" rtl="0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Al </a:t>
            </a:r>
            <a:r>
              <a:rPr lang="en-US" sz="2000" b="1" dirty="0" err="1">
                <a:solidFill>
                  <a:schemeClr val="tx1"/>
                </a:solidFill>
              </a:rPr>
              <a:t>Biruni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: </a:t>
            </a:r>
            <a:r>
              <a:rPr lang="en-US" sz="2000" b="1" i="1" dirty="0" err="1">
                <a:solidFill>
                  <a:srgbClr val="C00000"/>
                </a:solidFill>
              </a:rPr>
              <a:t>Kitab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Saydanah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(contains elaborated </a:t>
            </a:r>
            <a:r>
              <a:rPr lang="en-US" sz="2000" dirty="0" err="1">
                <a:solidFill>
                  <a:schemeClr val="tx1"/>
                </a:solidFill>
              </a:rPr>
              <a:t>discription</a:t>
            </a:r>
            <a:r>
              <a:rPr lang="en-US" sz="2000" dirty="0">
                <a:solidFill>
                  <a:schemeClr val="tx1"/>
                </a:solidFill>
              </a:rPr>
              <a:t> of plant species, its’ shapes , </a:t>
            </a:r>
            <a:r>
              <a:rPr lang="en-US" sz="2000" dirty="0" err="1">
                <a:solidFill>
                  <a:schemeClr val="tx1"/>
                </a:solidFill>
              </a:rPr>
              <a:t>colours</a:t>
            </a:r>
            <a:r>
              <a:rPr lang="en-US" sz="2000" dirty="0">
                <a:solidFill>
                  <a:schemeClr val="tx1"/>
                </a:solidFill>
              </a:rPr>
              <a:t> and structure of flowers, leaves  and roots)</a:t>
            </a:r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Al </a:t>
            </a:r>
            <a:r>
              <a:rPr lang="en-US" sz="2000" b="1" dirty="0" err="1"/>
              <a:t>Gafiqi</a:t>
            </a:r>
            <a:r>
              <a:rPr lang="en-US" sz="2000" b="1" dirty="0"/>
              <a:t> </a:t>
            </a:r>
            <a:r>
              <a:rPr lang="en-US" sz="2000" dirty="0"/>
              <a:t>: </a:t>
            </a:r>
            <a:r>
              <a:rPr lang="en-US" sz="2000" b="1" i="1" dirty="0" err="1">
                <a:solidFill>
                  <a:srgbClr val="C00000"/>
                </a:solidFill>
              </a:rPr>
              <a:t>Kitab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Adwiya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Mufradah</a:t>
            </a:r>
            <a:endParaRPr lang="en-US" sz="2000" b="1" i="1" dirty="0">
              <a:solidFill>
                <a:srgbClr val="C00000"/>
              </a:solidFill>
            </a:endParaRPr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Abu </a:t>
            </a:r>
            <a:r>
              <a:rPr lang="en-US" sz="2000" b="1" dirty="0" err="1"/>
              <a:t>Hanifa</a:t>
            </a:r>
            <a:r>
              <a:rPr lang="en-US" sz="2000" b="1" dirty="0"/>
              <a:t> al </a:t>
            </a:r>
            <a:r>
              <a:rPr lang="en-US" sz="2000" b="1" dirty="0" err="1"/>
              <a:t>Dinawri</a:t>
            </a:r>
            <a:r>
              <a:rPr lang="en-US" sz="2000" dirty="0"/>
              <a:t>: </a:t>
            </a:r>
            <a:r>
              <a:rPr lang="en-US" sz="2000" b="1" i="1" dirty="0" err="1">
                <a:solidFill>
                  <a:srgbClr val="C00000"/>
                </a:solidFill>
              </a:rPr>
              <a:t>Kitab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Nabat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(The book of plants)</a:t>
            </a:r>
          </a:p>
          <a:p>
            <a:pPr algn="l" rtl="0">
              <a:lnSpc>
                <a:spcPct val="150000"/>
              </a:lnSpc>
            </a:pPr>
            <a:endParaRPr lang="ar-EG" sz="20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8937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48347"/>
            <a:ext cx="8424936" cy="4276997"/>
          </a:xfrm>
        </p:spPr>
        <p:txBody>
          <a:bodyPr/>
          <a:lstStyle/>
          <a:p>
            <a:pPr algn="l" rtl="0"/>
            <a:r>
              <a:rPr lang="en-US" sz="3600" b="1" dirty="0">
                <a:solidFill>
                  <a:srgbClr val="C00000"/>
                </a:solidFill>
              </a:rPr>
              <a:t>Jabir bin </a:t>
            </a:r>
            <a:r>
              <a:rPr lang="en-US" sz="3600" b="1" dirty="0" err="1">
                <a:solidFill>
                  <a:srgbClr val="C00000"/>
                </a:solidFill>
              </a:rPr>
              <a:t>Hayyan</a:t>
            </a:r>
            <a:r>
              <a:rPr lang="en-US" sz="3600" b="1" dirty="0">
                <a:solidFill>
                  <a:srgbClr val="C00000"/>
                </a:solidFill>
              </a:rPr>
              <a:t> (d.815)</a:t>
            </a:r>
          </a:p>
          <a:p>
            <a:pPr lvl="1" algn="l" rtl="0"/>
            <a:r>
              <a:rPr lang="en-US" dirty="0"/>
              <a:t>Founder of Alchemy</a:t>
            </a:r>
          </a:p>
          <a:p>
            <a:pPr lvl="1" algn="l" rtl="0"/>
            <a:r>
              <a:rPr lang="en-US" dirty="0"/>
              <a:t>Attached to the court of Harun Al Rashid</a:t>
            </a:r>
          </a:p>
          <a:p>
            <a:pPr lvl="1" algn="l" rtl="0"/>
            <a:r>
              <a:rPr lang="en-US" dirty="0"/>
              <a:t>Notable works:</a:t>
            </a:r>
          </a:p>
          <a:p>
            <a:pPr marL="411480" lvl="1" indent="0" algn="l" rtl="0">
              <a:buNone/>
            </a:pPr>
            <a:r>
              <a:rPr lang="en-US" dirty="0"/>
              <a:t>	</a:t>
            </a:r>
            <a:r>
              <a:rPr lang="en-US" b="1" i="1" dirty="0" err="1">
                <a:solidFill>
                  <a:srgbClr val="C00000"/>
                </a:solidFill>
              </a:rPr>
              <a:t>Kutub</a:t>
            </a:r>
            <a:r>
              <a:rPr lang="en-US" b="1" i="1" dirty="0">
                <a:solidFill>
                  <a:srgbClr val="C00000"/>
                </a:solidFill>
              </a:rPr>
              <a:t> al </a:t>
            </a:r>
            <a:r>
              <a:rPr lang="en-US" b="1" i="1" dirty="0" err="1">
                <a:solidFill>
                  <a:srgbClr val="C00000"/>
                </a:solidFill>
              </a:rPr>
              <a:t>miat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wal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ithna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ashar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sz="1800" i="1" dirty="0"/>
              <a:t>(The Hundred and twelve books)</a:t>
            </a:r>
          </a:p>
          <a:p>
            <a:pPr marL="411480" lvl="1" indent="0" algn="l" rtl="0">
              <a:buNone/>
            </a:pPr>
            <a:r>
              <a:rPr lang="en-US" sz="2400" i="1" dirty="0"/>
              <a:t>	</a:t>
            </a:r>
            <a:r>
              <a:rPr lang="en-US" sz="2000" b="1" i="1" dirty="0" err="1">
                <a:solidFill>
                  <a:srgbClr val="C00000"/>
                </a:solidFill>
              </a:rPr>
              <a:t>Kitab</a:t>
            </a:r>
            <a:r>
              <a:rPr lang="en-US" sz="2000" b="1" i="1" dirty="0">
                <a:solidFill>
                  <a:srgbClr val="C00000"/>
                </a:solidFill>
              </a:rPr>
              <a:t> al </a:t>
            </a:r>
            <a:r>
              <a:rPr lang="en-US" sz="2000" b="1" i="1" dirty="0" err="1">
                <a:solidFill>
                  <a:srgbClr val="C00000"/>
                </a:solidFill>
              </a:rPr>
              <a:t>Sab’in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(The Seventy Books)</a:t>
            </a:r>
          </a:p>
          <a:p>
            <a:pPr marL="411480" lvl="1" indent="0" algn="l" rtl="0">
              <a:buNone/>
            </a:pPr>
            <a:r>
              <a:rPr lang="en-US" sz="2000" i="1" dirty="0">
                <a:solidFill>
                  <a:schemeClr val="tx1"/>
                </a:solidFill>
              </a:rPr>
              <a:t>	</a:t>
            </a:r>
            <a:r>
              <a:rPr lang="en-US" sz="2000" b="1" i="1" dirty="0">
                <a:solidFill>
                  <a:srgbClr val="C00000"/>
                </a:solidFill>
              </a:rPr>
              <a:t>The Book of Balance</a:t>
            </a:r>
          </a:p>
          <a:p>
            <a:pPr lvl="1" algn="l" rtl="0"/>
            <a:r>
              <a:rPr lang="en-US" sz="2000" dirty="0"/>
              <a:t>He authored over 100 treatises of which 22 deals with Alchemy.</a:t>
            </a:r>
          </a:p>
          <a:p>
            <a:pPr marL="411480" lvl="1" indent="0" algn="l" rtl="0">
              <a:buNone/>
            </a:pPr>
            <a:endParaRPr lang="ar-EG" sz="20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Chemistry 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1097700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</TotalTime>
  <Words>235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Book Antiqua</vt:lpstr>
      <vt:lpstr>Wingdings</vt:lpstr>
      <vt:lpstr>Hardcover</vt:lpstr>
      <vt:lpstr>Muslim Contributions in BOTANY &amp; CHEMISTRY </vt:lpstr>
      <vt:lpstr>BOTANY</vt:lpstr>
      <vt:lpstr>Ibn al Baythar (1248)</vt:lpstr>
      <vt:lpstr>PowerPoint Presentation</vt:lpstr>
      <vt:lpstr>Chemistry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BOTANY</dc:title>
  <dc:creator>Good</dc:creator>
  <cp:lastModifiedBy>Shihab AM</cp:lastModifiedBy>
  <cp:revision>4</cp:revision>
  <dcterms:created xsi:type="dcterms:W3CDTF">2019-07-30T03:24:06Z</dcterms:created>
  <dcterms:modified xsi:type="dcterms:W3CDTF">2024-08-23T10:08:02Z</dcterms:modified>
</cp:coreProperties>
</file>