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8/23/2024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6B9C4E2-6D2D-0C34-12B3-9B0CF1166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METHODOLOGY IN </a:t>
            </a:r>
            <a:br>
              <a:rPr lang="en-US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HADITH PRESERVATION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36B1C5-1243-16A4-F9DC-6BCAFCCEC5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SHIHAB. A. M &amp; B. A. RAHIM</a:t>
            </a:r>
          </a:p>
        </p:txBody>
      </p:sp>
    </p:spTree>
    <p:extLst>
      <p:ext uri="{BB962C8B-B14F-4D97-AF65-F5344CB8AC3E}">
        <p14:creationId xmlns:p14="http://schemas.microsoft.com/office/powerpoint/2010/main" val="3489934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571501"/>
            <a:ext cx="9603275" cy="160503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METHODOLOGY IN </a:t>
            </a:r>
            <a:br>
              <a:rPr lang="en-US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4400" b="1" dirty="0">
                <a:solidFill>
                  <a:schemeClr val="accent1">
                    <a:lumMod val="75000"/>
                  </a:schemeClr>
                </a:solidFill>
              </a:rPr>
              <a:t>HADITH PRESERVATION</a:t>
            </a:r>
            <a:endParaRPr lang="en-US" sz="49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575774"/>
            <a:ext cx="9603275" cy="350305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HADITH: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US" sz="2400" dirty="0"/>
              <a:t>Second authority after the Qur’an</a:t>
            </a:r>
            <a:r>
              <a:rPr lang="en-US" sz="24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The Arabic word Hadeeth basically means ‘an item of news, conversation, a tale, a story or a report.</a:t>
            </a:r>
          </a:p>
          <a:p>
            <a:pPr marL="0" indent="0">
              <a:buNone/>
            </a:pPr>
            <a:r>
              <a:rPr lang="en-US" sz="3200" i="1" dirty="0"/>
              <a:t>“Hadith is the Record of the Words, Actions, and the Silent Approval, of the Islamic prophet Muhammad”</a:t>
            </a:r>
            <a:endParaRPr lang="en-US" sz="3200" dirty="0"/>
          </a:p>
          <a:p>
            <a:pPr marL="0" indent="0">
              <a:buNone/>
            </a:pP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18266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9856072" cy="36638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i="1" dirty="0"/>
              <a:t>Writing and compilation of Hadith began during the lifetime of the Prophet.</a:t>
            </a:r>
          </a:p>
          <a:p>
            <a:pPr marL="0" indent="0">
              <a:buNone/>
            </a:pPr>
            <a:r>
              <a:rPr lang="en-US" sz="2800" dirty="0" err="1"/>
              <a:t>Eg</a:t>
            </a:r>
            <a:r>
              <a:rPr lang="en-US" sz="2800" dirty="0"/>
              <a:t>:  </a:t>
            </a:r>
            <a:r>
              <a:rPr lang="en-US" sz="2800" dirty="0">
                <a:solidFill>
                  <a:srgbClr val="FF0000"/>
                </a:solidFill>
              </a:rPr>
              <a:t>Abdullah ibn Amr ibn </a:t>
            </a:r>
            <a:r>
              <a:rPr lang="en-US" sz="2800" dirty="0" err="1">
                <a:solidFill>
                  <a:srgbClr val="FF0000"/>
                </a:solidFill>
              </a:rPr>
              <a:t>Aas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Collected over a 1000 in a volume named </a:t>
            </a:r>
            <a:r>
              <a:rPr lang="en-US" sz="2800" i="1" dirty="0"/>
              <a:t>‘</a:t>
            </a:r>
            <a:r>
              <a:rPr lang="en-US" sz="2800" i="1" dirty="0" err="1">
                <a:solidFill>
                  <a:srgbClr val="0070C0"/>
                </a:solidFill>
              </a:rPr>
              <a:t>Sahifa</a:t>
            </a:r>
            <a:r>
              <a:rPr lang="en-US" sz="2800" i="1" dirty="0">
                <a:solidFill>
                  <a:srgbClr val="0070C0"/>
                </a:solidFill>
              </a:rPr>
              <a:t> Al </a:t>
            </a:r>
            <a:r>
              <a:rPr lang="en-US" sz="2800" i="1" dirty="0" err="1">
                <a:solidFill>
                  <a:srgbClr val="0070C0"/>
                </a:solidFill>
              </a:rPr>
              <a:t>Sadiqa</a:t>
            </a:r>
            <a:r>
              <a:rPr lang="en-US" sz="2800" dirty="0"/>
              <a:t>’.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Ali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FF0000"/>
                </a:solidFill>
              </a:rPr>
              <a:t>bin Abi </a:t>
            </a:r>
            <a:r>
              <a:rPr lang="en-US" sz="2800" dirty="0" err="1">
                <a:solidFill>
                  <a:srgbClr val="FF0000"/>
                </a:solidFill>
              </a:rPr>
              <a:t>Talib</a:t>
            </a:r>
            <a:r>
              <a:rPr lang="en-US" sz="2800" dirty="0"/>
              <a:t> had a volume contains the </a:t>
            </a:r>
            <a:r>
              <a:rPr lang="en-US" sz="2800" dirty="0">
                <a:solidFill>
                  <a:srgbClr val="0070C0"/>
                </a:solidFill>
              </a:rPr>
              <a:t>Legal Judgements </a:t>
            </a:r>
            <a:r>
              <a:rPr lang="en-US" sz="2800" dirty="0"/>
              <a:t>of the Prophet.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309911" y="1329726"/>
            <a:ext cx="9603275" cy="137201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Era of the prophet</a:t>
            </a:r>
            <a:br>
              <a:rPr lang="en-US" b="1" dirty="0">
                <a:solidFill>
                  <a:schemeClr val="accent1">
                    <a:lumMod val="75000"/>
                  </a:schemeClr>
                </a:solidFill>
              </a:rPr>
            </a:br>
            <a:endParaRPr lang="en-US" sz="49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3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0406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en-US" sz="2400" dirty="0"/>
              <a:t>Writing and Compilation continued by </a:t>
            </a:r>
            <a:r>
              <a:rPr lang="en-US" sz="2400" dirty="0" err="1"/>
              <a:t>Tabi’in</a:t>
            </a:r>
            <a:r>
              <a:rPr lang="en-US" sz="2400" dirty="0"/>
              <a:t>.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Systematic attempt by </a:t>
            </a:r>
            <a:r>
              <a:rPr lang="en-US" sz="2400" dirty="0">
                <a:solidFill>
                  <a:srgbClr val="FF0000"/>
                </a:solidFill>
              </a:rPr>
              <a:t>Caliph Umar bin </a:t>
            </a:r>
            <a:r>
              <a:rPr lang="en-US" sz="2400" dirty="0" err="1">
                <a:solidFill>
                  <a:srgbClr val="FF0000"/>
                </a:solidFill>
              </a:rPr>
              <a:t>Abdil</a:t>
            </a:r>
            <a:r>
              <a:rPr lang="en-US" sz="2400" dirty="0">
                <a:solidFill>
                  <a:srgbClr val="FF0000"/>
                </a:solidFill>
              </a:rPr>
              <a:t> Aziz</a:t>
            </a:r>
            <a:r>
              <a:rPr lang="en-US" sz="2400" dirty="0"/>
              <a:t> for Codification of Hadith.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Eminent compilers: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/>
              <a:t>	</a:t>
            </a:r>
            <a:r>
              <a:rPr lang="en-US" sz="2400" dirty="0" err="1">
                <a:solidFill>
                  <a:srgbClr val="0070C0"/>
                </a:solidFill>
              </a:rPr>
              <a:t>Hammam</a:t>
            </a:r>
            <a:r>
              <a:rPr lang="en-US" sz="2400" dirty="0">
                <a:solidFill>
                  <a:srgbClr val="0070C0"/>
                </a:solidFill>
              </a:rPr>
              <a:t> bin </a:t>
            </a:r>
            <a:r>
              <a:rPr lang="en-US" sz="2400" dirty="0" err="1">
                <a:solidFill>
                  <a:srgbClr val="0070C0"/>
                </a:solidFill>
              </a:rPr>
              <a:t>Munabbih</a:t>
            </a:r>
            <a:r>
              <a:rPr lang="en-US" sz="2400" dirty="0">
                <a:solidFill>
                  <a:srgbClr val="0070C0"/>
                </a:solidFill>
              </a:rPr>
              <a:t> d.728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0070C0"/>
                </a:solidFill>
              </a:rPr>
              <a:t>	Said bin </a:t>
            </a:r>
            <a:r>
              <a:rPr lang="en-US" sz="2400" dirty="0" err="1">
                <a:solidFill>
                  <a:srgbClr val="0070C0"/>
                </a:solidFill>
              </a:rPr>
              <a:t>Jubair</a:t>
            </a:r>
            <a:r>
              <a:rPr lang="en-US" sz="2400" dirty="0">
                <a:solidFill>
                  <a:srgbClr val="0070C0"/>
                </a:solidFill>
              </a:rPr>
              <a:t> d.713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0070C0"/>
                </a:solidFill>
              </a:rPr>
              <a:t>	Ata’ bin </a:t>
            </a:r>
            <a:r>
              <a:rPr lang="en-US" sz="2400" dirty="0" err="1">
                <a:solidFill>
                  <a:srgbClr val="0070C0"/>
                </a:solidFill>
              </a:rPr>
              <a:t>abi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Rabah</a:t>
            </a:r>
            <a:r>
              <a:rPr lang="en-US" sz="2400" dirty="0">
                <a:solidFill>
                  <a:srgbClr val="0070C0"/>
                </a:solidFill>
              </a:rPr>
              <a:t> d.732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0070C0"/>
                </a:solidFill>
              </a:rPr>
              <a:t>	ibn </a:t>
            </a:r>
            <a:r>
              <a:rPr lang="en-US" sz="2400" dirty="0" err="1">
                <a:solidFill>
                  <a:srgbClr val="0070C0"/>
                </a:solidFill>
              </a:rPr>
              <a:t>Shihab</a:t>
            </a:r>
            <a:r>
              <a:rPr lang="en-US" sz="2400" dirty="0">
                <a:solidFill>
                  <a:srgbClr val="0070C0"/>
                </a:solidFill>
              </a:rPr>
              <a:t> al </a:t>
            </a:r>
            <a:r>
              <a:rPr lang="en-US" sz="2400" dirty="0" err="1">
                <a:solidFill>
                  <a:srgbClr val="0070C0"/>
                </a:solidFill>
              </a:rPr>
              <a:t>Zuhri</a:t>
            </a:r>
            <a:r>
              <a:rPr lang="en-US" sz="2400" dirty="0">
                <a:solidFill>
                  <a:srgbClr val="0070C0"/>
                </a:solidFill>
              </a:rPr>
              <a:t> d.741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0070C0"/>
                </a:solidFill>
              </a:rPr>
              <a:t>	</a:t>
            </a:r>
            <a:r>
              <a:rPr lang="en-US" sz="2400" dirty="0" err="1">
                <a:solidFill>
                  <a:srgbClr val="0070C0"/>
                </a:solidFill>
              </a:rPr>
              <a:t>Mujahid</a:t>
            </a:r>
            <a:r>
              <a:rPr lang="en-US" sz="2400" dirty="0">
                <a:solidFill>
                  <a:srgbClr val="0070C0"/>
                </a:solidFill>
              </a:rPr>
              <a:t> bin </a:t>
            </a:r>
            <a:r>
              <a:rPr lang="en-US" sz="2400" dirty="0" err="1">
                <a:solidFill>
                  <a:srgbClr val="0070C0"/>
                </a:solidFill>
              </a:rPr>
              <a:t>Jubair</a:t>
            </a:r>
            <a:r>
              <a:rPr lang="en-US" sz="2400" dirty="0">
                <a:solidFill>
                  <a:srgbClr val="0070C0"/>
                </a:solidFill>
              </a:rPr>
              <a:t> d. 721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	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35668" y="1213815"/>
            <a:ext cx="9603275" cy="137201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Era of caliphate </a:t>
            </a:r>
            <a:br>
              <a:rPr lang="en-US" b="1" dirty="0">
                <a:solidFill>
                  <a:schemeClr val="accent1">
                    <a:lumMod val="75000"/>
                  </a:schemeClr>
                </a:solidFill>
              </a:rPr>
            </a:br>
            <a:endParaRPr lang="en-US" sz="49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424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4579" y="1287119"/>
            <a:ext cx="9603275" cy="1049235"/>
          </a:xfrm>
        </p:spPr>
        <p:txBody>
          <a:bodyPr/>
          <a:lstStyle/>
          <a:p>
            <a:r>
              <a:rPr lang="en-US" b="1" dirty="0"/>
              <a:t>Official compilation </a:t>
            </a:r>
            <a:r>
              <a:rPr lang="en-US" sz="2400" b="1" dirty="0">
                <a:solidFill>
                  <a:srgbClr val="C00000"/>
                </a:solidFill>
              </a:rPr>
              <a:t>(</a:t>
            </a:r>
            <a:r>
              <a:rPr lang="en-US" sz="2000" b="1" dirty="0">
                <a:solidFill>
                  <a:srgbClr val="C00000"/>
                </a:solidFill>
              </a:rPr>
              <a:t>8</a:t>
            </a:r>
            <a:r>
              <a:rPr lang="en-US" sz="2000" b="1" baseline="30000" dirty="0">
                <a:solidFill>
                  <a:srgbClr val="C00000"/>
                </a:solidFill>
              </a:rPr>
              <a:t>th</a:t>
            </a:r>
            <a:r>
              <a:rPr lang="en-US" sz="2000" b="1" dirty="0">
                <a:solidFill>
                  <a:srgbClr val="C00000"/>
                </a:solidFill>
              </a:rPr>
              <a:t> Century onwards)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i="1" dirty="0">
                <a:solidFill>
                  <a:srgbClr val="0070C0"/>
                </a:solidFill>
              </a:rPr>
              <a:t>MUWATTA </a:t>
            </a:r>
            <a:r>
              <a:rPr lang="en-US" sz="2400" dirty="0"/>
              <a:t>– Imam Malik d.735</a:t>
            </a:r>
          </a:p>
          <a:p>
            <a:r>
              <a:rPr lang="en-US" dirty="0"/>
              <a:t>SIX CANONICAL WORKS OF HADITH: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SAHIH of Imam Bukhari d.870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SAHIH of Imam Muslim d.875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JAMI’ of Imam </a:t>
            </a:r>
            <a:r>
              <a:rPr lang="en-US" dirty="0" err="1">
                <a:solidFill>
                  <a:srgbClr val="0070C0"/>
                </a:solidFill>
              </a:rPr>
              <a:t>Thirmidi</a:t>
            </a:r>
            <a:r>
              <a:rPr lang="en-US" dirty="0">
                <a:solidFill>
                  <a:srgbClr val="0070C0"/>
                </a:solidFill>
              </a:rPr>
              <a:t> d.892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SUNAN of Imam Abu </a:t>
            </a:r>
            <a:r>
              <a:rPr lang="en-US" dirty="0" err="1">
                <a:solidFill>
                  <a:srgbClr val="0070C0"/>
                </a:solidFill>
              </a:rPr>
              <a:t>Davud</a:t>
            </a:r>
            <a:r>
              <a:rPr lang="en-US" dirty="0">
                <a:solidFill>
                  <a:srgbClr val="0070C0"/>
                </a:solidFill>
              </a:rPr>
              <a:t> d. 888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SUNAN of Imam </a:t>
            </a:r>
            <a:r>
              <a:rPr lang="en-US" dirty="0" err="1">
                <a:solidFill>
                  <a:srgbClr val="0070C0"/>
                </a:solidFill>
              </a:rPr>
              <a:t>Nasa’i</a:t>
            </a:r>
            <a:r>
              <a:rPr lang="en-US" dirty="0">
                <a:solidFill>
                  <a:srgbClr val="0070C0"/>
                </a:solidFill>
              </a:rPr>
              <a:t> d. 915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SUNAN of Ibn Maja d.886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168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1262130"/>
            <a:ext cx="9603275" cy="591624"/>
          </a:xfrm>
        </p:spPr>
        <p:txBody>
          <a:bodyPr/>
          <a:lstStyle/>
          <a:p>
            <a:r>
              <a:rPr lang="en-US" b="1" dirty="0"/>
              <a:t>Official compilation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rgbClr val="C00000"/>
                </a:solidFill>
              </a:rPr>
              <a:t>OTHER COLLECTIONS: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i="1" dirty="0">
                <a:solidFill>
                  <a:srgbClr val="0070C0"/>
                </a:solidFill>
              </a:rPr>
              <a:t>MUSANNAF</a:t>
            </a:r>
            <a:r>
              <a:rPr lang="en-US" dirty="0"/>
              <a:t> - Abdu </a:t>
            </a:r>
            <a:r>
              <a:rPr lang="en-US" dirty="0" err="1"/>
              <a:t>Razak</a:t>
            </a:r>
            <a:r>
              <a:rPr lang="en-US" dirty="0"/>
              <a:t> d.826 </a:t>
            </a:r>
          </a:p>
          <a:p>
            <a:pPr marL="457200" indent="-457200">
              <a:buFont typeface="+mj-lt"/>
              <a:buAutoNum type="arabicPeriod"/>
            </a:pPr>
            <a:r>
              <a:rPr lang="en-US" i="1" dirty="0">
                <a:solidFill>
                  <a:srgbClr val="0070C0"/>
                </a:solidFill>
              </a:rPr>
              <a:t>MUSANNAF</a:t>
            </a:r>
            <a:r>
              <a:rPr lang="en-US" dirty="0"/>
              <a:t> of Ibn Abi </a:t>
            </a:r>
            <a:r>
              <a:rPr lang="en-US" dirty="0" err="1"/>
              <a:t>Shayba</a:t>
            </a:r>
            <a:r>
              <a:rPr lang="en-US" dirty="0"/>
              <a:t> d.826</a:t>
            </a:r>
          </a:p>
          <a:p>
            <a:pPr marL="457200" indent="-457200">
              <a:buFont typeface="+mj-lt"/>
              <a:buAutoNum type="arabicPeriod"/>
            </a:pPr>
            <a:r>
              <a:rPr lang="en-US" i="1" dirty="0">
                <a:solidFill>
                  <a:srgbClr val="0070C0"/>
                </a:solidFill>
              </a:rPr>
              <a:t>SUNAN</a:t>
            </a:r>
            <a:r>
              <a:rPr lang="en-US" dirty="0"/>
              <a:t> of </a:t>
            </a:r>
            <a:r>
              <a:rPr lang="en-US" dirty="0" err="1"/>
              <a:t>Darimi</a:t>
            </a:r>
            <a:r>
              <a:rPr lang="en-US" dirty="0"/>
              <a:t> d.868</a:t>
            </a:r>
          </a:p>
          <a:p>
            <a:pPr marL="457200" indent="-457200">
              <a:buFont typeface="+mj-lt"/>
              <a:buAutoNum type="arabicPeriod"/>
            </a:pPr>
            <a:r>
              <a:rPr lang="en-US" i="1" dirty="0">
                <a:solidFill>
                  <a:srgbClr val="0070C0"/>
                </a:solidFill>
              </a:rPr>
              <a:t>MUSNAD</a:t>
            </a:r>
            <a:r>
              <a:rPr lang="en-US" dirty="0"/>
              <a:t> of Imam Ahmed bin </a:t>
            </a:r>
            <a:r>
              <a:rPr lang="en-US" dirty="0" err="1"/>
              <a:t>Hambal</a:t>
            </a:r>
            <a:r>
              <a:rPr lang="en-US" dirty="0"/>
              <a:t> d.855</a:t>
            </a:r>
          </a:p>
        </p:txBody>
      </p:sp>
    </p:spTree>
    <p:extLst>
      <p:ext uri="{BB962C8B-B14F-4D97-AF65-F5344CB8AC3E}">
        <p14:creationId xmlns:p14="http://schemas.microsoft.com/office/powerpoint/2010/main" val="1397206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methodology of hadith literature</a:t>
            </a:r>
            <a:br>
              <a:rPr lang="en-US" b="1" dirty="0">
                <a:solidFill>
                  <a:srgbClr val="0070C0"/>
                </a:solidFill>
              </a:rPr>
            </a:b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ar-SA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اصول الحديث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9737121" cy="4054868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800" dirty="0">
                <a:solidFill>
                  <a:srgbClr val="C00000"/>
                </a:solidFill>
              </a:rPr>
              <a:t>ASMA’ AL RIJAL  (</a:t>
            </a:r>
            <a:r>
              <a:rPr lang="ar-SA" sz="2800" dirty="0">
                <a:solidFill>
                  <a:srgbClr val="C00000"/>
                </a:solidFill>
              </a:rPr>
              <a:t>اسماء الرجال</a:t>
            </a:r>
            <a:r>
              <a:rPr lang="en-US" sz="2800" dirty="0">
                <a:solidFill>
                  <a:srgbClr val="C00000"/>
                </a:solidFill>
              </a:rPr>
              <a:t>)</a:t>
            </a:r>
            <a:endParaRPr lang="ar-SA" sz="2800" dirty="0">
              <a:solidFill>
                <a:srgbClr val="C00000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400" i="1" dirty="0">
                <a:solidFill>
                  <a:srgbClr val="C00000"/>
                </a:solidFill>
              </a:rPr>
              <a:t>This discipline deals with the </a:t>
            </a:r>
            <a:r>
              <a:rPr lang="en-US" sz="2400" i="1" dirty="0">
                <a:solidFill>
                  <a:srgbClr val="00B0F0"/>
                </a:solidFill>
              </a:rPr>
              <a:t>Critical Biographies of the Reporters and Narrators</a:t>
            </a:r>
            <a:r>
              <a:rPr lang="en-US" sz="2400" i="1" dirty="0">
                <a:solidFill>
                  <a:srgbClr val="C00000"/>
                </a:solidFill>
              </a:rPr>
              <a:t> of Hadith.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dirty="0">
              <a:solidFill>
                <a:srgbClr val="C00000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C00000"/>
                </a:solidFill>
              </a:rPr>
              <a:t>Major works of </a:t>
            </a:r>
            <a:r>
              <a:rPr lang="en-US" dirty="0">
                <a:solidFill>
                  <a:srgbClr val="00B050"/>
                </a:solidFill>
              </a:rPr>
              <a:t>IMAM IBN HAJAR AL ASQALANI </a:t>
            </a:r>
            <a:r>
              <a:rPr lang="en-US" sz="2400" dirty="0">
                <a:solidFill>
                  <a:srgbClr val="C00000"/>
                </a:solidFill>
              </a:rPr>
              <a:t>in this field:</a:t>
            </a:r>
          </a:p>
          <a:p>
            <a:pPr>
              <a:lnSpc>
                <a:spcPct val="100000"/>
              </a:lnSpc>
            </a:pPr>
            <a:r>
              <a:rPr lang="en-US" sz="2400" i="1" dirty="0">
                <a:solidFill>
                  <a:srgbClr val="0070C0"/>
                </a:solidFill>
              </a:rPr>
              <a:t>Al </a:t>
            </a:r>
            <a:r>
              <a:rPr lang="en-US" sz="2400" i="1" dirty="0" err="1">
                <a:solidFill>
                  <a:srgbClr val="0070C0"/>
                </a:solidFill>
              </a:rPr>
              <a:t>Isaba</a:t>
            </a:r>
            <a:r>
              <a:rPr lang="en-US" sz="2400" i="1" dirty="0">
                <a:solidFill>
                  <a:srgbClr val="0070C0"/>
                </a:solidFill>
              </a:rPr>
              <a:t> fi </a:t>
            </a:r>
            <a:r>
              <a:rPr lang="en-US" sz="2400" i="1" dirty="0" err="1">
                <a:solidFill>
                  <a:srgbClr val="0070C0"/>
                </a:solidFill>
              </a:rPr>
              <a:t>tamiyiz</a:t>
            </a:r>
            <a:r>
              <a:rPr lang="en-US" sz="2400" i="1" dirty="0">
                <a:solidFill>
                  <a:srgbClr val="0070C0"/>
                </a:solidFill>
              </a:rPr>
              <a:t> al Sahaba </a:t>
            </a:r>
            <a:r>
              <a:rPr lang="en-US" sz="2400" dirty="0">
                <a:solidFill>
                  <a:srgbClr val="C00000"/>
                </a:solidFill>
              </a:rPr>
              <a:t>(biographies of 10,000 reporters)</a:t>
            </a:r>
          </a:p>
          <a:p>
            <a:pPr>
              <a:lnSpc>
                <a:spcPct val="100000"/>
              </a:lnSpc>
            </a:pPr>
            <a:r>
              <a:rPr lang="en-US" sz="2400" i="1" dirty="0" err="1">
                <a:solidFill>
                  <a:srgbClr val="0070C0"/>
                </a:solidFill>
              </a:rPr>
              <a:t>Tahdib</a:t>
            </a:r>
            <a:r>
              <a:rPr lang="en-US" sz="2400" i="1" dirty="0">
                <a:solidFill>
                  <a:srgbClr val="0070C0"/>
                </a:solidFill>
              </a:rPr>
              <a:t> al </a:t>
            </a:r>
            <a:r>
              <a:rPr lang="en-US" sz="2400" i="1" dirty="0" err="1">
                <a:solidFill>
                  <a:srgbClr val="0070C0"/>
                </a:solidFill>
              </a:rPr>
              <a:t>Tahdib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dirty="0">
                <a:solidFill>
                  <a:srgbClr val="C00000"/>
                </a:solidFill>
              </a:rPr>
              <a:t>(12,415 biographies)</a:t>
            </a:r>
          </a:p>
          <a:p>
            <a:pPr>
              <a:lnSpc>
                <a:spcPct val="100000"/>
              </a:lnSpc>
            </a:pPr>
            <a:r>
              <a:rPr lang="en-US" sz="2400" i="1" dirty="0" err="1">
                <a:solidFill>
                  <a:srgbClr val="0070C0"/>
                </a:solidFill>
              </a:rPr>
              <a:t>Mizan</a:t>
            </a:r>
            <a:r>
              <a:rPr lang="en-US" sz="2400" i="1" dirty="0">
                <a:solidFill>
                  <a:srgbClr val="0070C0"/>
                </a:solidFill>
              </a:rPr>
              <a:t> al </a:t>
            </a:r>
            <a:r>
              <a:rPr lang="en-US" sz="2400" i="1" dirty="0" err="1">
                <a:solidFill>
                  <a:srgbClr val="0070C0"/>
                </a:solidFill>
              </a:rPr>
              <a:t>Itidal</a:t>
            </a:r>
            <a:r>
              <a:rPr lang="en-US" sz="2400" i="1" dirty="0">
                <a:solidFill>
                  <a:srgbClr val="0070C0"/>
                </a:solidFill>
              </a:rPr>
              <a:t> </a:t>
            </a:r>
            <a:r>
              <a:rPr lang="en-US" sz="2400" dirty="0">
                <a:solidFill>
                  <a:srgbClr val="C00000"/>
                </a:solidFill>
              </a:rPr>
              <a:t>(14,343 biographies)</a:t>
            </a:r>
          </a:p>
          <a:p>
            <a:pPr>
              <a:lnSpc>
                <a:spcPct val="100000"/>
              </a:lnSpc>
            </a:pPr>
            <a:endParaRPr lang="en-US" i="1" dirty="0">
              <a:solidFill>
                <a:srgbClr val="0070C0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dirty="0">
                <a:solidFill>
                  <a:srgbClr val="C00000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940466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8879" y="2006154"/>
            <a:ext cx="9603275" cy="345061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C00000"/>
                </a:solidFill>
              </a:rPr>
              <a:t>Other Notable Works:</a:t>
            </a:r>
          </a:p>
          <a:p>
            <a:pPr>
              <a:lnSpc>
                <a:spcPct val="100000"/>
              </a:lnSpc>
            </a:pPr>
            <a:r>
              <a:rPr lang="en-US" sz="2400" i="1" dirty="0" err="1">
                <a:solidFill>
                  <a:srgbClr val="0070C0"/>
                </a:solidFill>
              </a:rPr>
              <a:t>Usd</a:t>
            </a:r>
            <a:r>
              <a:rPr lang="en-US" sz="2400" i="1" dirty="0">
                <a:solidFill>
                  <a:srgbClr val="0070C0"/>
                </a:solidFill>
              </a:rPr>
              <a:t> al </a:t>
            </a:r>
            <a:r>
              <a:rPr lang="en-US" sz="2400" i="1" dirty="0" err="1">
                <a:solidFill>
                  <a:srgbClr val="0070C0"/>
                </a:solidFill>
              </a:rPr>
              <a:t>Ghaba</a:t>
            </a:r>
            <a:r>
              <a:rPr lang="en-US" sz="2400" i="1" dirty="0">
                <a:solidFill>
                  <a:srgbClr val="0070C0"/>
                </a:solidFill>
              </a:rPr>
              <a:t> fi </a:t>
            </a:r>
            <a:r>
              <a:rPr lang="en-US" sz="2400" i="1" dirty="0" err="1">
                <a:solidFill>
                  <a:srgbClr val="0070C0"/>
                </a:solidFill>
              </a:rPr>
              <a:t>Ma’rifat</a:t>
            </a:r>
            <a:r>
              <a:rPr lang="en-US" sz="2400" i="1" dirty="0">
                <a:solidFill>
                  <a:srgbClr val="0070C0"/>
                </a:solidFill>
              </a:rPr>
              <a:t> al Sahaba </a:t>
            </a:r>
            <a:r>
              <a:rPr lang="en-US" sz="2400" b="1" dirty="0">
                <a:solidFill>
                  <a:srgbClr val="0070C0"/>
                </a:solidFill>
              </a:rPr>
              <a:t>– Ibn al </a:t>
            </a:r>
            <a:r>
              <a:rPr lang="en-US" sz="2400" b="1" dirty="0" err="1">
                <a:solidFill>
                  <a:srgbClr val="0070C0"/>
                </a:solidFill>
              </a:rPr>
              <a:t>Athir</a:t>
            </a:r>
            <a:r>
              <a:rPr lang="en-US" sz="2800" b="1" dirty="0">
                <a:solidFill>
                  <a:srgbClr val="0070C0"/>
                </a:solidFill>
              </a:rPr>
              <a:t> </a:t>
            </a:r>
            <a:r>
              <a:rPr lang="en-US" sz="2800" i="1" dirty="0">
                <a:solidFill>
                  <a:srgbClr val="C00000"/>
                </a:solidFill>
              </a:rPr>
              <a:t>(</a:t>
            </a:r>
            <a:r>
              <a:rPr lang="en-US" sz="2400" dirty="0">
                <a:solidFill>
                  <a:srgbClr val="C00000"/>
                </a:solidFill>
              </a:rPr>
              <a:t>7500 biographies)</a:t>
            </a:r>
          </a:p>
          <a:p>
            <a:pPr>
              <a:lnSpc>
                <a:spcPct val="100000"/>
              </a:lnSpc>
            </a:pPr>
            <a:r>
              <a:rPr lang="en-US" sz="2400" i="1" dirty="0" err="1">
                <a:solidFill>
                  <a:srgbClr val="0070C0"/>
                </a:solidFill>
              </a:rPr>
              <a:t>Tarikh</a:t>
            </a:r>
            <a:r>
              <a:rPr lang="en-US" sz="2400" i="1" dirty="0">
                <a:solidFill>
                  <a:srgbClr val="0070C0"/>
                </a:solidFill>
              </a:rPr>
              <a:t> al </a:t>
            </a:r>
            <a:r>
              <a:rPr lang="en-US" sz="2400" i="1" dirty="0" err="1">
                <a:solidFill>
                  <a:srgbClr val="0070C0"/>
                </a:solidFill>
              </a:rPr>
              <a:t>Kabir</a:t>
            </a:r>
            <a:r>
              <a:rPr lang="en-US" sz="2400" i="1" dirty="0">
                <a:solidFill>
                  <a:srgbClr val="0070C0"/>
                </a:solidFill>
              </a:rPr>
              <a:t> – </a:t>
            </a:r>
            <a:r>
              <a:rPr lang="en-US" sz="2400" b="1" dirty="0">
                <a:solidFill>
                  <a:srgbClr val="0070C0"/>
                </a:solidFill>
              </a:rPr>
              <a:t>Imam Bukhari </a:t>
            </a:r>
            <a:r>
              <a:rPr lang="en-US" sz="2400" i="1" dirty="0">
                <a:solidFill>
                  <a:srgbClr val="C00000"/>
                </a:solidFill>
              </a:rPr>
              <a:t>(</a:t>
            </a:r>
            <a:r>
              <a:rPr lang="en-US" sz="2400" dirty="0">
                <a:solidFill>
                  <a:srgbClr val="C00000"/>
                </a:solidFill>
              </a:rPr>
              <a:t>42000 biographies)</a:t>
            </a:r>
          </a:p>
          <a:p>
            <a:pPr>
              <a:lnSpc>
                <a:spcPct val="100000"/>
              </a:lnSpc>
            </a:pPr>
            <a:r>
              <a:rPr lang="en-US" sz="2400" i="1" dirty="0" err="1">
                <a:solidFill>
                  <a:srgbClr val="0070C0"/>
                </a:solidFill>
              </a:rPr>
              <a:t>Tabaqat</a:t>
            </a:r>
            <a:r>
              <a:rPr lang="en-US" sz="2400" i="1" dirty="0">
                <a:solidFill>
                  <a:srgbClr val="0070C0"/>
                </a:solidFill>
              </a:rPr>
              <a:t> Al </a:t>
            </a:r>
            <a:r>
              <a:rPr lang="en-US" sz="2400" i="1" dirty="0" err="1">
                <a:solidFill>
                  <a:srgbClr val="0070C0"/>
                </a:solidFill>
              </a:rPr>
              <a:t>Kabir</a:t>
            </a:r>
            <a:r>
              <a:rPr lang="en-US" sz="2400" i="1" dirty="0">
                <a:solidFill>
                  <a:srgbClr val="0070C0"/>
                </a:solidFill>
              </a:rPr>
              <a:t> </a:t>
            </a:r>
            <a:r>
              <a:rPr lang="en-US" sz="2400" dirty="0">
                <a:solidFill>
                  <a:srgbClr val="0070C0"/>
                </a:solidFill>
              </a:rPr>
              <a:t>–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>
                <a:solidFill>
                  <a:srgbClr val="0070C0"/>
                </a:solidFill>
              </a:rPr>
              <a:t>Ibn </a:t>
            </a:r>
            <a:r>
              <a:rPr lang="en-US" sz="2400" b="1" dirty="0" err="1">
                <a:solidFill>
                  <a:srgbClr val="0070C0"/>
                </a:solidFill>
              </a:rPr>
              <a:t>Sa’d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dirty="0">
                <a:solidFill>
                  <a:srgbClr val="C00000"/>
                </a:solidFill>
              </a:rPr>
              <a:t>(over 4000 narrators)</a:t>
            </a:r>
          </a:p>
          <a:p>
            <a:pPr>
              <a:lnSpc>
                <a:spcPct val="100000"/>
              </a:lnSpc>
            </a:pPr>
            <a:r>
              <a:rPr lang="en-US" sz="2400" i="1" dirty="0" err="1">
                <a:solidFill>
                  <a:srgbClr val="0070C0"/>
                </a:solidFill>
              </a:rPr>
              <a:t>Tajrid</a:t>
            </a:r>
            <a:r>
              <a:rPr lang="en-US" sz="2400" i="1" dirty="0">
                <a:solidFill>
                  <a:srgbClr val="0070C0"/>
                </a:solidFill>
              </a:rPr>
              <a:t> </a:t>
            </a:r>
            <a:r>
              <a:rPr lang="en-US" sz="2400" i="1" dirty="0" err="1">
                <a:solidFill>
                  <a:srgbClr val="0070C0"/>
                </a:solidFill>
              </a:rPr>
              <a:t>Asma</a:t>
            </a:r>
            <a:r>
              <a:rPr lang="en-US" sz="2400" i="1" dirty="0">
                <a:solidFill>
                  <a:srgbClr val="0070C0"/>
                </a:solidFill>
              </a:rPr>
              <a:t>’ al Sahaba </a:t>
            </a:r>
            <a:r>
              <a:rPr lang="en-US" sz="2400" dirty="0">
                <a:solidFill>
                  <a:srgbClr val="0070C0"/>
                </a:solidFill>
              </a:rPr>
              <a:t>– </a:t>
            </a:r>
            <a:r>
              <a:rPr lang="en-US" sz="2400" b="1" dirty="0">
                <a:solidFill>
                  <a:srgbClr val="0070C0"/>
                </a:solidFill>
              </a:rPr>
              <a:t>Al </a:t>
            </a:r>
            <a:r>
              <a:rPr lang="en-US" sz="2400" b="1" dirty="0" err="1">
                <a:solidFill>
                  <a:srgbClr val="0070C0"/>
                </a:solidFill>
              </a:rPr>
              <a:t>Dahabi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dirty="0">
                <a:solidFill>
                  <a:srgbClr val="C00000"/>
                </a:solidFill>
              </a:rPr>
              <a:t>(8000 biographies)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03979" y="9569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solidFill>
                  <a:srgbClr val="0070C0"/>
                </a:solidFill>
              </a:rPr>
              <a:t>methodology of hadith literature</a:t>
            </a:r>
            <a:br>
              <a:rPr lang="en-US" b="1" dirty="0">
                <a:solidFill>
                  <a:srgbClr val="0070C0"/>
                </a:solidFill>
              </a:rPr>
            </a:b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ar-SA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اصول الحديث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864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Isnad / sanad</a:t>
            </a:r>
            <a:br>
              <a:rPr lang="en-US" b="1" dirty="0"/>
            </a:br>
            <a:r>
              <a:rPr lang="en-US" sz="2000" b="1" dirty="0">
                <a:solidFill>
                  <a:srgbClr val="C00000"/>
                </a:solidFill>
              </a:rPr>
              <a:t>(CHAIN OF THE REPORTERS)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75975"/>
          </a:xfrm>
        </p:spPr>
        <p:txBody>
          <a:bodyPr>
            <a:normAutofit/>
          </a:bodyPr>
          <a:lstStyle/>
          <a:p>
            <a:r>
              <a:rPr lang="en-US" sz="2400" dirty="0"/>
              <a:t>Each Tradition (Hadith) contains a chain of Reporters or Transmitters from the Prophet or from a Companion down to the last reporter.  This Chain of transmission is called ISNAD.</a:t>
            </a:r>
          </a:p>
          <a:p>
            <a:pPr marL="0" indent="0" algn="just">
              <a:buNone/>
            </a:pPr>
            <a:r>
              <a:rPr lang="en-US" i="1" dirty="0" err="1"/>
              <a:t>Eg</a:t>
            </a:r>
            <a:r>
              <a:rPr lang="en-US" i="1" dirty="0"/>
              <a:t>:  </a:t>
            </a:r>
            <a:r>
              <a:rPr lang="en-US" i="1" dirty="0" err="1">
                <a:solidFill>
                  <a:srgbClr val="0070C0"/>
                </a:solidFill>
              </a:rPr>
              <a:t>Aboo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i="1" dirty="0" err="1">
                <a:solidFill>
                  <a:srgbClr val="0070C0"/>
                </a:solidFill>
              </a:rPr>
              <a:t>Kurayb</a:t>
            </a:r>
            <a:r>
              <a:rPr lang="en-US" i="1" dirty="0"/>
              <a:t> informed us from </a:t>
            </a:r>
            <a:r>
              <a:rPr lang="en-US" i="1" dirty="0">
                <a:solidFill>
                  <a:srgbClr val="00B050"/>
                </a:solidFill>
              </a:rPr>
              <a:t>‘</a:t>
            </a:r>
            <a:r>
              <a:rPr lang="en-US" i="1" dirty="0" err="1">
                <a:solidFill>
                  <a:srgbClr val="00B050"/>
                </a:solidFill>
              </a:rPr>
              <a:t>Abdah</a:t>
            </a:r>
            <a:r>
              <a:rPr lang="en-US" i="1" dirty="0">
                <a:solidFill>
                  <a:srgbClr val="00B050"/>
                </a:solidFill>
              </a:rPr>
              <a:t> ibn </a:t>
            </a:r>
            <a:r>
              <a:rPr lang="en-US" i="1" dirty="0" err="1">
                <a:solidFill>
                  <a:srgbClr val="00B050"/>
                </a:solidFill>
              </a:rPr>
              <a:t>Sulaymaan</a:t>
            </a:r>
            <a:r>
              <a:rPr lang="en-US" i="1" dirty="0">
                <a:solidFill>
                  <a:srgbClr val="00B050"/>
                </a:solidFill>
              </a:rPr>
              <a:t> </a:t>
            </a:r>
            <a:r>
              <a:rPr lang="en-US" i="1" dirty="0"/>
              <a:t>who informed them from </a:t>
            </a:r>
            <a:r>
              <a:rPr lang="en-US" i="1" dirty="0">
                <a:solidFill>
                  <a:srgbClr val="FF0000"/>
                </a:solidFill>
              </a:rPr>
              <a:t>Muhammad ibn ‘Amr </a:t>
            </a:r>
            <a:r>
              <a:rPr lang="en-US" i="1" dirty="0"/>
              <a:t>from </a:t>
            </a:r>
            <a:r>
              <a:rPr lang="en-US" i="1" dirty="0" err="1">
                <a:solidFill>
                  <a:schemeClr val="accent2">
                    <a:lumMod val="75000"/>
                  </a:schemeClr>
                </a:solidFill>
              </a:rPr>
              <a:t>Aboo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accent2">
                    <a:lumMod val="75000"/>
                  </a:schemeClr>
                </a:solidFill>
              </a:rPr>
              <a:t>Salamah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i="1" dirty="0"/>
              <a:t>from </a:t>
            </a:r>
            <a:r>
              <a:rPr lang="en-US" i="1" dirty="0" err="1">
                <a:solidFill>
                  <a:srgbClr val="0070C0"/>
                </a:solidFill>
              </a:rPr>
              <a:t>Aboo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i="1" dirty="0" err="1">
                <a:solidFill>
                  <a:srgbClr val="0070C0"/>
                </a:solidFill>
              </a:rPr>
              <a:t>Hurayrah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i="1" dirty="0"/>
              <a:t>who quoted </a:t>
            </a:r>
            <a:r>
              <a:rPr lang="en-US" i="1" dirty="0" err="1">
                <a:solidFill>
                  <a:schemeClr val="accent3">
                    <a:lumMod val="75000"/>
                  </a:schemeClr>
                </a:solidFill>
              </a:rPr>
              <a:t>Allaah’s</a:t>
            </a:r>
            <a:r>
              <a:rPr lang="en-US" i="1" dirty="0">
                <a:solidFill>
                  <a:schemeClr val="accent3">
                    <a:lumMod val="75000"/>
                  </a:schemeClr>
                </a:solidFill>
              </a:rPr>
              <a:t> Messenger (r) as saying: “Were it not that I would place a great burden on my nation, I would have ordered them to use the </a:t>
            </a:r>
            <a:r>
              <a:rPr lang="en-US" i="1" dirty="0" err="1">
                <a:solidFill>
                  <a:schemeClr val="accent3">
                    <a:lumMod val="75000"/>
                  </a:schemeClr>
                </a:solidFill>
              </a:rPr>
              <a:t>miswak</a:t>
            </a:r>
            <a:r>
              <a:rPr lang="en-US" i="1" dirty="0">
                <a:solidFill>
                  <a:schemeClr val="accent3">
                    <a:lumMod val="75000"/>
                  </a:schemeClr>
                </a:solidFill>
              </a:rPr>
              <a:t> at the time of every </a:t>
            </a:r>
            <a:r>
              <a:rPr lang="en-US" i="1" dirty="0" err="1">
                <a:solidFill>
                  <a:schemeClr val="accent3">
                    <a:lumMod val="75000"/>
                  </a:schemeClr>
                </a:solidFill>
              </a:rPr>
              <a:t>salaah</a:t>
            </a:r>
            <a:r>
              <a:rPr lang="en-US" i="1" dirty="0"/>
              <a:t>”.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1159667292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89</TotalTime>
  <Words>535</Words>
  <Application>Microsoft Office PowerPoint</Application>
  <PresentationFormat>Widescreen</PresentationFormat>
  <Paragraphs>55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Gallery</vt:lpstr>
      <vt:lpstr>METHODOLOGY IN  HADITH PRESERVATION</vt:lpstr>
      <vt:lpstr>METHODOLOGY IN  HADITH PRESERVATION</vt:lpstr>
      <vt:lpstr>Era of the prophet </vt:lpstr>
      <vt:lpstr>Era of caliphate  </vt:lpstr>
      <vt:lpstr>Official compilation (8th Century onwards)</vt:lpstr>
      <vt:lpstr>Official compilation</vt:lpstr>
      <vt:lpstr>methodology of hadith literature (اصول الحديث)</vt:lpstr>
      <vt:lpstr>PowerPoint Presentation</vt:lpstr>
      <vt:lpstr>Isnad / sanad (CHAIN OF THE REPORTERS)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METHODOLOGY IN  HADITH PRESERVATION</dc:title>
  <dc:creator>Bahir</dc:creator>
  <cp:lastModifiedBy>Shihab AM</cp:lastModifiedBy>
  <cp:revision>16</cp:revision>
  <dcterms:created xsi:type="dcterms:W3CDTF">2019-07-01T15:01:51Z</dcterms:created>
  <dcterms:modified xsi:type="dcterms:W3CDTF">2024-08-23T10:12:48Z</dcterms:modified>
</cp:coreProperties>
</file>