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Muslim Contributions to</a:t>
            </a:r>
            <a:br>
              <a:rPr lang="en-US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sz="8000" b="1" dirty="0">
                <a:solidFill>
                  <a:schemeClr val="bg1"/>
                </a:solidFill>
              </a:rPr>
              <a:t>MATHEMATICS </a:t>
            </a:r>
            <a:r>
              <a:rPr lang="en-US" sz="6700" b="1" dirty="0">
                <a:solidFill>
                  <a:schemeClr val="bg1"/>
                </a:solidFill>
              </a:rPr>
              <a:t>&amp;</a:t>
            </a:r>
            <a:r>
              <a:rPr lang="en-US" sz="8000" b="1" dirty="0">
                <a:solidFill>
                  <a:schemeClr val="bg1"/>
                </a:solidFill>
              </a:rPr>
              <a:t> PHYSICS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SHIHAB. A. M &amp; </a:t>
            </a:r>
            <a:r>
              <a:rPr lang="en-IN" dirty="0"/>
              <a:t>B. A. RAHIM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611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Systematic study on Mathematics started in the Era of Abbasid caliph Al Mansur.</a:t>
            </a:r>
          </a:p>
          <a:p>
            <a:r>
              <a:rPr lang="en-US" sz="2400" b="1" dirty="0"/>
              <a:t>C0-relared with Greek - Sanskrit mathematical theories.</a:t>
            </a:r>
          </a:p>
          <a:p>
            <a:r>
              <a:rPr lang="en-US" sz="2400" b="1" dirty="0"/>
              <a:t>Arabs studied the works of Euclid, </a:t>
            </a:r>
            <a:r>
              <a:rPr lang="en-US" sz="2400" b="1" dirty="0" err="1"/>
              <a:t>Apolinos</a:t>
            </a:r>
            <a:r>
              <a:rPr lang="en-US" sz="2400" b="1" dirty="0"/>
              <a:t>, </a:t>
            </a:r>
            <a:r>
              <a:rPr lang="en-US" sz="2400" b="1" dirty="0" err="1"/>
              <a:t>Thodociouas</a:t>
            </a:r>
            <a:r>
              <a:rPr lang="en-US" sz="2400" b="1" dirty="0"/>
              <a:t>, </a:t>
            </a:r>
            <a:r>
              <a:rPr lang="en-US" sz="2400" b="1" dirty="0" err="1"/>
              <a:t>Nichomachus</a:t>
            </a:r>
            <a:r>
              <a:rPr lang="en-US" sz="2400" b="1" dirty="0"/>
              <a:t>, </a:t>
            </a:r>
            <a:r>
              <a:rPr lang="en-US" sz="2400" b="1" dirty="0" err="1"/>
              <a:t>Hiron</a:t>
            </a:r>
            <a:r>
              <a:rPr lang="en-US" sz="2400" b="1" dirty="0"/>
              <a:t>, </a:t>
            </a:r>
            <a:r>
              <a:rPr lang="en-US" sz="2400" b="1" dirty="0" err="1"/>
              <a:t>etc</a:t>
            </a:r>
            <a:endParaRPr lang="en-US" sz="2400" b="1" dirty="0"/>
          </a:p>
          <a:p>
            <a:r>
              <a:rPr lang="en-US" sz="2400" b="1" dirty="0"/>
              <a:t>Most of the works of </a:t>
            </a:r>
            <a:r>
              <a:rPr lang="en-US" sz="2400" b="1" dirty="0" err="1"/>
              <a:t>Alchamedes</a:t>
            </a:r>
            <a:r>
              <a:rPr lang="en-US" sz="2400" b="1" dirty="0"/>
              <a:t> were translated to Arabic</a:t>
            </a:r>
          </a:p>
          <a:p>
            <a:r>
              <a:rPr lang="en-US" sz="2400" b="1" dirty="0"/>
              <a:t>From India, the works of </a:t>
            </a:r>
            <a:r>
              <a:rPr lang="en-US" sz="2400" b="1" dirty="0" err="1"/>
              <a:t>Brahmagupta</a:t>
            </a:r>
            <a:r>
              <a:rPr lang="en-US" sz="2400" b="1" dirty="0"/>
              <a:t> &amp; </a:t>
            </a:r>
            <a:r>
              <a:rPr lang="en-US" sz="2400" b="1" dirty="0" err="1"/>
              <a:t>Aryabhatta</a:t>
            </a:r>
            <a:r>
              <a:rPr lang="en-US" sz="2400" b="1" dirty="0"/>
              <a:t> were translated.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28936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During 11 </a:t>
            </a:r>
            <a:r>
              <a:rPr lang="en-US" sz="2400" b="1" dirty="0" err="1"/>
              <a:t>th</a:t>
            </a:r>
            <a:r>
              <a:rPr lang="en-US" sz="2400" b="1" dirty="0"/>
              <a:t> Century, Arabic became the official language of Mathematics. </a:t>
            </a:r>
          </a:p>
          <a:p>
            <a:r>
              <a:rPr lang="en-US" sz="2400" b="1" dirty="0"/>
              <a:t>It existed until 13</a:t>
            </a:r>
            <a:r>
              <a:rPr lang="en-US" sz="2400" b="1" baseline="30000" dirty="0"/>
              <a:t>th</a:t>
            </a:r>
            <a:r>
              <a:rPr lang="en-US" sz="2400" b="1" dirty="0"/>
              <a:t> century.</a:t>
            </a:r>
            <a:endParaRPr lang="ar-SA" sz="2400" b="1" dirty="0"/>
          </a:p>
          <a:p>
            <a:pPr marL="0" indent="0">
              <a:buNone/>
            </a:pPr>
            <a:endParaRPr lang="en-US" sz="2400" b="1" dirty="0"/>
          </a:p>
          <a:p>
            <a:endParaRPr lang="en-US" sz="2400" b="1" dirty="0"/>
          </a:p>
          <a:p>
            <a:pPr marL="502920" lvl="1" indent="0">
              <a:buNone/>
            </a:pP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3798274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Umar Khayyam (d.1132)</a:t>
            </a:r>
          </a:p>
          <a:p>
            <a:pPr marL="0" indent="0">
              <a:buNone/>
            </a:pPr>
            <a:r>
              <a:rPr lang="en-US" dirty="0"/>
              <a:t>Outstanding Mathematician, Astronomer and poet</a:t>
            </a:r>
          </a:p>
          <a:p>
            <a:pPr marL="0" indent="0">
              <a:buNone/>
            </a:pPr>
            <a:r>
              <a:rPr lang="en-US" dirty="0"/>
              <a:t>Focused on Algebraic study of curves and laid foundation to Algebraic Geometry.</a:t>
            </a:r>
          </a:p>
          <a:p>
            <a:pPr marL="0" indent="0">
              <a:buNone/>
            </a:pPr>
            <a:r>
              <a:rPr lang="en-US" dirty="0"/>
              <a:t>He was commissioned by Malik Shah to undertake a reform of the existing </a:t>
            </a:r>
            <a:r>
              <a:rPr lang="en-US" dirty="0" err="1"/>
              <a:t>Calender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Book: </a:t>
            </a:r>
            <a:r>
              <a:rPr lang="en-US" i="1" dirty="0">
                <a:solidFill>
                  <a:srgbClr val="FF0000"/>
                </a:solidFill>
              </a:rPr>
              <a:t>Fi </a:t>
            </a:r>
            <a:r>
              <a:rPr lang="en-US" i="1" dirty="0" err="1">
                <a:solidFill>
                  <a:srgbClr val="FF0000"/>
                </a:solidFill>
              </a:rPr>
              <a:t>Sharahil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Mashakilathi</a:t>
            </a:r>
            <a:r>
              <a:rPr lang="en-US" i="1" dirty="0">
                <a:solidFill>
                  <a:srgbClr val="FF0000"/>
                </a:solidFill>
              </a:rPr>
              <a:t> min </a:t>
            </a:r>
            <a:r>
              <a:rPr lang="en-US" i="1" dirty="0" err="1">
                <a:solidFill>
                  <a:srgbClr val="FF0000"/>
                </a:solidFill>
              </a:rPr>
              <a:t>Musadarthi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Kitab</a:t>
            </a:r>
            <a:r>
              <a:rPr lang="en-US" i="1" dirty="0">
                <a:solidFill>
                  <a:srgbClr val="FF0000"/>
                </a:solidFill>
              </a:rPr>
              <a:t> Euclid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681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Mohd</a:t>
            </a:r>
            <a:r>
              <a:rPr lang="en-US" sz="2400" b="1" dirty="0">
                <a:solidFill>
                  <a:srgbClr val="FF0000"/>
                </a:solidFill>
              </a:rPr>
              <a:t> bin Musa </a:t>
            </a:r>
            <a:r>
              <a:rPr lang="en-US" sz="2400" b="1" dirty="0" err="1">
                <a:solidFill>
                  <a:srgbClr val="FF0000"/>
                </a:solidFill>
              </a:rPr>
              <a:t>Khawarazmi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b="1" dirty="0"/>
              <a:t>Belongs to Abbasid caliph </a:t>
            </a:r>
            <a:r>
              <a:rPr lang="en-US" sz="2400" b="1" dirty="0" err="1"/>
              <a:t>Mamun</a:t>
            </a: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Books: </a:t>
            </a:r>
            <a:r>
              <a:rPr lang="en-US" sz="2400" b="1" i="1" dirty="0">
                <a:solidFill>
                  <a:srgbClr val="FF0000"/>
                </a:solidFill>
              </a:rPr>
              <a:t>Al </a:t>
            </a:r>
            <a:r>
              <a:rPr lang="en-US" sz="2400" b="1" i="1" dirty="0" err="1">
                <a:solidFill>
                  <a:srgbClr val="FF0000"/>
                </a:solidFill>
              </a:rPr>
              <a:t>Jawami</a:t>
            </a:r>
            <a:r>
              <a:rPr lang="en-US" sz="2400" b="1" i="1" dirty="0">
                <a:solidFill>
                  <a:srgbClr val="FF0000"/>
                </a:solidFill>
              </a:rPr>
              <a:t>’  </a:t>
            </a:r>
            <a:r>
              <a:rPr lang="en-US" sz="2400" b="1" i="1" dirty="0" err="1">
                <a:solidFill>
                  <a:srgbClr val="FF0000"/>
                </a:solidFill>
              </a:rPr>
              <a:t>va</a:t>
            </a:r>
            <a:r>
              <a:rPr lang="en-US" sz="2400" b="1" i="1" dirty="0">
                <a:solidFill>
                  <a:srgbClr val="FF0000"/>
                </a:solidFill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</a:rPr>
              <a:t>Tafreeq</a:t>
            </a:r>
            <a:r>
              <a:rPr lang="en-US" sz="2400" b="1" i="1" dirty="0">
                <a:solidFill>
                  <a:srgbClr val="FF0000"/>
                </a:solidFill>
              </a:rPr>
              <a:t> bi </a:t>
            </a:r>
            <a:r>
              <a:rPr lang="en-US" sz="2400" b="1" i="1" dirty="0" err="1">
                <a:solidFill>
                  <a:srgbClr val="FF0000"/>
                </a:solidFill>
              </a:rPr>
              <a:t>hisabil</a:t>
            </a:r>
            <a:r>
              <a:rPr lang="en-US" sz="2400" b="1" i="1" dirty="0">
                <a:solidFill>
                  <a:srgbClr val="FF0000"/>
                </a:solidFill>
              </a:rPr>
              <a:t> Hind</a:t>
            </a:r>
          </a:p>
          <a:p>
            <a:pPr marL="0" indent="0">
              <a:buNone/>
            </a:pPr>
            <a:r>
              <a:rPr lang="en-US" sz="2400" b="1" i="1" dirty="0">
                <a:solidFill>
                  <a:srgbClr val="FF0000"/>
                </a:solidFill>
              </a:rPr>
              <a:t>	</a:t>
            </a:r>
            <a:r>
              <a:rPr lang="en-US" sz="2400" b="1" i="1" dirty="0" err="1">
                <a:solidFill>
                  <a:srgbClr val="FF0000"/>
                </a:solidFill>
              </a:rPr>
              <a:t>Kitab</a:t>
            </a:r>
            <a:r>
              <a:rPr lang="en-US" sz="2400" b="1" i="1" dirty="0">
                <a:solidFill>
                  <a:srgbClr val="FF0000"/>
                </a:solidFill>
              </a:rPr>
              <a:t> al </a:t>
            </a:r>
            <a:r>
              <a:rPr lang="en-US" sz="2400" b="1" i="1" dirty="0" err="1">
                <a:solidFill>
                  <a:srgbClr val="FF0000"/>
                </a:solidFill>
              </a:rPr>
              <a:t>mukhtasar</a:t>
            </a:r>
            <a:r>
              <a:rPr lang="en-US" sz="2400" b="1" i="1" dirty="0">
                <a:solidFill>
                  <a:srgbClr val="FF0000"/>
                </a:solidFill>
              </a:rPr>
              <a:t> fi </a:t>
            </a:r>
            <a:r>
              <a:rPr lang="en-US" sz="2400" b="1" i="1" dirty="0" err="1">
                <a:solidFill>
                  <a:srgbClr val="FF0000"/>
                </a:solidFill>
              </a:rPr>
              <a:t>hisabil</a:t>
            </a:r>
            <a:r>
              <a:rPr lang="en-US" sz="2400" b="1" i="1" dirty="0">
                <a:solidFill>
                  <a:srgbClr val="FF0000"/>
                </a:solidFill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</a:rPr>
              <a:t>Jabr</a:t>
            </a:r>
            <a:r>
              <a:rPr lang="en-US" sz="2400" b="1" i="1" dirty="0">
                <a:solidFill>
                  <a:srgbClr val="FF0000"/>
                </a:solidFill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</a:rPr>
              <a:t>val</a:t>
            </a:r>
            <a:r>
              <a:rPr lang="en-US" sz="2400" b="1" i="1" dirty="0">
                <a:solidFill>
                  <a:srgbClr val="FF0000"/>
                </a:solidFill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</a:rPr>
              <a:t>Muqabala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377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err="1">
                <a:solidFill>
                  <a:srgbClr val="FF0000"/>
                </a:solidFill>
              </a:rPr>
              <a:t>Abul</a:t>
            </a:r>
            <a:r>
              <a:rPr lang="en-US" sz="2400" b="1" dirty="0">
                <a:solidFill>
                  <a:srgbClr val="FF0000"/>
                </a:solidFill>
              </a:rPr>
              <a:t> Hasan Ali bin </a:t>
            </a:r>
            <a:r>
              <a:rPr lang="en-US" sz="2400" b="1" dirty="0" err="1">
                <a:solidFill>
                  <a:srgbClr val="FF0000"/>
                </a:solidFill>
              </a:rPr>
              <a:t>Mohd</a:t>
            </a:r>
            <a:r>
              <a:rPr lang="en-US" sz="2400" b="1" dirty="0">
                <a:solidFill>
                  <a:srgbClr val="FF0000"/>
                </a:solidFill>
              </a:rPr>
              <a:t> Al </a:t>
            </a:r>
            <a:r>
              <a:rPr lang="en-US" sz="2400" b="1" dirty="0" err="1">
                <a:solidFill>
                  <a:srgbClr val="FF0000"/>
                </a:solidFill>
              </a:rPr>
              <a:t>Qalsadi</a:t>
            </a:r>
            <a:r>
              <a:rPr lang="en-US" sz="2400" b="1" dirty="0">
                <a:solidFill>
                  <a:srgbClr val="FF0000"/>
                </a:solidFill>
              </a:rPr>
              <a:t> (d.1486)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Belongs to </a:t>
            </a:r>
            <a:r>
              <a:rPr lang="en-US" sz="2400" b="1" dirty="0" err="1">
                <a:solidFill>
                  <a:schemeClr val="tx1"/>
                </a:solidFill>
              </a:rPr>
              <a:t>Andalus</a:t>
            </a:r>
            <a:r>
              <a:rPr lang="en-US" sz="2400" b="1" dirty="0">
                <a:solidFill>
                  <a:schemeClr val="tx1"/>
                </a:solidFill>
              </a:rPr>
              <a:t>, Spain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Book: </a:t>
            </a:r>
            <a:r>
              <a:rPr lang="en-US" sz="2400" b="1" i="1" dirty="0" err="1">
                <a:solidFill>
                  <a:srgbClr val="FF0000"/>
                </a:solidFill>
              </a:rPr>
              <a:t>Kashf</a:t>
            </a:r>
            <a:r>
              <a:rPr lang="en-US" sz="2400" b="1" i="1" dirty="0">
                <a:solidFill>
                  <a:srgbClr val="FF0000"/>
                </a:solidFill>
              </a:rPr>
              <a:t> al </a:t>
            </a:r>
            <a:r>
              <a:rPr lang="en-US" sz="2400" b="1" i="1" dirty="0" err="1">
                <a:solidFill>
                  <a:srgbClr val="FF0000"/>
                </a:solidFill>
              </a:rPr>
              <a:t>Asrar</a:t>
            </a:r>
            <a:r>
              <a:rPr lang="en-US" sz="2400" b="1" i="1" dirty="0">
                <a:solidFill>
                  <a:srgbClr val="FF0000"/>
                </a:solidFill>
              </a:rPr>
              <a:t> an </a:t>
            </a:r>
            <a:r>
              <a:rPr lang="en-US" sz="2400" b="1" i="1" dirty="0" err="1">
                <a:solidFill>
                  <a:srgbClr val="FF0000"/>
                </a:solidFill>
              </a:rPr>
              <a:t>Ilmil</a:t>
            </a:r>
            <a:r>
              <a:rPr lang="en-US" sz="2400" b="1" i="1" dirty="0">
                <a:solidFill>
                  <a:srgbClr val="FF0000"/>
                </a:solidFill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</a:rPr>
              <a:t>Gubar</a:t>
            </a:r>
            <a:endParaRPr lang="en-US" sz="2400" b="1" i="1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818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7" y="864108"/>
            <a:ext cx="7554293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Abul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wafa</a:t>
            </a:r>
            <a:r>
              <a:rPr lang="en-US" sz="2400" b="1" dirty="0">
                <a:solidFill>
                  <a:srgbClr val="FF0000"/>
                </a:solidFill>
              </a:rPr>
              <a:t> al </a:t>
            </a:r>
            <a:r>
              <a:rPr lang="en-US" sz="2400" b="1" dirty="0" err="1">
                <a:solidFill>
                  <a:srgbClr val="FF0000"/>
                </a:solidFill>
              </a:rPr>
              <a:t>Busjani</a:t>
            </a:r>
            <a:r>
              <a:rPr lang="en-US" sz="2400" b="1" dirty="0">
                <a:solidFill>
                  <a:srgbClr val="FF0000"/>
                </a:solidFill>
              </a:rPr>
              <a:t> (d.998)</a:t>
            </a:r>
          </a:p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b="1" dirty="0"/>
              <a:t>Books: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>
                <a:solidFill>
                  <a:srgbClr val="FF0000"/>
                </a:solidFill>
              </a:rPr>
              <a:t>Fi ma </a:t>
            </a:r>
            <a:r>
              <a:rPr lang="en-US" sz="2400" b="1" i="1" dirty="0" err="1">
                <a:solidFill>
                  <a:srgbClr val="FF0000"/>
                </a:solidFill>
              </a:rPr>
              <a:t>yahtaju</a:t>
            </a:r>
            <a:r>
              <a:rPr lang="en-US" sz="2400" b="1" i="1" dirty="0">
                <a:solidFill>
                  <a:srgbClr val="FF0000"/>
                </a:solidFill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</a:rPr>
              <a:t>ilaihi</a:t>
            </a:r>
            <a:r>
              <a:rPr lang="en-US" sz="2400" b="1" i="1" dirty="0">
                <a:solidFill>
                  <a:srgbClr val="FF0000"/>
                </a:solidFill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</a:rPr>
              <a:t>ssani’u</a:t>
            </a:r>
            <a:r>
              <a:rPr lang="en-US" sz="2400" b="1" i="1" dirty="0">
                <a:solidFill>
                  <a:srgbClr val="FF0000"/>
                </a:solidFill>
              </a:rPr>
              <a:t> min </a:t>
            </a:r>
            <a:r>
              <a:rPr lang="en-US" sz="2400" b="1" i="1" dirty="0" err="1">
                <a:solidFill>
                  <a:srgbClr val="FF0000"/>
                </a:solidFill>
              </a:rPr>
              <a:t>a’maal</a:t>
            </a:r>
            <a:r>
              <a:rPr lang="en-US" sz="2400" b="1" i="1" dirty="0">
                <a:solidFill>
                  <a:srgbClr val="FF0000"/>
                </a:solidFill>
              </a:rPr>
              <a:t> al </a:t>
            </a:r>
            <a:r>
              <a:rPr lang="en-US" sz="2400" b="1" i="1" dirty="0" err="1">
                <a:solidFill>
                  <a:srgbClr val="FF0000"/>
                </a:solidFill>
              </a:rPr>
              <a:t>Handasa</a:t>
            </a:r>
            <a:endParaRPr lang="en-US" sz="2400" b="1" i="1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 err="1">
                <a:solidFill>
                  <a:srgbClr val="FF0000"/>
                </a:solidFill>
              </a:rPr>
              <a:t>Kitabul</a:t>
            </a:r>
            <a:r>
              <a:rPr lang="en-US" sz="2400" b="1" i="1" dirty="0">
                <a:solidFill>
                  <a:srgbClr val="FF0000"/>
                </a:solidFill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</a:rPr>
              <a:t>Kamil</a:t>
            </a:r>
            <a:r>
              <a:rPr lang="en-US" sz="2400" b="1" i="1" dirty="0">
                <a:solidFill>
                  <a:srgbClr val="FF0000"/>
                </a:solidFill>
              </a:rPr>
              <a:t> (Mathematics 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 err="1">
                <a:solidFill>
                  <a:srgbClr val="FF0000"/>
                </a:solidFill>
              </a:rPr>
              <a:t>Kitabul</a:t>
            </a:r>
            <a:r>
              <a:rPr lang="en-US" sz="2400" b="1" i="1" dirty="0">
                <a:solidFill>
                  <a:srgbClr val="FF0000"/>
                </a:solidFill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</a:rPr>
              <a:t>Handasa</a:t>
            </a:r>
            <a:r>
              <a:rPr lang="en-US" sz="2400" b="1" i="1" dirty="0">
                <a:solidFill>
                  <a:srgbClr val="FF0000"/>
                </a:solidFill>
              </a:rPr>
              <a:t> (practical geometry)</a:t>
            </a:r>
          </a:p>
          <a:p>
            <a:pPr marL="0" indent="0">
              <a:buNone/>
            </a:pPr>
            <a:endParaRPr lang="en-US" sz="2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752124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40</TotalTime>
  <Words>231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Corbel</vt:lpstr>
      <vt:lpstr>Wingdings 2</vt:lpstr>
      <vt:lpstr>Frame</vt:lpstr>
      <vt:lpstr>Muslim Contributions to MATHEMATICS &amp; PHYSICS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Muslim Contributions to MATHEMATICS &amp; PHYSICS</dc:title>
  <dc:creator>Bahir</dc:creator>
  <cp:lastModifiedBy>Shihab AM</cp:lastModifiedBy>
  <cp:revision>6</cp:revision>
  <dcterms:created xsi:type="dcterms:W3CDTF">2019-07-15T15:03:46Z</dcterms:created>
  <dcterms:modified xsi:type="dcterms:W3CDTF">2024-08-23T10:16:10Z</dcterms:modified>
</cp:coreProperties>
</file>