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01566" y="1352281"/>
            <a:ext cx="4365938" cy="3262851"/>
          </a:xfrm>
        </p:spPr>
        <p:txBody>
          <a:bodyPr>
            <a:noAutofit/>
          </a:bodyPr>
          <a:lstStyle/>
          <a:p>
            <a:r>
              <a:rPr lang="en-US" sz="4400" dirty="0"/>
              <a:t>Muslim contribution to </a:t>
            </a:r>
            <a:r>
              <a:rPr lang="en-US" sz="6000" dirty="0">
                <a:solidFill>
                  <a:srgbClr val="FFFF00"/>
                </a:solidFill>
              </a:rPr>
              <a:t>NATURAL </a:t>
            </a:r>
            <a:br>
              <a:rPr lang="en-US" sz="6000" dirty="0">
                <a:solidFill>
                  <a:srgbClr val="FFFF00"/>
                </a:solidFill>
              </a:rPr>
            </a:br>
            <a:r>
              <a:rPr lang="en-US" sz="6000" dirty="0">
                <a:solidFill>
                  <a:srgbClr val="FFFF00"/>
                </a:solidFill>
              </a:rPr>
              <a:t>SCIENCES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058FC4-CCFD-E631-B67C-072017A1B429}"/>
              </a:ext>
            </a:extLst>
          </p:cNvPr>
          <p:cNvSpPr txBox="1"/>
          <p:nvPr/>
        </p:nvSpPr>
        <p:spPr>
          <a:xfrm>
            <a:off x="7778870" y="4728077"/>
            <a:ext cx="32284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SHIHAB. A. M &amp; B. A. RAHIM</a:t>
            </a:r>
          </a:p>
        </p:txBody>
      </p:sp>
    </p:spTree>
    <p:extLst>
      <p:ext uri="{BB962C8B-B14F-4D97-AF65-F5344CB8AC3E}">
        <p14:creationId xmlns:p14="http://schemas.microsoft.com/office/powerpoint/2010/main" val="2739545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i="1" dirty="0">
                <a:solidFill>
                  <a:srgbClr val="FF0000"/>
                </a:solidFill>
              </a:rPr>
              <a:t>“The Holy Quran has been the Mother of all Sciences among Muslims”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- EHF. Meyer (German Scientist)</a:t>
            </a:r>
          </a:p>
        </p:txBody>
      </p:sp>
    </p:spTree>
    <p:extLst>
      <p:ext uri="{BB962C8B-B14F-4D97-AF65-F5344CB8AC3E}">
        <p14:creationId xmlns:p14="http://schemas.microsoft.com/office/powerpoint/2010/main" val="3103765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INTERNATIONALIZATION OF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Abbasid Age: A Translation movement .</a:t>
            </a:r>
          </a:p>
          <a:p>
            <a:pPr marL="0" indent="0">
              <a:buNone/>
            </a:pPr>
            <a:r>
              <a:rPr lang="en-US" sz="2800" dirty="0"/>
              <a:t> Scientific &amp; philosophical works from India, Greece, Persia and Egypt were rendered into Arabic.</a:t>
            </a:r>
          </a:p>
          <a:p>
            <a:pPr marL="0" indent="0">
              <a:buNone/>
            </a:pPr>
            <a:r>
              <a:rPr lang="en-US" sz="2800" dirty="0" err="1"/>
              <a:t>Eg</a:t>
            </a:r>
            <a:r>
              <a:rPr lang="en-US" sz="2800" dirty="0"/>
              <a:t>: </a:t>
            </a:r>
            <a:r>
              <a:rPr lang="en-US" sz="2800" dirty="0" err="1"/>
              <a:t>Brahmagupta’s</a:t>
            </a:r>
            <a:r>
              <a:rPr lang="en-US" sz="2800" dirty="0"/>
              <a:t> </a:t>
            </a:r>
            <a:r>
              <a:rPr lang="en-US" sz="2800" i="1" dirty="0">
                <a:solidFill>
                  <a:srgbClr val="0070C0"/>
                </a:solidFill>
              </a:rPr>
              <a:t>Brahma </a:t>
            </a:r>
            <a:r>
              <a:rPr lang="en-US" sz="2800" i="1" dirty="0" err="1">
                <a:solidFill>
                  <a:srgbClr val="0070C0"/>
                </a:solidFill>
              </a:rPr>
              <a:t>Siddhanta</a:t>
            </a:r>
            <a:r>
              <a:rPr lang="en-US" sz="2800" i="1" dirty="0">
                <a:solidFill>
                  <a:srgbClr val="0070C0"/>
                </a:solidFill>
              </a:rPr>
              <a:t> &amp; </a:t>
            </a:r>
            <a:r>
              <a:rPr lang="en-US" sz="2800" i="1" dirty="0" err="1">
                <a:solidFill>
                  <a:srgbClr val="0070C0"/>
                </a:solidFill>
              </a:rPr>
              <a:t>Khandakhadvaka</a:t>
            </a:r>
            <a:r>
              <a:rPr lang="en-US" sz="2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2771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BAITHUL HIKMA </a:t>
            </a:r>
            <a:br>
              <a:rPr lang="en-US" sz="4000" dirty="0">
                <a:solidFill>
                  <a:srgbClr val="0070C0"/>
                </a:solidFill>
              </a:rPr>
            </a:br>
            <a:r>
              <a:rPr lang="en-US" sz="4000" dirty="0">
                <a:solidFill>
                  <a:srgbClr val="FF0000"/>
                </a:solidFill>
              </a:rPr>
              <a:t>(The House of Wisdom)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By Al </a:t>
            </a:r>
            <a:r>
              <a:rPr lang="en-US" sz="2400" b="1" dirty="0" err="1"/>
              <a:t>Ma’mun</a:t>
            </a:r>
            <a:r>
              <a:rPr lang="en-US" sz="2400" b="1" dirty="0"/>
              <a:t> in 832 AD.</a:t>
            </a:r>
          </a:p>
          <a:p>
            <a:r>
              <a:rPr lang="en-US" sz="2400" b="1" dirty="0"/>
              <a:t>Academy of Translation and Research.</a:t>
            </a:r>
          </a:p>
          <a:p>
            <a:r>
              <a:rPr lang="en-US" sz="2400" b="1" dirty="0"/>
              <a:t>Translators:</a:t>
            </a:r>
          </a:p>
          <a:p>
            <a:pPr marL="0" indent="0">
              <a:buNone/>
            </a:pPr>
            <a:r>
              <a:rPr lang="en-US" sz="2400" dirty="0" err="1"/>
              <a:t>Banu</a:t>
            </a:r>
            <a:r>
              <a:rPr lang="en-US" sz="2400" dirty="0"/>
              <a:t> Musa Bin </a:t>
            </a:r>
            <a:r>
              <a:rPr lang="en-US" sz="2400" dirty="0" err="1"/>
              <a:t>Shakir</a:t>
            </a:r>
            <a:r>
              <a:rPr lang="en-US" sz="2400" dirty="0"/>
              <a:t>, Abu </a:t>
            </a:r>
            <a:r>
              <a:rPr lang="en-US" sz="2400" dirty="0" err="1"/>
              <a:t>Ishaq</a:t>
            </a:r>
            <a:r>
              <a:rPr lang="en-US" sz="2400" dirty="0"/>
              <a:t> al-</a:t>
            </a:r>
            <a:r>
              <a:rPr lang="en-US" sz="2400" dirty="0" err="1"/>
              <a:t>Kindi</a:t>
            </a:r>
            <a:r>
              <a:rPr lang="en-US" sz="2400" dirty="0"/>
              <a:t>, </a:t>
            </a:r>
            <a:r>
              <a:rPr lang="en-US" sz="2400" dirty="0" err="1"/>
              <a:t>Masarjawaih</a:t>
            </a:r>
            <a:r>
              <a:rPr lang="en-US" sz="2400" dirty="0"/>
              <a:t>, </a:t>
            </a:r>
            <a:r>
              <a:rPr lang="en-US" sz="2400" dirty="0" err="1"/>
              <a:t>Yuhanna</a:t>
            </a:r>
            <a:r>
              <a:rPr lang="en-US" sz="2400" dirty="0"/>
              <a:t> ibn </a:t>
            </a:r>
            <a:r>
              <a:rPr lang="en-US" sz="2400" dirty="0" err="1"/>
              <a:t>Masawaih</a:t>
            </a:r>
            <a:r>
              <a:rPr lang="en-US" sz="2400" dirty="0"/>
              <a:t>, </a:t>
            </a:r>
            <a:r>
              <a:rPr lang="en-US" sz="2400" dirty="0" err="1"/>
              <a:t>Hunayn</a:t>
            </a:r>
            <a:r>
              <a:rPr lang="en-US" sz="2400" dirty="0"/>
              <a:t> ibn </a:t>
            </a:r>
            <a:r>
              <a:rPr lang="en-US" sz="2400" dirty="0" err="1"/>
              <a:t>Ishaq</a:t>
            </a:r>
            <a:r>
              <a:rPr lang="en-US" sz="2400" dirty="0"/>
              <a:t> al-‘</a:t>
            </a:r>
            <a:r>
              <a:rPr lang="en-US" sz="2400" dirty="0" err="1"/>
              <a:t>Ibadi</a:t>
            </a:r>
            <a:r>
              <a:rPr lang="en-US" sz="2400" dirty="0"/>
              <a:t>, </a:t>
            </a:r>
            <a:r>
              <a:rPr lang="en-US" sz="2400" dirty="0" err="1"/>
              <a:t>Thabit</a:t>
            </a:r>
            <a:r>
              <a:rPr lang="en-US" sz="2400" dirty="0"/>
              <a:t> ibn </a:t>
            </a:r>
            <a:r>
              <a:rPr lang="en-US" sz="2400" dirty="0" err="1"/>
              <a:t>Qurrah</a:t>
            </a:r>
            <a:r>
              <a:rPr lang="en-US" sz="2400" dirty="0"/>
              <a:t> and </a:t>
            </a:r>
            <a:r>
              <a:rPr lang="en-US" sz="2400" dirty="0" err="1"/>
              <a:t>Qusta</a:t>
            </a:r>
            <a:r>
              <a:rPr lang="en-US" sz="2400" dirty="0"/>
              <a:t> ibn 	</a:t>
            </a:r>
            <a:r>
              <a:rPr lang="en-US" sz="2400" dirty="0" err="1"/>
              <a:t>Luqa</a:t>
            </a:r>
            <a:r>
              <a:rPr lang="en-US" sz="2400" dirty="0"/>
              <a:t>.</a:t>
            </a:r>
            <a:endParaRPr lang="en-US" sz="28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71286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NOTABLE TRANSLATORS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1. </a:t>
            </a:r>
            <a:r>
              <a:rPr lang="en-US" sz="3600" dirty="0" err="1">
                <a:solidFill>
                  <a:srgbClr val="FF0000"/>
                </a:solidFill>
              </a:rPr>
              <a:t>Hunain</a:t>
            </a:r>
            <a:r>
              <a:rPr lang="en-US" sz="3600" dirty="0">
                <a:solidFill>
                  <a:srgbClr val="FF0000"/>
                </a:solidFill>
              </a:rPr>
              <a:t> bin </a:t>
            </a:r>
            <a:r>
              <a:rPr lang="en-US" sz="3600" dirty="0" err="1">
                <a:solidFill>
                  <a:srgbClr val="FF0000"/>
                </a:solidFill>
              </a:rPr>
              <a:t>Ishaq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161" y="2129061"/>
            <a:ext cx="10135673" cy="420734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rgbClr val="7030A0"/>
                </a:solidFill>
              </a:rPr>
              <a:t>One outstanding translator of this period was </a:t>
            </a:r>
            <a:r>
              <a:rPr lang="en-US" sz="2400" b="1" dirty="0" err="1">
                <a:solidFill>
                  <a:srgbClr val="7030A0"/>
                </a:solidFill>
              </a:rPr>
              <a:t>Hunayn</a:t>
            </a:r>
            <a:r>
              <a:rPr lang="en-US" sz="2400" b="1" dirty="0">
                <a:solidFill>
                  <a:srgbClr val="7030A0"/>
                </a:solidFill>
              </a:rPr>
              <a:t> ibn </a:t>
            </a:r>
            <a:r>
              <a:rPr lang="en-US" sz="2400" b="1" dirty="0" err="1">
                <a:solidFill>
                  <a:srgbClr val="7030A0"/>
                </a:solidFill>
              </a:rPr>
              <a:t>Ishaq</a:t>
            </a:r>
            <a:r>
              <a:rPr lang="en-US" sz="2400" b="1" dirty="0">
                <a:solidFill>
                  <a:srgbClr val="7030A0"/>
                </a:solidFill>
              </a:rPr>
              <a:t> who worked under Harun al-Rashid, al-</a:t>
            </a:r>
            <a:r>
              <a:rPr lang="en-US" sz="2400" b="1" dirty="0" err="1">
                <a:solidFill>
                  <a:srgbClr val="7030A0"/>
                </a:solidFill>
              </a:rPr>
              <a:t>Ma'mun</a:t>
            </a:r>
            <a:r>
              <a:rPr lang="en-US" sz="2400" b="1" dirty="0">
                <a:solidFill>
                  <a:srgbClr val="7030A0"/>
                </a:solidFill>
              </a:rPr>
              <a:t>, al-</a:t>
            </a:r>
            <a:r>
              <a:rPr lang="en-US" sz="2400" b="1" dirty="0" err="1">
                <a:solidFill>
                  <a:srgbClr val="7030A0"/>
                </a:solidFill>
              </a:rPr>
              <a:t>Mu‘tasim</a:t>
            </a:r>
            <a:r>
              <a:rPr lang="en-US" sz="2400" b="1" dirty="0">
                <a:solidFill>
                  <a:srgbClr val="7030A0"/>
                </a:solidFill>
              </a:rPr>
              <a:t> and al-</a:t>
            </a:r>
            <a:r>
              <a:rPr lang="en-US" sz="2400" b="1" dirty="0" err="1">
                <a:solidFill>
                  <a:srgbClr val="7030A0"/>
                </a:solidFill>
              </a:rPr>
              <a:t>Muwakkil</a:t>
            </a:r>
            <a:r>
              <a:rPr lang="en-US" sz="2400" b="1" dirty="0">
                <a:solidFill>
                  <a:srgbClr val="7030A0"/>
                </a:solidFill>
              </a:rPr>
              <a:t> ‘ala-Allah. He was familiar with </a:t>
            </a:r>
            <a:r>
              <a:rPr lang="en-US" sz="2400" b="1" dirty="0" err="1">
                <a:solidFill>
                  <a:srgbClr val="7030A0"/>
                </a:solidFill>
              </a:rPr>
              <a:t>Syriac</a:t>
            </a:r>
            <a:r>
              <a:rPr lang="en-US" sz="2400" b="1" dirty="0">
                <a:solidFill>
                  <a:srgbClr val="7030A0"/>
                </a:solidFill>
              </a:rPr>
              <a:t>, spoke Arabic and late in his career mastered Greek at Alexandria or Byzantium. He travelled from Baghdad through Syria, Palestine and Egypt in search of </a:t>
            </a:r>
            <a:r>
              <a:rPr lang="en-US" sz="2400" b="1" dirty="0" err="1">
                <a:solidFill>
                  <a:srgbClr val="7030A0"/>
                </a:solidFill>
              </a:rPr>
              <a:t>Syriac</a:t>
            </a:r>
            <a:r>
              <a:rPr lang="en-US" sz="2400" b="1" dirty="0">
                <a:solidFill>
                  <a:srgbClr val="7030A0"/>
                </a:solidFill>
              </a:rPr>
              <a:t> and Greek manuscripts. To </a:t>
            </a:r>
            <a:r>
              <a:rPr lang="en-US" sz="2400" b="1" dirty="0" err="1">
                <a:solidFill>
                  <a:srgbClr val="7030A0"/>
                </a:solidFill>
              </a:rPr>
              <a:t>Hunayn</a:t>
            </a:r>
            <a:r>
              <a:rPr lang="en-US" sz="2400" b="1" dirty="0">
                <a:solidFill>
                  <a:srgbClr val="7030A0"/>
                </a:solidFill>
              </a:rPr>
              <a:t> goes the credit for translating into Arabic a substantial body of Greek medical writings, including </a:t>
            </a:r>
            <a:r>
              <a:rPr lang="en-US" sz="2400" b="1" dirty="0" err="1">
                <a:solidFill>
                  <a:srgbClr val="FF0000"/>
                </a:solidFill>
              </a:rPr>
              <a:t>Kitab</a:t>
            </a:r>
            <a:r>
              <a:rPr lang="en-US" sz="2400" b="1" dirty="0">
                <a:solidFill>
                  <a:srgbClr val="FF0000"/>
                </a:solidFill>
              </a:rPr>
              <a:t> al-</a:t>
            </a:r>
            <a:r>
              <a:rPr lang="en-US" sz="2400" b="1" dirty="0" err="1">
                <a:solidFill>
                  <a:srgbClr val="FF0000"/>
                </a:solidFill>
              </a:rPr>
              <a:t>Masa'il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fi'l-tibb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7030A0"/>
                </a:solidFill>
              </a:rPr>
              <a:t>(Medical Questions for beginners) and an original treatise on </a:t>
            </a:r>
            <a:r>
              <a:rPr lang="en-US" sz="2400" b="1" dirty="0" err="1">
                <a:solidFill>
                  <a:srgbClr val="7030A0"/>
                </a:solidFill>
              </a:rPr>
              <a:t>opthalmology</a:t>
            </a:r>
            <a:r>
              <a:rPr lang="en-US" sz="2400" b="1" dirty="0">
                <a:solidFill>
                  <a:srgbClr val="7030A0"/>
                </a:solidFill>
              </a:rPr>
              <a:t>, </a:t>
            </a:r>
            <a:r>
              <a:rPr lang="en-US" sz="2400" b="1" dirty="0">
                <a:solidFill>
                  <a:srgbClr val="FF0000"/>
                </a:solidFill>
              </a:rPr>
              <a:t>al-</a:t>
            </a:r>
            <a:r>
              <a:rPr lang="en-US" sz="2400" b="1" dirty="0" err="1">
                <a:solidFill>
                  <a:srgbClr val="FF0000"/>
                </a:solidFill>
              </a:rPr>
              <a:t>Masa'il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fi'l</a:t>
            </a:r>
            <a:r>
              <a:rPr lang="en-US" sz="2400" b="1" dirty="0">
                <a:solidFill>
                  <a:srgbClr val="FF0000"/>
                </a:solidFill>
              </a:rPr>
              <a:t>-'Ayn</a:t>
            </a:r>
            <a:r>
              <a:rPr lang="en-US" sz="2400" b="1" dirty="0">
                <a:solidFill>
                  <a:srgbClr val="7030A0"/>
                </a:solidFill>
              </a:rPr>
              <a:t>. He regarded the Hippocratic Oath as a genuine work, which he translated into Arabic. He also published a bibliography of one hundred medical works by the Roman physician Galen 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dirty="0" err="1">
                <a:solidFill>
                  <a:srgbClr val="FF0000"/>
                </a:solidFill>
              </a:rPr>
              <a:t>Kitab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Istikhraj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Kammiyat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Kutub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Jalinus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0950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2.Thabit ibn </a:t>
            </a:r>
            <a:r>
              <a:rPr lang="en-US" dirty="0" err="1">
                <a:solidFill>
                  <a:srgbClr val="FF0000"/>
                </a:solidFill>
              </a:rPr>
              <a:t>Qurrah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5318" y="2438400"/>
            <a:ext cx="9398953" cy="3651504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A </a:t>
            </a:r>
            <a:r>
              <a:rPr lang="en-US" sz="2400" dirty="0" err="1">
                <a:solidFill>
                  <a:srgbClr val="0070C0"/>
                </a:solidFill>
              </a:rPr>
              <a:t>Syriac</a:t>
            </a:r>
            <a:r>
              <a:rPr lang="en-US" sz="2400" dirty="0">
                <a:solidFill>
                  <a:srgbClr val="0070C0"/>
                </a:solidFill>
              </a:rPr>
              <a:t> speaking person who wrote and translated into Arabic, was associated with </a:t>
            </a:r>
            <a:r>
              <a:rPr lang="en-US" sz="2400" dirty="0" err="1">
                <a:solidFill>
                  <a:srgbClr val="0070C0"/>
                </a:solidFill>
              </a:rPr>
              <a:t>Banu</a:t>
            </a:r>
            <a:r>
              <a:rPr lang="en-US" sz="2400" dirty="0">
                <a:solidFill>
                  <a:srgbClr val="0070C0"/>
                </a:solidFill>
              </a:rPr>
              <a:t> Musa ibn </a:t>
            </a:r>
            <a:r>
              <a:rPr lang="en-US" sz="2400" dirty="0" err="1">
                <a:solidFill>
                  <a:srgbClr val="0070C0"/>
                </a:solidFill>
              </a:rPr>
              <a:t>Shakir</a:t>
            </a:r>
            <a:r>
              <a:rPr lang="en-US" sz="2400" dirty="0">
                <a:solidFill>
                  <a:srgbClr val="0070C0"/>
                </a:solidFill>
              </a:rPr>
              <a:t> by whom he was inspired to learn mathematics, astronomy and philosophy. Among the celebrated Greek texts he translated was </a:t>
            </a:r>
            <a:r>
              <a:rPr lang="en-US" sz="2400" dirty="0" err="1">
                <a:solidFill>
                  <a:srgbClr val="0070C0"/>
                </a:solidFill>
              </a:rPr>
              <a:t>Nichomachus's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Kitab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Nichomachus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fi'l</a:t>
            </a:r>
            <a:r>
              <a:rPr lang="en-US" sz="2400" i="1" dirty="0">
                <a:solidFill>
                  <a:srgbClr val="FF0000"/>
                </a:solidFill>
              </a:rPr>
              <a:t> al-</a:t>
            </a:r>
            <a:r>
              <a:rPr lang="en-US" sz="2400" i="1" dirty="0" err="1">
                <a:solidFill>
                  <a:srgbClr val="FF0000"/>
                </a:solidFill>
              </a:rPr>
              <a:t>Arthamatiqi</a:t>
            </a:r>
            <a:r>
              <a:rPr lang="en-US" sz="2400" i="1" dirty="0">
                <a:solidFill>
                  <a:srgbClr val="FF0000"/>
                </a:solidFill>
              </a:rPr>
              <a:t>.</a:t>
            </a:r>
          </a:p>
          <a:p>
            <a:r>
              <a:rPr lang="en-US" sz="2400" dirty="0">
                <a:solidFill>
                  <a:srgbClr val="0070C0"/>
                </a:solidFill>
              </a:rPr>
              <a:t>He also revised earlier translations of Ptolemy's </a:t>
            </a:r>
            <a:r>
              <a:rPr lang="en-US" sz="2400" i="1" dirty="0" err="1">
                <a:solidFill>
                  <a:srgbClr val="FF0000"/>
                </a:solidFill>
              </a:rPr>
              <a:t>Kitab</a:t>
            </a:r>
            <a:r>
              <a:rPr lang="en-US" sz="2400" i="1" dirty="0">
                <a:solidFill>
                  <a:srgbClr val="FF0000"/>
                </a:solidFill>
              </a:rPr>
              <a:t> al-</a:t>
            </a:r>
            <a:r>
              <a:rPr lang="en-US" sz="2400" i="1" dirty="0" err="1">
                <a:solidFill>
                  <a:srgbClr val="FF0000"/>
                </a:solidFill>
              </a:rPr>
              <a:t>Majisti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and Euclid's </a:t>
            </a:r>
            <a:r>
              <a:rPr lang="en-US" sz="2400" i="1" dirty="0">
                <a:solidFill>
                  <a:srgbClr val="FF0000"/>
                </a:solidFill>
              </a:rPr>
              <a:t>Elements</a:t>
            </a:r>
            <a:r>
              <a:rPr lang="en-US" sz="2400" dirty="0">
                <a:solidFill>
                  <a:srgbClr val="0070C0"/>
                </a:solidFill>
              </a:rPr>
              <a:t>. Although primarily a mathematician, he also wrote on medicine and music.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30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3.Qusta bin </a:t>
            </a:r>
            <a:r>
              <a:rPr lang="en-US" dirty="0" err="1">
                <a:solidFill>
                  <a:srgbClr val="FF0000"/>
                </a:solidFill>
              </a:rPr>
              <a:t>Luqa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 Syrian Christian from the </a:t>
            </a:r>
            <a:r>
              <a:rPr lang="en-US" sz="2800" dirty="0" err="1">
                <a:solidFill>
                  <a:srgbClr val="0070C0"/>
                </a:solidFill>
              </a:rPr>
              <a:t>Ba‘labakk</a:t>
            </a:r>
            <a:r>
              <a:rPr lang="en-US" sz="2800" dirty="0">
                <a:solidFill>
                  <a:srgbClr val="0070C0"/>
                </a:solidFill>
              </a:rPr>
              <a:t> region who was well versed in the </a:t>
            </a:r>
            <a:r>
              <a:rPr lang="en-US" sz="2800" dirty="0" err="1">
                <a:solidFill>
                  <a:srgbClr val="0070C0"/>
                </a:solidFill>
              </a:rPr>
              <a:t>Syriac,Greek</a:t>
            </a:r>
            <a:r>
              <a:rPr lang="en-US" sz="2800" dirty="0">
                <a:solidFill>
                  <a:srgbClr val="0070C0"/>
                </a:solidFill>
              </a:rPr>
              <a:t> and Arabic languages and collected Greek manuscripts from Byzantium, which he ca </a:t>
            </a:r>
            <a:r>
              <a:rPr lang="en-US" sz="2800" dirty="0" err="1">
                <a:solidFill>
                  <a:srgbClr val="0070C0"/>
                </a:solidFill>
              </a:rPr>
              <a:t>rried</a:t>
            </a:r>
            <a:r>
              <a:rPr lang="en-US" sz="2800" dirty="0">
                <a:solidFill>
                  <a:srgbClr val="0070C0"/>
                </a:solidFill>
              </a:rPr>
              <a:t> to Baghdad to translate. He was known to be a versatile scholar, knowledgeable in contemporary astronomy, geometry, mathematics, natural science and medicine. </a:t>
            </a:r>
          </a:p>
        </p:txBody>
      </p:sp>
    </p:spTree>
    <p:extLst>
      <p:ext uri="{BB962C8B-B14F-4D97-AF65-F5344CB8AC3E}">
        <p14:creationId xmlns:p14="http://schemas.microsoft.com/office/powerpoint/2010/main" val="3046542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Abdullah ibn al-</a:t>
            </a:r>
            <a:r>
              <a:rPr lang="en-US" dirty="0" err="1">
                <a:solidFill>
                  <a:srgbClr val="FF0000"/>
                </a:solidFill>
              </a:rPr>
              <a:t>Muqaffa</a:t>
            </a:r>
            <a:r>
              <a:rPr lang="en-US" dirty="0">
                <a:solidFill>
                  <a:srgbClr val="FF0000"/>
                </a:solidFill>
              </a:rPr>
              <a:t>'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45216"/>
            <a:ext cx="8770571" cy="421997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/>
              <a:t>Abdullah ibn al-</a:t>
            </a:r>
            <a:r>
              <a:rPr lang="en-US" sz="2400" dirty="0" err="1"/>
              <a:t>Muqaffa</a:t>
            </a:r>
            <a:r>
              <a:rPr lang="en-US" sz="2400" dirty="0"/>
              <a:t>' was regarded as one of the geniuses of early ‘Arabic literary prose'. He published literary works/ belles </a:t>
            </a:r>
            <a:r>
              <a:rPr lang="en-US" sz="2400" dirty="0" err="1"/>
              <a:t>lettres</a:t>
            </a:r>
            <a:r>
              <a:rPr lang="en-US" sz="2400" dirty="0"/>
              <a:t> (</a:t>
            </a:r>
            <a:r>
              <a:rPr lang="en-US" sz="2400" dirty="0" err="1"/>
              <a:t>adab</a:t>
            </a:r>
            <a:r>
              <a:rPr lang="en-US" sz="2400" dirty="0"/>
              <a:t>) such as </a:t>
            </a:r>
            <a:r>
              <a:rPr lang="en-US" sz="2400" dirty="0" err="1">
                <a:solidFill>
                  <a:srgbClr val="0070C0"/>
                </a:solidFill>
              </a:rPr>
              <a:t>Adab</a:t>
            </a:r>
            <a:r>
              <a:rPr lang="en-US" sz="2400" dirty="0">
                <a:solidFill>
                  <a:srgbClr val="0070C0"/>
                </a:solidFill>
              </a:rPr>
              <a:t> al-</a:t>
            </a:r>
            <a:r>
              <a:rPr lang="en-US" sz="2400" dirty="0" err="1">
                <a:solidFill>
                  <a:srgbClr val="0070C0"/>
                </a:solidFill>
              </a:rPr>
              <a:t>Kabir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wa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Adab</a:t>
            </a:r>
            <a:r>
              <a:rPr lang="en-US" sz="2400" dirty="0">
                <a:solidFill>
                  <a:srgbClr val="0070C0"/>
                </a:solidFill>
              </a:rPr>
              <a:t> al-</a:t>
            </a:r>
            <a:r>
              <a:rPr lang="en-US" sz="2400" dirty="0" err="1">
                <a:solidFill>
                  <a:srgbClr val="0070C0"/>
                </a:solidFill>
              </a:rPr>
              <a:t>Saghir</a:t>
            </a:r>
            <a:r>
              <a:rPr lang="en-US" sz="2400" dirty="0"/>
              <a:t>.</a:t>
            </a:r>
          </a:p>
          <a:p>
            <a:pPr marL="0" indent="0" algn="just">
              <a:buNone/>
            </a:pPr>
            <a:r>
              <a:rPr lang="en-US" sz="2400" dirty="0"/>
              <a:t>TRANSLATIONS: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i="1" dirty="0" err="1">
                <a:solidFill>
                  <a:srgbClr val="0070C0"/>
                </a:solidFill>
              </a:rPr>
              <a:t>Kalilah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r>
              <a:rPr lang="en-US" sz="2400" i="1" dirty="0" err="1">
                <a:solidFill>
                  <a:srgbClr val="0070C0"/>
                </a:solidFill>
              </a:rPr>
              <a:t>wa-Dimnah</a:t>
            </a:r>
            <a:r>
              <a:rPr lang="en-US" sz="2400" dirty="0"/>
              <a:t> (</a:t>
            </a:r>
            <a:r>
              <a:rPr lang="en-US" sz="2400" i="1" dirty="0"/>
              <a:t>the Fables of </a:t>
            </a:r>
            <a:r>
              <a:rPr lang="en-US" sz="2400" i="1" dirty="0" err="1"/>
              <a:t>Bidpai</a:t>
            </a:r>
            <a:r>
              <a:rPr lang="en-US" sz="2400" dirty="0"/>
              <a:t>, (</a:t>
            </a:r>
            <a:r>
              <a:rPr lang="en-US" sz="2400" dirty="0" err="1">
                <a:solidFill>
                  <a:srgbClr val="0070C0"/>
                </a:solidFill>
              </a:rPr>
              <a:t>Panchathantra</a:t>
            </a:r>
            <a:r>
              <a:rPr lang="en-US" sz="2400" dirty="0"/>
              <a:t>) which were originally translated from Sanskrit into Pahlavi).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>
                <a:solidFill>
                  <a:srgbClr val="0070C0"/>
                </a:solidFill>
              </a:rPr>
              <a:t>Khuday</a:t>
            </a:r>
            <a:r>
              <a:rPr lang="en-US" sz="2400" dirty="0">
                <a:solidFill>
                  <a:srgbClr val="0070C0"/>
                </a:solidFill>
              </a:rPr>
              <a:t>-Nama</a:t>
            </a:r>
            <a:r>
              <a:rPr lang="en-US" sz="2400" dirty="0"/>
              <a:t> (Book of Kings) </a:t>
            </a:r>
            <a:r>
              <a:rPr lang="en-US" sz="2400" dirty="0" err="1"/>
              <a:t>Pehlavi</a:t>
            </a:r>
            <a:r>
              <a:rPr lang="en-US" sz="2400" dirty="0"/>
              <a:t> into Arabic (</a:t>
            </a:r>
            <a:r>
              <a:rPr lang="en-US" sz="2400" dirty="0" err="1">
                <a:solidFill>
                  <a:srgbClr val="0070C0"/>
                </a:solidFill>
              </a:rPr>
              <a:t>Siyar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Muluk</a:t>
            </a:r>
            <a:r>
              <a:rPr lang="en-US" sz="2400" dirty="0">
                <a:solidFill>
                  <a:srgbClr val="0070C0"/>
                </a:solidFill>
              </a:rPr>
              <a:t> al-</a:t>
            </a:r>
            <a:r>
              <a:rPr lang="en-US" sz="2400" dirty="0" err="1">
                <a:solidFill>
                  <a:srgbClr val="0070C0"/>
                </a:solidFill>
              </a:rPr>
              <a:t>A‘jam</a:t>
            </a:r>
            <a:r>
              <a:rPr lang="en-US" sz="2400" dirty="0"/>
              <a:t>),</a:t>
            </a:r>
          </a:p>
        </p:txBody>
      </p:sp>
    </p:spTree>
    <p:extLst>
      <p:ext uri="{BB962C8B-B14F-4D97-AF65-F5344CB8AC3E}">
        <p14:creationId xmlns:p14="http://schemas.microsoft.com/office/powerpoint/2010/main" val="3426628254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37</TotalTime>
  <Words>496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Century Schoolbook</vt:lpstr>
      <vt:lpstr>Corbel</vt:lpstr>
      <vt:lpstr>Feathered</vt:lpstr>
      <vt:lpstr>Muslim contribution to NATURAL  SCIENCES</vt:lpstr>
      <vt:lpstr>PowerPoint Presentation</vt:lpstr>
      <vt:lpstr>INTERNATIONALIZATION OF KNOWLEDGE</vt:lpstr>
      <vt:lpstr>BAITHUL HIKMA  (The House of Wisdom)</vt:lpstr>
      <vt:lpstr>NOTABLE TRANSLATORS 1. Hunain bin Ishaq</vt:lpstr>
      <vt:lpstr>2.Thabit ibn Qurrah</vt:lpstr>
      <vt:lpstr>3.Qusta bin Luqa</vt:lpstr>
      <vt:lpstr>Abdullah ibn al-Muqaffa'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Muslim contribution to NATURAL  SCIENCES</dc:title>
  <dc:creator>Bahir</dc:creator>
  <cp:lastModifiedBy>Shihab AM</cp:lastModifiedBy>
  <cp:revision>5</cp:revision>
  <dcterms:created xsi:type="dcterms:W3CDTF">2019-07-11T00:42:06Z</dcterms:created>
  <dcterms:modified xsi:type="dcterms:W3CDTF">2024-08-23T10:15:24Z</dcterms:modified>
</cp:coreProperties>
</file>