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2" r:id="rId5"/>
    <p:sldId id="258"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8/23/2024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8/23/2024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solidFill>
                  <a:srgbClr val="0070C0"/>
                </a:solidFill>
              </a:rPr>
              <a:t>Muslim contributions in </a:t>
            </a:r>
            <a:r>
              <a:rPr lang="en-US" sz="7200" dirty="0">
                <a:solidFill>
                  <a:srgbClr val="0070C0"/>
                </a:solidFill>
              </a:rPr>
              <a:t>Medical science</a:t>
            </a:r>
          </a:p>
        </p:txBody>
      </p:sp>
      <p:sp>
        <p:nvSpPr>
          <p:cNvPr id="3" name="Subtitle 2"/>
          <p:cNvSpPr>
            <a:spLocks noGrp="1"/>
          </p:cNvSpPr>
          <p:nvPr>
            <p:ph type="subTitle" idx="1"/>
          </p:nvPr>
        </p:nvSpPr>
        <p:spPr/>
        <p:txBody>
          <a:bodyPr/>
          <a:lstStyle/>
          <a:p>
            <a:r>
              <a:rPr lang="en-US" dirty="0"/>
              <a:t>Shihab. A. m</a:t>
            </a:r>
          </a:p>
        </p:txBody>
      </p:sp>
    </p:spTree>
    <p:extLst>
      <p:ext uri="{BB962C8B-B14F-4D97-AF65-F5344CB8AC3E}">
        <p14:creationId xmlns:p14="http://schemas.microsoft.com/office/powerpoint/2010/main" val="124880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3" y="206865"/>
            <a:ext cx="10364451" cy="1596177"/>
          </a:xfrm>
        </p:spPr>
        <p:txBody>
          <a:bodyPr>
            <a:normAutofit fontScale="90000"/>
          </a:bodyPr>
          <a:lstStyle/>
          <a:p>
            <a:r>
              <a:rPr lang="en-US" sz="4400" b="1" dirty="0">
                <a:solidFill>
                  <a:srgbClr val="C00000"/>
                </a:solidFill>
              </a:rPr>
              <a:t>Al </a:t>
            </a:r>
            <a:r>
              <a:rPr lang="en-US" sz="4400" b="1" dirty="0" err="1">
                <a:solidFill>
                  <a:srgbClr val="C00000"/>
                </a:solidFill>
              </a:rPr>
              <a:t>razi</a:t>
            </a:r>
            <a:r>
              <a:rPr lang="en-US" sz="4400" b="1" dirty="0">
                <a:solidFill>
                  <a:srgbClr val="C00000"/>
                </a:solidFill>
              </a:rPr>
              <a:t> </a:t>
            </a:r>
            <a:r>
              <a:rPr lang="en-US" sz="4400" dirty="0">
                <a:solidFill>
                  <a:srgbClr val="C00000"/>
                </a:solidFill>
              </a:rPr>
              <a:t>(865-925 ad)</a:t>
            </a:r>
            <a:br>
              <a:rPr lang="en-US" sz="4400" dirty="0">
                <a:solidFill>
                  <a:srgbClr val="C00000"/>
                </a:solidFill>
              </a:rPr>
            </a:br>
            <a:r>
              <a:rPr lang="en-US" sz="2800" dirty="0">
                <a:solidFill>
                  <a:srgbClr val="C00000"/>
                </a:solidFill>
              </a:rPr>
              <a:t>Muhammed ibn </a:t>
            </a:r>
            <a:r>
              <a:rPr lang="en-US" sz="2800" dirty="0" err="1">
                <a:solidFill>
                  <a:srgbClr val="C00000"/>
                </a:solidFill>
              </a:rPr>
              <a:t>zakariya</a:t>
            </a:r>
            <a:r>
              <a:rPr lang="en-US" sz="2800" dirty="0">
                <a:solidFill>
                  <a:srgbClr val="C00000"/>
                </a:solidFill>
              </a:rPr>
              <a:t> al </a:t>
            </a:r>
            <a:r>
              <a:rPr lang="en-US" sz="2800" dirty="0" err="1">
                <a:solidFill>
                  <a:srgbClr val="C00000"/>
                </a:solidFill>
              </a:rPr>
              <a:t>razi</a:t>
            </a:r>
            <a:br>
              <a:rPr lang="en-US" sz="2800" dirty="0">
                <a:solidFill>
                  <a:srgbClr val="C00000"/>
                </a:solidFill>
              </a:rPr>
            </a:br>
            <a:endParaRPr lang="en-US" sz="4400" dirty="0">
              <a:solidFill>
                <a:srgbClr val="C00000"/>
              </a:solidFill>
            </a:endParaRPr>
          </a:p>
        </p:txBody>
      </p:sp>
      <p:sp>
        <p:nvSpPr>
          <p:cNvPr id="3" name="Content Placeholder 2"/>
          <p:cNvSpPr>
            <a:spLocks noGrp="1"/>
          </p:cNvSpPr>
          <p:nvPr>
            <p:ph sz="quarter" idx="13"/>
          </p:nvPr>
        </p:nvSpPr>
        <p:spPr>
          <a:xfrm>
            <a:off x="695459" y="1596980"/>
            <a:ext cx="10959921" cy="5261020"/>
          </a:xfrm>
        </p:spPr>
        <p:txBody>
          <a:bodyPr>
            <a:normAutofit fontScale="77500" lnSpcReduction="20000"/>
          </a:bodyPr>
          <a:lstStyle/>
          <a:p>
            <a:r>
              <a:rPr lang="en-US" sz="3400" b="1" i="1" dirty="0"/>
              <a:t>Title : ‘Arabic Galen’</a:t>
            </a:r>
          </a:p>
          <a:p>
            <a:r>
              <a:rPr lang="en-US" sz="3400" dirty="0"/>
              <a:t>Born In Persian city – </a:t>
            </a:r>
            <a:r>
              <a:rPr lang="en-US" sz="3400" dirty="0" err="1"/>
              <a:t>rayy</a:t>
            </a:r>
            <a:endParaRPr lang="en-US" sz="3400" dirty="0"/>
          </a:p>
          <a:p>
            <a:pPr algn="just"/>
            <a:r>
              <a:rPr lang="en-US" sz="3400" dirty="0"/>
              <a:t>Well  acquainted with </a:t>
            </a:r>
            <a:r>
              <a:rPr lang="en-US" sz="3400" dirty="0">
                <a:solidFill>
                  <a:srgbClr val="C00000"/>
                </a:solidFill>
              </a:rPr>
              <a:t>medicine, philosophy, alchemy &amp; music</a:t>
            </a:r>
          </a:p>
          <a:p>
            <a:pPr algn="just"/>
            <a:r>
              <a:rPr lang="en-US" sz="3400" dirty="0"/>
              <a:t>appointed as </a:t>
            </a:r>
            <a:r>
              <a:rPr lang="en-US" sz="3400" b="1" dirty="0"/>
              <a:t>the director of </a:t>
            </a:r>
            <a:r>
              <a:rPr lang="en-US" sz="3400" b="1" dirty="0" err="1"/>
              <a:t>Muqtadiri</a:t>
            </a:r>
            <a:r>
              <a:rPr lang="en-US" sz="3400" b="1" dirty="0"/>
              <a:t> Hospital</a:t>
            </a:r>
            <a:r>
              <a:rPr lang="en-US" sz="3400" dirty="0"/>
              <a:t>, located in al-</a:t>
            </a:r>
            <a:r>
              <a:rPr lang="en-US" sz="3400" dirty="0" err="1"/>
              <a:t>Karkh</a:t>
            </a:r>
            <a:r>
              <a:rPr lang="en-US" sz="3400" dirty="0"/>
              <a:t> quarter of Baghdad.</a:t>
            </a:r>
          </a:p>
          <a:p>
            <a:pPr algn="just"/>
            <a:r>
              <a:rPr lang="en-US" sz="3400" dirty="0"/>
              <a:t>Served at SASSANID COURT IN CENTRAL ASIA AND HEADED HOSPITALS IN RAYY AND BAGHDAD.</a:t>
            </a:r>
          </a:p>
          <a:p>
            <a:pPr algn="just"/>
            <a:r>
              <a:rPr lang="en-US" sz="3400" dirty="0"/>
              <a:t>Al-</a:t>
            </a:r>
            <a:r>
              <a:rPr lang="en-US" sz="3400" dirty="0" err="1"/>
              <a:t>Biruni</a:t>
            </a:r>
            <a:r>
              <a:rPr lang="en-US" sz="3400" dirty="0"/>
              <a:t>, the celebrated scientist from present Afghanistan, prepared a catalog of al-</a:t>
            </a:r>
            <a:r>
              <a:rPr lang="en-US" sz="3400" dirty="0" err="1"/>
              <a:t>Razi’s</a:t>
            </a:r>
            <a:r>
              <a:rPr lang="en-US" sz="3400" dirty="0"/>
              <a:t> books and treatises numbering well over 184. Most of these books have been lost but some have survived through Latin translations.</a:t>
            </a:r>
          </a:p>
          <a:p>
            <a:endParaRPr lang="en-US" dirty="0"/>
          </a:p>
          <a:p>
            <a:endParaRPr lang="en-US" dirty="0"/>
          </a:p>
        </p:txBody>
      </p:sp>
    </p:spTree>
    <p:extLst>
      <p:ext uri="{BB962C8B-B14F-4D97-AF65-F5344CB8AC3E}">
        <p14:creationId xmlns:p14="http://schemas.microsoft.com/office/powerpoint/2010/main" val="284389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50" y="618517"/>
            <a:ext cx="10364451" cy="527703"/>
          </a:xfrm>
        </p:spPr>
        <p:txBody>
          <a:bodyPr>
            <a:normAutofit fontScale="90000"/>
          </a:bodyPr>
          <a:lstStyle/>
          <a:p>
            <a:r>
              <a:rPr lang="en-US" b="1" dirty="0">
                <a:solidFill>
                  <a:srgbClr val="0070C0"/>
                </a:solidFill>
              </a:rPr>
              <a:t>NOTABLE WORKS</a:t>
            </a:r>
          </a:p>
        </p:txBody>
      </p:sp>
      <p:sp>
        <p:nvSpPr>
          <p:cNvPr id="3" name="Content Placeholder 2"/>
          <p:cNvSpPr>
            <a:spLocks noGrp="1"/>
          </p:cNvSpPr>
          <p:nvPr>
            <p:ph sz="quarter" idx="13"/>
          </p:nvPr>
        </p:nvSpPr>
        <p:spPr>
          <a:xfrm>
            <a:off x="695460" y="1236372"/>
            <a:ext cx="11075830" cy="5486400"/>
          </a:xfrm>
        </p:spPr>
        <p:txBody>
          <a:bodyPr>
            <a:normAutofit/>
          </a:bodyPr>
          <a:lstStyle/>
          <a:p>
            <a:pPr algn="just"/>
            <a:r>
              <a:rPr lang="en-US" sz="3200" b="1" i="1" dirty="0">
                <a:solidFill>
                  <a:srgbClr val="C00000"/>
                </a:solidFill>
              </a:rPr>
              <a:t>KITAB AL HAWI FI TIBB </a:t>
            </a:r>
            <a:r>
              <a:rPr lang="en-US" sz="2800" b="1" dirty="0">
                <a:solidFill>
                  <a:srgbClr val="C00000"/>
                </a:solidFill>
              </a:rPr>
              <a:t>(</a:t>
            </a:r>
            <a:r>
              <a:rPr lang="en-US" sz="2800" dirty="0">
                <a:solidFill>
                  <a:srgbClr val="C00000"/>
                </a:solidFill>
              </a:rPr>
              <a:t>23</a:t>
            </a:r>
            <a:r>
              <a:rPr lang="en-US" sz="2800" b="1" dirty="0">
                <a:solidFill>
                  <a:srgbClr val="C00000"/>
                </a:solidFill>
              </a:rPr>
              <a:t> </a:t>
            </a:r>
            <a:r>
              <a:rPr lang="en-US" sz="2800" dirty="0">
                <a:solidFill>
                  <a:srgbClr val="C00000"/>
                </a:solidFill>
              </a:rPr>
              <a:t>VOLS</a:t>
            </a:r>
            <a:r>
              <a:rPr lang="en-US" sz="2800" b="1" dirty="0">
                <a:solidFill>
                  <a:srgbClr val="C00000"/>
                </a:solidFill>
              </a:rPr>
              <a:t>)</a:t>
            </a:r>
          </a:p>
          <a:p>
            <a:pPr marL="0" indent="0" algn="just">
              <a:buNone/>
            </a:pPr>
            <a:r>
              <a:rPr lang="en-US" sz="2400" b="1" dirty="0"/>
              <a:t>Al-</a:t>
            </a:r>
            <a:r>
              <a:rPr lang="en-US" sz="2400" b="1" dirty="0" err="1"/>
              <a:t>Razi’s</a:t>
            </a:r>
            <a:r>
              <a:rPr lang="en-US" sz="2400" b="1" dirty="0"/>
              <a:t> magnum opus.</a:t>
            </a:r>
            <a:endParaRPr lang="en-US" sz="2400" b="1" dirty="0">
              <a:latin typeface="Calibri" panose="020F0502020204030204" pitchFamily="34" charset="0"/>
              <a:cs typeface="Calibri" panose="020F0502020204030204" pitchFamily="34" charset="0"/>
            </a:endParaRPr>
          </a:p>
          <a:p>
            <a:pPr marL="0" indent="0" algn="just">
              <a:buNone/>
            </a:pPr>
            <a:r>
              <a:rPr lang="en-US" sz="2400" b="1" dirty="0">
                <a:latin typeface="Calibri" panose="020F0502020204030204" pitchFamily="34" charset="0"/>
                <a:cs typeface="Calibri" panose="020F0502020204030204" pitchFamily="34" charset="0"/>
              </a:rPr>
              <a:t>this book was ARRANGED ACCORDING TO DISEASES, It contains the thoughts, original observations, and clinical notes of his entire medical life. This encyclopedia of medicine was used as a textbook in numerous European universities for 500 years, from 12</a:t>
            </a:r>
            <a:r>
              <a:rPr lang="en-US" sz="2400" b="1" baseline="30000" dirty="0">
                <a:latin typeface="Calibri" panose="020F0502020204030204" pitchFamily="34" charset="0"/>
                <a:cs typeface="Calibri" panose="020F0502020204030204" pitchFamily="34" charset="0"/>
              </a:rPr>
              <a:t>th</a:t>
            </a:r>
            <a:r>
              <a:rPr lang="en-US" sz="2400" b="1" dirty="0">
                <a:latin typeface="Calibri" panose="020F0502020204030204" pitchFamily="34" charset="0"/>
                <a:cs typeface="Calibri" panose="020F0502020204030204" pitchFamily="34" charset="0"/>
              </a:rPr>
              <a:t> to 17</a:t>
            </a:r>
            <a:r>
              <a:rPr lang="en-US" sz="2400" b="1" baseline="30000" dirty="0">
                <a:latin typeface="Calibri" panose="020F0502020204030204" pitchFamily="34" charset="0"/>
                <a:cs typeface="Calibri" panose="020F0502020204030204" pitchFamily="34" charset="0"/>
              </a:rPr>
              <a:t>th</a:t>
            </a:r>
            <a:r>
              <a:rPr lang="en-US" sz="2400" b="1" dirty="0">
                <a:latin typeface="Calibri" panose="020F0502020204030204" pitchFamily="34" charset="0"/>
                <a:cs typeface="Calibri" panose="020F0502020204030204" pitchFamily="34" charset="0"/>
              </a:rPr>
              <a:t>  century. Al-</a:t>
            </a:r>
            <a:r>
              <a:rPr lang="en-US" sz="2400" b="1" dirty="0" err="1">
                <a:latin typeface="Calibri" panose="020F0502020204030204" pitchFamily="34" charset="0"/>
                <a:cs typeface="Calibri" panose="020F0502020204030204" pitchFamily="34" charset="0"/>
              </a:rPr>
              <a:t>Hawi</a:t>
            </a:r>
            <a:r>
              <a:rPr lang="en-US" sz="2400" b="1" dirty="0">
                <a:latin typeface="Calibri" panose="020F0502020204030204" pitchFamily="34" charset="0"/>
                <a:cs typeface="Calibri" panose="020F0502020204030204" pitchFamily="34" charset="0"/>
              </a:rPr>
              <a:t>, was translated into Latin by a Sicilian Jewish scholar </a:t>
            </a:r>
            <a:r>
              <a:rPr lang="en-US" sz="2400" b="1" dirty="0" err="1">
                <a:latin typeface="Calibri" panose="020F0502020204030204" pitchFamily="34" charset="0"/>
                <a:cs typeface="Calibri" panose="020F0502020204030204" pitchFamily="34" charset="0"/>
              </a:rPr>
              <a:t>Faraj</a:t>
            </a:r>
            <a:r>
              <a:rPr lang="en-US" sz="2400" b="1" dirty="0">
                <a:latin typeface="Calibri" panose="020F0502020204030204" pitchFamily="34" charset="0"/>
                <a:cs typeface="Calibri" panose="020F0502020204030204" pitchFamily="34" charset="0"/>
              </a:rPr>
              <a:t> Ibn Salim in 1279. Al-</a:t>
            </a:r>
            <a:r>
              <a:rPr lang="en-US" sz="2400" b="1" dirty="0" err="1">
                <a:latin typeface="Calibri" panose="020F0502020204030204" pitchFamily="34" charset="0"/>
                <a:cs typeface="Calibri" panose="020F0502020204030204" pitchFamily="34" charset="0"/>
              </a:rPr>
              <a:t>Hawi</a:t>
            </a:r>
            <a:r>
              <a:rPr lang="en-US" sz="2400" b="1" dirty="0">
                <a:latin typeface="Calibri" panose="020F0502020204030204" pitchFamily="34" charset="0"/>
                <a:cs typeface="Calibri" panose="020F0502020204030204" pitchFamily="34" charset="0"/>
              </a:rPr>
              <a:t> was published in Arabic text from Hyderabad, India in 1955. </a:t>
            </a:r>
            <a:r>
              <a:rPr lang="en-US" sz="2400" b="1" dirty="0" err="1">
                <a:latin typeface="Calibri" panose="020F0502020204030204" pitchFamily="34" charset="0"/>
                <a:cs typeface="Calibri" panose="020F0502020204030204" pitchFamily="34" charset="0"/>
              </a:rPr>
              <a:t>Kitab</a:t>
            </a:r>
            <a:r>
              <a:rPr lang="en-US" sz="2400" b="1" dirty="0">
                <a:latin typeface="Calibri" panose="020F0502020204030204" pitchFamily="34" charset="0"/>
                <a:cs typeface="Calibri" panose="020F0502020204030204" pitchFamily="34" charset="0"/>
              </a:rPr>
              <a:t> al-</a:t>
            </a:r>
            <a:r>
              <a:rPr lang="en-US" sz="2400" b="1" dirty="0" err="1">
                <a:latin typeface="Calibri" panose="020F0502020204030204" pitchFamily="34" charset="0"/>
                <a:cs typeface="Calibri" panose="020F0502020204030204" pitchFamily="34" charset="0"/>
              </a:rPr>
              <a:t>Hawi</a:t>
            </a:r>
            <a:r>
              <a:rPr lang="en-US" sz="2400" b="1" dirty="0">
                <a:latin typeface="Calibri" panose="020F0502020204030204" pitchFamily="34" charset="0"/>
                <a:cs typeface="Calibri" panose="020F0502020204030204" pitchFamily="34" charset="0"/>
              </a:rPr>
              <a:t> has been translated into Urdu, and 10 volumes have so far been published from India (2013).</a:t>
            </a:r>
            <a:endParaRPr lang="en-US" sz="2400" b="1" dirty="0">
              <a:solidFill>
                <a:srgbClr val="C00000"/>
              </a:solidFill>
              <a:latin typeface="Calibri" panose="020F0502020204030204" pitchFamily="34" charset="0"/>
              <a:cs typeface="Calibri" panose="020F0502020204030204" pitchFamily="34" charset="0"/>
            </a:endParaRPr>
          </a:p>
          <a:p>
            <a:pPr algn="just"/>
            <a:endParaRPr lang="en-US" sz="1800" b="1" dirty="0">
              <a:solidFill>
                <a:srgbClr val="C00000"/>
              </a:solidFill>
            </a:endParaRPr>
          </a:p>
        </p:txBody>
      </p:sp>
    </p:spTree>
    <p:extLst>
      <p:ext uri="{BB962C8B-B14F-4D97-AF65-F5344CB8AC3E}">
        <p14:creationId xmlns:p14="http://schemas.microsoft.com/office/powerpoint/2010/main" val="764359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450761"/>
            <a:ext cx="10363826" cy="6040191"/>
          </a:xfrm>
        </p:spPr>
        <p:txBody>
          <a:bodyPr>
            <a:normAutofit/>
          </a:bodyPr>
          <a:lstStyle/>
          <a:p>
            <a:pPr algn="just"/>
            <a:r>
              <a:rPr lang="en-US" sz="3000" b="1" i="1" dirty="0">
                <a:solidFill>
                  <a:srgbClr val="C00000"/>
                </a:solidFill>
              </a:rPr>
              <a:t>KITAB AL MANSURI </a:t>
            </a:r>
            <a:r>
              <a:rPr lang="en-US" sz="2800" b="1" dirty="0">
                <a:solidFill>
                  <a:srgbClr val="C00000"/>
                </a:solidFill>
              </a:rPr>
              <a:t>(</a:t>
            </a:r>
            <a:r>
              <a:rPr lang="en-US" sz="2800" dirty="0">
                <a:solidFill>
                  <a:srgbClr val="C00000"/>
                </a:solidFill>
              </a:rPr>
              <a:t>10</a:t>
            </a:r>
            <a:r>
              <a:rPr lang="en-US" sz="2800" b="1" dirty="0">
                <a:solidFill>
                  <a:srgbClr val="C00000"/>
                </a:solidFill>
              </a:rPr>
              <a:t> </a:t>
            </a:r>
            <a:r>
              <a:rPr lang="en-US" sz="2800" dirty="0">
                <a:solidFill>
                  <a:srgbClr val="C00000"/>
                </a:solidFill>
              </a:rPr>
              <a:t>VOLS</a:t>
            </a:r>
            <a:r>
              <a:rPr lang="en-US" sz="2800" b="1" dirty="0">
                <a:solidFill>
                  <a:srgbClr val="C00000"/>
                </a:solidFill>
              </a:rPr>
              <a:t>)</a:t>
            </a:r>
          </a:p>
          <a:p>
            <a:pPr marL="0" indent="0" algn="just">
              <a:buNone/>
            </a:pPr>
            <a:r>
              <a:rPr lang="en-US" sz="2400" b="1" dirty="0">
                <a:latin typeface="Calibri" panose="020F0502020204030204" pitchFamily="34" charset="0"/>
                <a:cs typeface="Calibri" panose="020F0502020204030204" pitchFamily="34" charset="0"/>
              </a:rPr>
              <a:t>It was DEDICATED TO SASSANID PRINCE ABU SALIH AL MANSUR, HE DISCUSSED A VARIETY OF MEDICAL ISSUES, INCLUDING DIET AND DRUGS AND THEIR EFFECT ON HUMAN BODY, HEALTH CARE, SKIN DISEASES, ETC. it was translated to </a:t>
            </a:r>
            <a:r>
              <a:rPr lang="en-US" sz="2400" b="1" dirty="0" err="1">
                <a:latin typeface="Calibri" panose="020F0502020204030204" pitchFamily="34" charset="0"/>
                <a:cs typeface="Calibri" panose="020F0502020204030204" pitchFamily="34" charset="0"/>
              </a:rPr>
              <a:t>latin</a:t>
            </a:r>
            <a:r>
              <a:rPr lang="en-US" sz="2400" b="1" dirty="0">
                <a:latin typeface="Calibri" panose="020F0502020204030204" pitchFamily="34" charset="0"/>
                <a:cs typeface="Calibri" panose="020F0502020204030204" pitchFamily="34" charset="0"/>
              </a:rPr>
              <a:t> in 1264.</a:t>
            </a:r>
            <a:endParaRPr lang="en-US" sz="2400" b="1" dirty="0">
              <a:solidFill>
                <a:srgbClr val="C00000"/>
              </a:solidFill>
            </a:endParaRPr>
          </a:p>
          <a:p>
            <a:r>
              <a:rPr lang="en-US" sz="2800" b="1" i="1" dirty="0">
                <a:solidFill>
                  <a:srgbClr val="C00000"/>
                </a:solidFill>
              </a:rPr>
              <a:t>KITAB FIL JADARI WAL HASBAH</a:t>
            </a:r>
          </a:p>
          <a:p>
            <a:pPr marL="0" indent="0">
              <a:buNone/>
            </a:pPr>
            <a:r>
              <a:rPr lang="en-US" sz="2400" b="1" dirty="0">
                <a:latin typeface="Calibri" panose="020F0502020204030204" pitchFamily="34" charset="0"/>
                <a:cs typeface="Calibri" panose="020F0502020204030204" pitchFamily="34" charset="0"/>
              </a:rPr>
              <a:t>a discussion of small pox and measles, its causes, diagnostics and treatment. </a:t>
            </a:r>
          </a:p>
          <a:p>
            <a:pPr marL="0" indent="0">
              <a:buNone/>
            </a:pPr>
            <a:r>
              <a:rPr lang="en-US" sz="2400" b="1" dirty="0">
                <a:latin typeface="Calibri" panose="020F0502020204030204" pitchFamily="34" charset="0"/>
                <a:cs typeface="Calibri" panose="020F0502020204030204" pitchFamily="34" charset="0"/>
              </a:rPr>
              <a:t>It was translated to Latin in 18</a:t>
            </a:r>
            <a:r>
              <a:rPr lang="en-US" sz="2400" b="1" baseline="30000" dirty="0">
                <a:latin typeface="Calibri" panose="020F0502020204030204" pitchFamily="34" charset="0"/>
                <a:cs typeface="Calibri" panose="020F0502020204030204" pitchFamily="34" charset="0"/>
              </a:rPr>
              <a:t>th</a:t>
            </a:r>
            <a:r>
              <a:rPr lang="en-US" sz="2400" b="1" dirty="0">
                <a:latin typeface="Calibri" panose="020F0502020204030204" pitchFamily="34" charset="0"/>
                <a:cs typeface="Calibri" panose="020F0502020204030204" pitchFamily="34" charset="0"/>
              </a:rPr>
              <a:t> century</a:t>
            </a:r>
            <a:endParaRPr lang="en-US" sz="2400" b="1" dirty="0">
              <a:solidFill>
                <a:srgbClr val="C00000"/>
              </a:solidFill>
              <a:latin typeface="Calibri" panose="020F0502020204030204" pitchFamily="34" charset="0"/>
              <a:cs typeface="Calibri" panose="020F0502020204030204" pitchFamily="34" charset="0"/>
            </a:endParaRPr>
          </a:p>
          <a:p>
            <a:r>
              <a:rPr lang="en-US" sz="2800" b="1" i="1" dirty="0">
                <a:solidFill>
                  <a:srgbClr val="C00000"/>
                </a:solidFill>
                <a:latin typeface="Calibri" panose="020F0502020204030204" pitchFamily="34" charset="0"/>
                <a:cs typeface="Calibri" panose="020F0502020204030204" pitchFamily="34" charset="0"/>
              </a:rPr>
              <a:t>Al </a:t>
            </a:r>
            <a:r>
              <a:rPr lang="en-US" sz="2800" b="1" i="1" dirty="0" err="1">
                <a:solidFill>
                  <a:srgbClr val="C00000"/>
                </a:solidFill>
                <a:latin typeface="Calibri" panose="020F0502020204030204" pitchFamily="34" charset="0"/>
                <a:cs typeface="Calibri" panose="020F0502020204030204" pitchFamily="34" charset="0"/>
              </a:rPr>
              <a:t>tibb</a:t>
            </a:r>
            <a:r>
              <a:rPr lang="en-US" sz="2800" b="1" i="1" dirty="0">
                <a:solidFill>
                  <a:srgbClr val="C00000"/>
                </a:solidFill>
                <a:latin typeface="Calibri" panose="020F0502020204030204" pitchFamily="34" charset="0"/>
                <a:cs typeface="Calibri" panose="020F0502020204030204" pitchFamily="34" charset="0"/>
              </a:rPr>
              <a:t> al </a:t>
            </a:r>
            <a:r>
              <a:rPr lang="en-US" sz="2800" b="1" i="1" dirty="0" err="1">
                <a:solidFill>
                  <a:srgbClr val="C00000"/>
                </a:solidFill>
                <a:latin typeface="Calibri" panose="020F0502020204030204" pitchFamily="34" charset="0"/>
                <a:cs typeface="Calibri" panose="020F0502020204030204" pitchFamily="34" charset="0"/>
              </a:rPr>
              <a:t>ruhani</a:t>
            </a:r>
            <a:endParaRPr lang="en-US" sz="2800" b="1" i="1" dirty="0">
              <a:solidFill>
                <a:srgbClr val="C00000"/>
              </a:solidFill>
              <a:latin typeface="Calibri" panose="020F0502020204030204" pitchFamily="34" charset="0"/>
              <a:cs typeface="Calibri" panose="020F0502020204030204" pitchFamily="34" charset="0"/>
            </a:endParaRPr>
          </a:p>
          <a:p>
            <a:pPr marL="0" indent="0">
              <a:buNone/>
            </a:pPr>
            <a:r>
              <a:rPr lang="en-US" sz="2400" b="1" dirty="0">
                <a:latin typeface="Calibri" panose="020F0502020204030204" pitchFamily="34" charset="0"/>
                <a:cs typeface="Calibri" panose="020F0502020204030204" pitchFamily="34" charset="0"/>
              </a:rPr>
              <a:t>Deals with psychiatry and psychotherapy.</a:t>
            </a:r>
            <a:endParaRPr lang="en-US" b="1" dirty="0"/>
          </a:p>
        </p:txBody>
      </p:sp>
    </p:spTree>
    <p:extLst>
      <p:ext uri="{BB962C8B-B14F-4D97-AF65-F5344CB8AC3E}">
        <p14:creationId xmlns:p14="http://schemas.microsoft.com/office/powerpoint/2010/main" val="2260542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425335"/>
            <a:ext cx="10364451" cy="888310"/>
          </a:xfrm>
        </p:spPr>
        <p:txBody>
          <a:bodyPr>
            <a:noAutofit/>
          </a:bodyPr>
          <a:lstStyle/>
          <a:p>
            <a:r>
              <a:rPr lang="en-US" b="1" dirty="0">
                <a:solidFill>
                  <a:srgbClr val="C00000"/>
                </a:solidFill>
              </a:rPr>
              <a:t>Ibn </a:t>
            </a:r>
            <a:r>
              <a:rPr lang="en-US" b="1" dirty="0" err="1">
                <a:solidFill>
                  <a:srgbClr val="C00000"/>
                </a:solidFill>
              </a:rPr>
              <a:t>sina</a:t>
            </a:r>
            <a:r>
              <a:rPr lang="en-US" b="1" dirty="0">
                <a:solidFill>
                  <a:srgbClr val="C00000"/>
                </a:solidFill>
              </a:rPr>
              <a:t> </a:t>
            </a:r>
            <a:r>
              <a:rPr lang="en-US" dirty="0">
                <a:solidFill>
                  <a:srgbClr val="C00000"/>
                </a:solidFill>
              </a:rPr>
              <a:t>(980-1037)</a:t>
            </a:r>
            <a:br>
              <a:rPr lang="en-US" dirty="0">
                <a:solidFill>
                  <a:srgbClr val="C00000"/>
                </a:solidFill>
              </a:rPr>
            </a:br>
            <a:r>
              <a:rPr lang="fi-FI" sz="2800" dirty="0">
                <a:solidFill>
                  <a:srgbClr val="C00000"/>
                </a:solidFill>
              </a:rPr>
              <a:t>Abu Ali Husain Ibn Sina</a:t>
            </a:r>
            <a:endParaRPr lang="en-US" dirty="0">
              <a:solidFill>
                <a:srgbClr val="C00000"/>
              </a:solidFill>
            </a:endParaRPr>
          </a:p>
        </p:txBody>
      </p:sp>
      <p:sp>
        <p:nvSpPr>
          <p:cNvPr id="3" name="Content Placeholder 2"/>
          <p:cNvSpPr>
            <a:spLocks noGrp="1"/>
          </p:cNvSpPr>
          <p:nvPr>
            <p:ph sz="quarter" idx="13"/>
          </p:nvPr>
        </p:nvSpPr>
        <p:spPr>
          <a:xfrm>
            <a:off x="913773" y="1506828"/>
            <a:ext cx="10780243" cy="4284371"/>
          </a:xfrm>
        </p:spPr>
        <p:txBody>
          <a:bodyPr/>
          <a:lstStyle/>
          <a:p>
            <a:pPr algn="just"/>
            <a:r>
              <a:rPr lang="en-US" sz="2400" dirty="0"/>
              <a:t>born in </a:t>
            </a:r>
            <a:r>
              <a:rPr lang="en-US" sz="2400" dirty="0" err="1"/>
              <a:t>Afshana</a:t>
            </a:r>
            <a:r>
              <a:rPr lang="en-US" sz="2400" dirty="0"/>
              <a:t> near Bokhara in central Asia</a:t>
            </a:r>
          </a:p>
          <a:p>
            <a:pPr algn="just"/>
            <a:r>
              <a:rPr lang="en-US" sz="2400" dirty="0"/>
              <a:t>In Islamic countries he is referred to as ‘</a:t>
            </a:r>
            <a:r>
              <a:rPr lang="en-US" sz="2400" b="1" dirty="0"/>
              <a:t>al Shaikh al </a:t>
            </a:r>
            <a:r>
              <a:rPr lang="en-US" sz="2400" b="1" dirty="0" err="1"/>
              <a:t>Ra’is</a:t>
            </a:r>
            <a:r>
              <a:rPr lang="en-US" sz="2400" b="1" dirty="0"/>
              <a:t>’ </a:t>
            </a:r>
            <a:r>
              <a:rPr lang="en-US" sz="2400" dirty="0"/>
              <a:t>(</a:t>
            </a:r>
            <a:r>
              <a:rPr lang="ar-SA" sz="2400" b="1" dirty="0"/>
              <a:t>الشيخ الرئيس</a:t>
            </a:r>
            <a:r>
              <a:rPr lang="en-US" sz="2400" dirty="0"/>
              <a:t>) and </a:t>
            </a:r>
            <a:r>
              <a:rPr lang="en-US" sz="2400" b="1" dirty="0"/>
              <a:t>‘al-</a:t>
            </a:r>
            <a:r>
              <a:rPr lang="en-US" sz="2400" b="1" dirty="0" err="1"/>
              <a:t>Muallimu</a:t>
            </a:r>
            <a:r>
              <a:rPr lang="en-US" sz="2400" b="1" dirty="0"/>
              <a:t> Sani’ </a:t>
            </a:r>
            <a:r>
              <a:rPr lang="en-US" sz="2400" dirty="0"/>
              <a:t>(</a:t>
            </a:r>
            <a:r>
              <a:rPr lang="ar-SA" sz="2400" b="1" dirty="0"/>
              <a:t>المعلم الثاني</a:t>
            </a:r>
            <a:r>
              <a:rPr lang="en-US" sz="2400" dirty="0"/>
              <a:t>)</a:t>
            </a:r>
          </a:p>
          <a:p>
            <a:pPr algn="just"/>
            <a:r>
              <a:rPr lang="en-US" sz="2400" dirty="0"/>
              <a:t>Composed over 200 treatises on </a:t>
            </a:r>
            <a:r>
              <a:rPr lang="en-US" sz="2400" dirty="0">
                <a:solidFill>
                  <a:srgbClr val="C00000"/>
                </a:solidFill>
              </a:rPr>
              <a:t>science, medicine &amp; philosophy</a:t>
            </a:r>
          </a:p>
          <a:p>
            <a:pPr algn="just"/>
            <a:r>
              <a:rPr lang="en-US" sz="2400" dirty="0"/>
              <a:t>He was the forerunner of several modern medical practices: he recorded the testing of a new drug by experimentation in animals. Ibn </a:t>
            </a:r>
            <a:r>
              <a:rPr lang="en-US" sz="2400" dirty="0" err="1"/>
              <a:t>sina</a:t>
            </a:r>
            <a:r>
              <a:rPr lang="en-US" sz="2400" dirty="0"/>
              <a:t> originated the use of oral anesthesia. </a:t>
            </a:r>
          </a:p>
          <a:p>
            <a:pPr algn="just"/>
            <a:endParaRPr lang="en-US" dirty="0"/>
          </a:p>
        </p:txBody>
      </p:sp>
    </p:spTree>
    <p:extLst>
      <p:ext uri="{BB962C8B-B14F-4D97-AF65-F5344CB8AC3E}">
        <p14:creationId xmlns:p14="http://schemas.microsoft.com/office/powerpoint/2010/main" val="2078354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914400"/>
            <a:ext cx="10363826" cy="5563673"/>
          </a:xfrm>
        </p:spPr>
        <p:txBody>
          <a:bodyPr>
            <a:normAutofit fontScale="92500" lnSpcReduction="10000"/>
          </a:bodyPr>
          <a:lstStyle/>
          <a:p>
            <a:pPr algn="just"/>
            <a:r>
              <a:rPr lang="en-US" sz="2800" b="1" dirty="0">
                <a:solidFill>
                  <a:srgbClr val="C00000"/>
                </a:solidFill>
              </a:rPr>
              <a:t>Al </a:t>
            </a:r>
            <a:r>
              <a:rPr lang="en-US" sz="2800" b="1" dirty="0" err="1">
                <a:solidFill>
                  <a:srgbClr val="C00000"/>
                </a:solidFill>
              </a:rPr>
              <a:t>qanun</a:t>
            </a:r>
            <a:r>
              <a:rPr lang="en-US" sz="2800" b="1" dirty="0">
                <a:solidFill>
                  <a:srgbClr val="C00000"/>
                </a:solidFill>
              </a:rPr>
              <a:t> fi </a:t>
            </a:r>
            <a:r>
              <a:rPr lang="en-US" sz="2800" b="1" dirty="0" err="1">
                <a:solidFill>
                  <a:srgbClr val="C00000"/>
                </a:solidFill>
              </a:rPr>
              <a:t>tibb</a:t>
            </a:r>
            <a:r>
              <a:rPr lang="en-US" sz="2800" b="1" dirty="0">
                <a:solidFill>
                  <a:srgbClr val="C00000"/>
                </a:solidFill>
              </a:rPr>
              <a:t> </a:t>
            </a:r>
            <a:r>
              <a:rPr lang="en-US" sz="2800" dirty="0">
                <a:solidFill>
                  <a:srgbClr val="C00000"/>
                </a:solidFill>
              </a:rPr>
              <a:t>(the canon of medicine)</a:t>
            </a:r>
          </a:p>
          <a:p>
            <a:pPr marL="0" indent="0" algn="just">
              <a:buNone/>
            </a:pPr>
            <a:r>
              <a:rPr lang="en-US" b="1" dirty="0"/>
              <a:t>Magnus opus </a:t>
            </a:r>
            <a:r>
              <a:rPr lang="en-US" dirty="0"/>
              <a:t>of Avicenna, It consists of five books: first and second deal with physiology &amp; hygienic, third and fourth with methods of treating disease and a treatise on surgery, fifth with </a:t>
            </a:r>
            <a:r>
              <a:rPr lang="en-US" dirty="0" err="1"/>
              <a:t>materia</a:t>
            </a:r>
            <a:r>
              <a:rPr lang="en-US" dirty="0"/>
              <a:t> </a:t>
            </a:r>
            <a:r>
              <a:rPr lang="en-US" dirty="0" err="1"/>
              <a:t>medica</a:t>
            </a:r>
            <a:r>
              <a:rPr lang="en-US" dirty="0"/>
              <a:t>. Translated to French, </a:t>
            </a:r>
            <a:r>
              <a:rPr lang="en-US" dirty="0" err="1"/>
              <a:t>german</a:t>
            </a:r>
            <a:r>
              <a:rPr lang="en-US" dirty="0"/>
              <a:t>, Russian, </a:t>
            </a:r>
            <a:r>
              <a:rPr lang="en-US" dirty="0" err="1"/>
              <a:t>uzbek</a:t>
            </a:r>
            <a:r>
              <a:rPr lang="en-US" dirty="0"/>
              <a:t> and English languages. It was used as the standard medical textbook in the Islamic world and Europe up to the 18th century. The Canon still plays an important role in Unani medicine.</a:t>
            </a:r>
          </a:p>
          <a:p>
            <a:pPr algn="just"/>
            <a:r>
              <a:rPr lang="en-US" sz="2400" b="1" dirty="0" err="1">
                <a:solidFill>
                  <a:srgbClr val="C00000"/>
                </a:solidFill>
              </a:rPr>
              <a:t>Kitabu</a:t>
            </a:r>
            <a:r>
              <a:rPr lang="en-US" sz="2400" b="1" dirty="0">
                <a:solidFill>
                  <a:srgbClr val="C00000"/>
                </a:solidFill>
              </a:rPr>
              <a:t> </a:t>
            </a:r>
            <a:r>
              <a:rPr lang="en-US" sz="2400" b="1" dirty="0" err="1">
                <a:solidFill>
                  <a:srgbClr val="C00000"/>
                </a:solidFill>
              </a:rPr>
              <a:t>shifa</a:t>
            </a:r>
            <a:r>
              <a:rPr lang="en-US" sz="2400" b="1" dirty="0">
                <a:solidFill>
                  <a:srgbClr val="C00000"/>
                </a:solidFill>
              </a:rPr>
              <a:t> </a:t>
            </a:r>
            <a:r>
              <a:rPr lang="en-US" sz="2400" dirty="0">
                <a:solidFill>
                  <a:srgbClr val="C00000"/>
                </a:solidFill>
              </a:rPr>
              <a:t>(the book of healing</a:t>
            </a:r>
            <a:r>
              <a:rPr lang="en-US" sz="2400" b="1" dirty="0">
                <a:solidFill>
                  <a:srgbClr val="C00000"/>
                </a:solidFill>
              </a:rPr>
              <a:t>)</a:t>
            </a:r>
          </a:p>
          <a:p>
            <a:pPr marL="0" indent="0" algn="just">
              <a:buNone/>
            </a:pPr>
            <a:r>
              <a:rPr lang="en-US" sz="2400" dirty="0"/>
              <a:t>a philosophical and scientific encyclopedia</a:t>
            </a:r>
            <a:endParaRPr lang="en-US" sz="2400" b="1" dirty="0">
              <a:solidFill>
                <a:srgbClr val="C00000"/>
              </a:solidFill>
            </a:endParaRPr>
          </a:p>
          <a:p>
            <a:pPr algn="just"/>
            <a:r>
              <a:rPr lang="en-US" sz="2400" b="1" dirty="0">
                <a:solidFill>
                  <a:srgbClr val="C00000"/>
                </a:solidFill>
              </a:rPr>
              <a:t>Al </a:t>
            </a:r>
            <a:r>
              <a:rPr lang="en-US" sz="2400" b="1" dirty="0" err="1">
                <a:solidFill>
                  <a:srgbClr val="C00000"/>
                </a:solidFill>
              </a:rPr>
              <a:t>urjuza</a:t>
            </a:r>
            <a:r>
              <a:rPr lang="en-US" sz="2400" b="1" dirty="0">
                <a:solidFill>
                  <a:srgbClr val="C00000"/>
                </a:solidFill>
              </a:rPr>
              <a:t> fi </a:t>
            </a:r>
            <a:r>
              <a:rPr lang="en-US" sz="2400" b="1" dirty="0" err="1">
                <a:solidFill>
                  <a:srgbClr val="C00000"/>
                </a:solidFill>
              </a:rPr>
              <a:t>tibb</a:t>
            </a:r>
            <a:r>
              <a:rPr lang="en-US" sz="2400" b="1" dirty="0">
                <a:solidFill>
                  <a:srgbClr val="C00000"/>
                </a:solidFill>
              </a:rPr>
              <a:t> </a:t>
            </a:r>
            <a:r>
              <a:rPr lang="en-US" sz="2400" dirty="0"/>
              <a:t>(in medicine) </a:t>
            </a:r>
          </a:p>
          <a:p>
            <a:pPr algn="just"/>
            <a:r>
              <a:rPr lang="en-US" sz="2400" b="1" dirty="0" err="1">
                <a:solidFill>
                  <a:srgbClr val="C00000"/>
                </a:solidFill>
              </a:rPr>
              <a:t>Hududu</a:t>
            </a:r>
            <a:r>
              <a:rPr lang="en-US" sz="2400" b="1" dirty="0">
                <a:solidFill>
                  <a:srgbClr val="C00000"/>
                </a:solidFill>
              </a:rPr>
              <a:t> </a:t>
            </a:r>
            <a:r>
              <a:rPr lang="en-US" sz="2400" b="1" dirty="0" err="1">
                <a:solidFill>
                  <a:srgbClr val="C00000"/>
                </a:solidFill>
              </a:rPr>
              <a:t>tibb</a:t>
            </a:r>
            <a:r>
              <a:rPr lang="en-US" sz="2400" b="1" dirty="0">
                <a:solidFill>
                  <a:srgbClr val="C00000"/>
                </a:solidFill>
              </a:rPr>
              <a:t> </a:t>
            </a:r>
            <a:r>
              <a:rPr lang="en-US" sz="1900" dirty="0">
                <a:solidFill>
                  <a:srgbClr val="C00000"/>
                </a:solidFill>
              </a:rPr>
              <a:t>(the limitations of medicine)</a:t>
            </a:r>
          </a:p>
          <a:p>
            <a:pPr algn="just"/>
            <a:r>
              <a:rPr lang="en-US" sz="2400" b="1" dirty="0" err="1">
                <a:solidFill>
                  <a:srgbClr val="C00000"/>
                </a:solidFill>
              </a:rPr>
              <a:t>Mabda</a:t>
            </a:r>
            <a:r>
              <a:rPr lang="en-US" sz="2400" b="1" dirty="0">
                <a:solidFill>
                  <a:srgbClr val="C00000"/>
                </a:solidFill>
              </a:rPr>
              <a:t>’ </a:t>
            </a:r>
            <a:r>
              <a:rPr lang="en-US" sz="2400" b="1" dirty="0" err="1">
                <a:solidFill>
                  <a:srgbClr val="C00000"/>
                </a:solidFill>
              </a:rPr>
              <a:t>val</a:t>
            </a:r>
            <a:r>
              <a:rPr lang="en-US" sz="2400" b="1" dirty="0">
                <a:solidFill>
                  <a:srgbClr val="C00000"/>
                </a:solidFill>
              </a:rPr>
              <a:t> </a:t>
            </a:r>
            <a:r>
              <a:rPr lang="en-US" sz="2400" b="1" dirty="0" err="1">
                <a:solidFill>
                  <a:srgbClr val="C00000"/>
                </a:solidFill>
              </a:rPr>
              <a:t>ma’ad</a:t>
            </a:r>
            <a:r>
              <a:rPr lang="en-US" sz="2400" b="1" dirty="0">
                <a:solidFill>
                  <a:srgbClr val="C00000"/>
                </a:solidFill>
              </a:rPr>
              <a:t> </a:t>
            </a:r>
            <a:r>
              <a:rPr lang="en-US" sz="2400" b="1" dirty="0"/>
              <a:t>(</a:t>
            </a:r>
            <a:r>
              <a:rPr lang="en-US" sz="2400" dirty="0"/>
              <a:t>in psychology)</a:t>
            </a:r>
          </a:p>
          <a:p>
            <a:pPr algn="just"/>
            <a:r>
              <a:rPr lang="en-US" sz="2400" b="1" dirty="0" err="1">
                <a:solidFill>
                  <a:srgbClr val="C00000"/>
                </a:solidFill>
              </a:rPr>
              <a:t>Kitab</a:t>
            </a:r>
            <a:r>
              <a:rPr lang="en-US" sz="2400" b="1" dirty="0">
                <a:solidFill>
                  <a:srgbClr val="C00000"/>
                </a:solidFill>
              </a:rPr>
              <a:t> al-</a:t>
            </a:r>
            <a:r>
              <a:rPr lang="en-US" sz="2400" b="1" dirty="0" err="1">
                <a:solidFill>
                  <a:srgbClr val="C00000"/>
                </a:solidFill>
              </a:rPr>
              <a:t>Najat</a:t>
            </a:r>
            <a:r>
              <a:rPr lang="en-US" sz="2400" b="1" dirty="0">
                <a:solidFill>
                  <a:srgbClr val="C00000"/>
                </a:solidFill>
              </a:rPr>
              <a:t> </a:t>
            </a:r>
            <a:r>
              <a:rPr lang="en-US" sz="1900" dirty="0">
                <a:solidFill>
                  <a:srgbClr val="C00000"/>
                </a:solidFill>
              </a:rPr>
              <a:t>(The Book of Salvation)</a:t>
            </a:r>
          </a:p>
          <a:p>
            <a:pPr marL="0" indent="0">
              <a:buNone/>
            </a:pPr>
            <a:endParaRPr lang="en-US" dirty="0"/>
          </a:p>
        </p:txBody>
      </p:sp>
      <p:sp>
        <p:nvSpPr>
          <p:cNvPr id="4" name="Title 1"/>
          <p:cNvSpPr txBox="1">
            <a:spLocks/>
          </p:cNvSpPr>
          <p:nvPr/>
        </p:nvSpPr>
        <p:spPr>
          <a:xfrm>
            <a:off x="913149" y="386697"/>
            <a:ext cx="10364451" cy="527703"/>
          </a:xfrm>
          <a:prstGeom prst="rect">
            <a:avLst/>
          </a:prstGeom>
        </p:spPr>
        <p:txBody>
          <a:bodyPr vert="horz" lIns="91440" tIns="45720" rIns="91440" bIns="45720" rtlCol="0" anchor="ctr">
            <a:normAutofit fontScale="90000" lnSpcReduction="100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b="1" dirty="0">
                <a:solidFill>
                  <a:srgbClr val="0070C0"/>
                </a:solidFill>
              </a:rPr>
              <a:t>NOTABLE WORKS</a:t>
            </a:r>
          </a:p>
        </p:txBody>
      </p:sp>
    </p:spTree>
    <p:extLst>
      <p:ext uri="{BB962C8B-B14F-4D97-AF65-F5344CB8AC3E}">
        <p14:creationId xmlns:p14="http://schemas.microsoft.com/office/powerpoint/2010/main" val="3930455227"/>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105</TotalTime>
  <Words>545</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Tw Cen MT</vt:lpstr>
      <vt:lpstr>Droplet</vt:lpstr>
      <vt:lpstr>Muslim contributions in Medical science</vt:lpstr>
      <vt:lpstr>Al razi (865-925 ad) Muhammed ibn zakariya al razi </vt:lpstr>
      <vt:lpstr>NOTABLE WORKS</vt:lpstr>
      <vt:lpstr>PowerPoint Presentation</vt:lpstr>
      <vt:lpstr>Ibn sina (980-1037) Abu Ali Husain Ibn Sina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science</dc:title>
  <dc:creator>Bahir</dc:creator>
  <cp:lastModifiedBy>Shihab AM</cp:lastModifiedBy>
  <cp:revision>15</cp:revision>
  <dcterms:created xsi:type="dcterms:W3CDTF">2019-07-31T14:29:37Z</dcterms:created>
  <dcterms:modified xsi:type="dcterms:W3CDTF">2024-08-23T10:09:52Z</dcterms:modified>
</cp:coreProperties>
</file>