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8" r:id="rId5"/>
    <p:sldId id="257" r:id="rId6"/>
    <p:sldId id="270" r:id="rId7"/>
    <p:sldId id="269" r:id="rId8"/>
    <p:sldId id="268" r:id="rId9"/>
    <p:sldId id="271" r:id="rId10"/>
    <p:sldId id="272" r:id="rId11"/>
    <p:sldId id="278" r:id="rId12"/>
    <p:sldId id="277" r:id="rId13"/>
    <p:sldId id="280" r:id="rId14"/>
    <p:sldId id="281" r:id="rId15"/>
    <p:sldId id="283" r:id="rId16"/>
    <p:sldId id="284" r:id="rId17"/>
    <p:sldId id="279" r:id="rId18"/>
    <p:sldId id="296" r:id="rId19"/>
    <p:sldId id="282" r:id="rId20"/>
    <p:sldId id="297" r:id="rId21"/>
    <p:sldId id="292" r:id="rId22"/>
    <p:sldId id="293" r:id="rId23"/>
    <p:sldId id="294" r:id="rId24"/>
    <p:sldId id="285" r:id="rId25"/>
    <p:sldId id="286" r:id="rId26"/>
    <p:sldId id="289" r:id="rId27"/>
    <p:sldId id="290" r:id="rId28"/>
    <p:sldId id="291" r:id="rId29"/>
    <p:sldId id="295" r:id="rId30"/>
    <p:sldId id="287" r:id="rId31"/>
    <p:sldId id="273" r:id="rId32"/>
    <p:sldId id="266" r:id="rId33"/>
    <p:sldId id="274" r:id="rId34"/>
    <p:sldId id="275" r:id="rId35"/>
    <p:sldId id="276" r:id="rId36"/>
    <p:sldId id="25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7E6E6"/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87949" autoAdjust="0"/>
  </p:normalViewPr>
  <p:slideViewPr>
    <p:cSldViewPr snapToGrid="0" showGuides="1">
      <p:cViewPr varScale="1">
        <p:scale>
          <a:sx n="108" d="100"/>
          <a:sy n="108" d="100"/>
        </p:scale>
        <p:origin x="60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dirty="0"/>
              <a:t>Statistics here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C9-4D45-A079-9DF887D3CF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C9-4D45-A079-9DF887D3CF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C9-4D45-A079-9DF887D3CF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2004432"/>
        <c:axId val="562004112"/>
      </c:barChart>
      <c:catAx>
        <c:axId val="56200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004112"/>
        <c:crosses val="autoZero"/>
        <c:auto val="1"/>
        <c:lblAlgn val="ctr"/>
        <c:lblOffset val="100"/>
        <c:noMultiLvlLbl val="0"/>
      </c:catAx>
      <c:valAx>
        <c:axId val="56200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00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E8-154A-9681-C6C3C60B7B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E8-154A-9681-C6C3C60B7B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E8-154A-9681-C6C3C60B7B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E8-154A-9681-C6C3C60B7B5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73-484D-BAD2-07E653310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8/23/2024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8/23/2024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5719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9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3903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563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90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40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8/23/2024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contoso.com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social &amp; POLITICAL </a:t>
            </a:r>
            <a:r>
              <a:rPr lang="en-IN" sz="3600" dirty="0"/>
              <a:t>FORMATION IN ISLAM </a:t>
            </a:r>
            <a:endParaRPr lang="en-US" sz="3600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713494" y="728545"/>
            <a:ext cx="5300296" cy="530566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542F74-5F36-A94E-387A-5E0F907DF0C0}"/>
              </a:ext>
            </a:extLst>
          </p:cNvPr>
          <p:cNvSpPr txBox="1"/>
          <p:nvPr/>
        </p:nvSpPr>
        <p:spPr>
          <a:xfrm>
            <a:off x="6343650" y="2757027"/>
            <a:ext cx="6960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solidFill>
                  <a:schemeClr val="bg1"/>
                </a:solidFill>
              </a:rPr>
              <a:t>ISH 1 C 02 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1116605-18A0-F81B-6F4A-5F7A8855A610}"/>
              </a:ext>
            </a:extLst>
          </p:cNvPr>
          <p:cNvSpPr txBox="1">
            <a:spLocks/>
          </p:cNvSpPr>
          <p:nvPr/>
        </p:nvSpPr>
        <p:spPr>
          <a:xfrm>
            <a:off x="6410511" y="4308945"/>
            <a:ext cx="5143500" cy="380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/>
              <a:t>MA ISLAMIC HISTORY – SEMESTER I</a:t>
            </a:r>
          </a:p>
        </p:txBody>
      </p:sp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D835D3-C1B5-A2DB-CD41-DEAC0DE9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21F9DC-C2B3-3766-2B27-CE41FA7E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73919" y="2700389"/>
            <a:ext cx="5839462" cy="920336"/>
          </a:xfrm>
        </p:spPr>
        <p:txBody>
          <a:bodyPr/>
          <a:lstStyle/>
          <a:p>
            <a:r>
              <a:rPr lang="en-IN" sz="3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Frankincense CULTIVATION</a:t>
            </a:r>
            <a:endParaRPr lang="en-I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39EA44-121C-6645-26BC-91EDD355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345040-699A-B1CB-D889-A548F23A4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555" y="4469102"/>
            <a:ext cx="3480633" cy="232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2588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7965F4B-0A05-58FC-CB53-B410C5BA6D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/>
          </a:blip>
          <a:srcRect l="16562" r="16562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855D83-C930-2F52-D992-F370C4ACC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Arabian</a:t>
            </a:r>
            <a:r>
              <a:rPr lang="en-IN" sz="3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b="1" cap="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45A6C-4106-D87E-D7C7-C0BEE8DB7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08057"/>
            <a:ext cx="3336286" cy="3811588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Arabia is the second largest producer of dates in the world. It`s the chief food of the Arabian people.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Water and dates was the dreams of Arabian nomadic people and its known as </a:t>
            </a:r>
            <a:r>
              <a:rPr lang="en-IN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 black gold. </a:t>
            </a:r>
          </a:p>
          <a:p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BAD38F-7791-F1B7-08C7-A79D9E26C0D0}"/>
              </a:ext>
            </a:extLst>
          </p:cNvPr>
          <p:cNvSpPr/>
          <p:nvPr/>
        </p:nvSpPr>
        <p:spPr>
          <a:xfrm>
            <a:off x="362309" y="6219645"/>
            <a:ext cx="1285336" cy="517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93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BE039-3EF2-7FC2-1E7F-20A411A9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08654-52A6-6825-8E92-747742340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2164" y="1682151"/>
            <a:ext cx="7181532" cy="4986217"/>
          </a:xfrm>
        </p:spPr>
        <p:txBody>
          <a:bodyPr>
            <a:norm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animal kingdom of Arabia contained panthers, hyenas, wolves, foxes and lizards.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Monkeys are also found in southern part of Arabia.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Birds like eagle, falcon, hawks,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hud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hud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(hoop), owls, and crows are seen in Arabia.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Bird like nightingale and pigeon occasionally appear in Arabia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domestic animal of Arabia is camel, horse, mules, cat, sheep and goat.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ancient Arabs the hoarse were the symbol of wealth and social status and it was used for the purpose of racing and hunting.</a:t>
            </a:r>
          </a:p>
          <a:p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DC0BC7-378A-A918-F5D0-6C4F9EAA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613" y="214894"/>
            <a:ext cx="7318825" cy="920336"/>
          </a:xfrm>
        </p:spPr>
        <p:txBody>
          <a:bodyPr/>
          <a:lstStyle/>
          <a:p>
            <a:r>
              <a:rPr lang="en-IN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Fauna of Arabia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78976-EC97-2159-9FD4-177A95B24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60"/>
            <a:ext cx="3864634" cy="687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68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9CD46-F695-AE4A-12DE-C9E5E1969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camel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81D11-9D22-7834-094D-EAE929AFE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The camel known as the ship of the desert.</a:t>
            </a:r>
          </a:p>
          <a:p>
            <a:pPr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Without camel the desert could not be as a habitable place.</a:t>
            </a:r>
          </a:p>
          <a:p>
            <a:pPr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Camel was well influenced the Bedouins life, they drink its milk, eats its flesh, covers himself with its skin and its dung used as a fuel.</a:t>
            </a:r>
          </a:p>
          <a:p>
            <a:pPr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The ancient Arab life totally depended on the camel.</a:t>
            </a:r>
          </a:p>
          <a:p>
            <a:pPr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The Arab used themselves the people of camel.</a:t>
            </a:r>
          </a:p>
          <a:p>
            <a:pPr>
              <a:lnSpc>
                <a:spcPct val="100000"/>
              </a:lnSpc>
            </a:pPr>
            <a:endParaRPr lang="en-IN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3297A-2A6A-F13F-C04C-B6066524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C0235FE-9C64-BF68-05D4-5E2B734CF8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650" r="16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233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A0D6-C0B0-D37B-8972-F2BB898A45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Bedouin life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FBAE4FD-52DE-F97A-2615-E1DB52E060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socio - cultural identity of </a:t>
            </a:r>
            <a:r>
              <a:rPr lang="en-US" dirty="0" err="1"/>
              <a:t>Jahiliyya</a:t>
            </a:r>
            <a:r>
              <a:rPr lang="en-US" dirty="0"/>
              <a:t> Arabs</a:t>
            </a:r>
            <a:endParaRPr lang="en-IN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9D701E8-FACE-AE88-AAD0-9C38EFF132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656" r="16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5094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9C23EA-237D-62AF-FA66-1C8CE11A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515074"/>
            <a:ext cx="10837862" cy="435133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inhabitance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Arabia belongs to the Semitic race.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Semitics is the collective name of the ancestors of ancient Babylonians, Chaldean's,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Amorites,Aramaens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Phoneniciance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Hebrew and the Arabs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term Semitic derived from Latin term of Semite in the Old Testament.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Semite was the follower of Sham, the son of Prophet Noah.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descendants of Sham are called the Semitics or the people of Sham.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Historians have different opinion regarding the origin of the Semitics whether they were from Africa, Mesopotamia or the Arabian Peninsula.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majority historians believed that Arabia is the home land of Semitics.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physical and geographical conditions of Arabia might have compelled the people for migration to different region.</a:t>
            </a:r>
          </a:p>
          <a:p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A0CDAE-2C78-B169-E247-80452B42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Semitic race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50607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7782-2E74-EB0E-47DE-9D3776780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BEDOUINS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A39698-3620-67D1-0E2C-D9BE98A7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3E0DD3-98CF-6BB2-E3EE-BA5955532708}"/>
              </a:ext>
            </a:extLst>
          </p:cNvPr>
          <p:cNvSpPr txBox="1"/>
          <p:nvPr/>
        </p:nvSpPr>
        <p:spPr>
          <a:xfrm>
            <a:off x="875138" y="1671972"/>
            <a:ext cx="105156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FF99"/>
                </a:solidFill>
              </a:rPr>
              <a:t>• The inhabitance of Arabia mainly two group.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The north Arabians led nomadic way of life and desert life so they were known as Bedouins.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The scarcity of water and proper food, scorching heat and trackless road reflected in the Bedouins mantel and physical life.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The Bedouins generally led the tribal form of life.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All Bedouins belonged to any one of the tribe.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Tribes were the basic unit of their social structure.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The member of the tribe was bound together by a patriotic feeling known as </a:t>
            </a:r>
            <a:r>
              <a:rPr lang="en-US" sz="2200" dirty="0" err="1">
                <a:solidFill>
                  <a:srgbClr val="FFFF99"/>
                </a:solidFill>
              </a:rPr>
              <a:t>Asabiyah</a:t>
            </a:r>
            <a:r>
              <a:rPr lang="en-US" sz="2200" dirty="0">
                <a:solidFill>
                  <a:srgbClr val="FFFF99"/>
                </a:solidFill>
              </a:rPr>
              <a:t> (spirit of clan). It`s unconditional loyalty of a tribe.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If any member of one tribe was ousted from parent tribe, he would seek shelter in another tribe.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This refugee member known as MAWALI (sheltered).</a:t>
            </a:r>
          </a:p>
        </p:txBody>
      </p:sp>
    </p:spTree>
    <p:extLst>
      <p:ext uri="{BB962C8B-B14F-4D97-AF65-F5344CB8AC3E}">
        <p14:creationId xmlns:p14="http://schemas.microsoft.com/office/powerpoint/2010/main" val="1146602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245F-400B-40CF-C4ED-0357B7D06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BEDOUINS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FB31E5-5B7A-E1AA-AC9E-5DA655785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04461-5C3E-002F-4E66-5028DE5AB354}"/>
              </a:ext>
            </a:extLst>
          </p:cNvPr>
          <p:cNvSpPr txBox="1"/>
          <p:nvPr/>
        </p:nvSpPr>
        <p:spPr>
          <a:xfrm>
            <a:off x="831850" y="1832495"/>
            <a:ext cx="1082630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FF99"/>
                </a:solidFill>
              </a:rPr>
              <a:t>• The members of the tribes are called Banu or children ( </a:t>
            </a:r>
            <a:r>
              <a:rPr lang="en-US" sz="2200" dirty="0" err="1">
                <a:solidFill>
                  <a:srgbClr val="FFFF99"/>
                </a:solidFill>
              </a:rPr>
              <a:t>eg</a:t>
            </a:r>
            <a:r>
              <a:rPr lang="en-US" sz="2200" dirty="0">
                <a:solidFill>
                  <a:srgbClr val="FFFF99"/>
                </a:solidFill>
              </a:rPr>
              <a:t>; Banu </a:t>
            </a:r>
            <a:r>
              <a:rPr lang="en-US" sz="2200" dirty="0" err="1">
                <a:solidFill>
                  <a:srgbClr val="FFFF99"/>
                </a:solidFill>
              </a:rPr>
              <a:t>Qurish</a:t>
            </a:r>
            <a:r>
              <a:rPr lang="en-US" sz="2200" dirty="0">
                <a:solidFill>
                  <a:srgbClr val="FFFF99"/>
                </a:solidFill>
              </a:rPr>
              <a:t> tribe).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Each tribe had its own code of law and all members of the tribe should follow the code of low.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Every tent represents a family, number of families constituted a clan and number of clans grouped together to form a tribe.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Every tribe had a leader called sheikh. He was the senior member of the tribe. 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He was elected democratic manner.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They believed that hospitality and manliness is their supreme virtue and it was their divine duty.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Even if he was from the enemy tribe and would be welcomed and treated gently for 3 days.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Inter tribal war was the common practice of that period.</a:t>
            </a:r>
          </a:p>
          <a:p>
            <a:r>
              <a:rPr lang="en-US" sz="2200" dirty="0">
                <a:solidFill>
                  <a:srgbClr val="FFFF99"/>
                </a:solidFill>
              </a:rPr>
              <a:t>• After each war, blood money (</a:t>
            </a:r>
            <a:r>
              <a:rPr lang="en-US" sz="2200" dirty="0" err="1">
                <a:solidFill>
                  <a:srgbClr val="FFFF99"/>
                </a:solidFill>
              </a:rPr>
              <a:t>fidayah</a:t>
            </a:r>
            <a:r>
              <a:rPr lang="en-US" sz="2200" dirty="0">
                <a:solidFill>
                  <a:srgbClr val="FFFF99"/>
                </a:solidFill>
              </a:rPr>
              <a:t>) is collected by the winner tribe from loss tribes.</a:t>
            </a:r>
          </a:p>
        </p:txBody>
      </p:sp>
    </p:spTree>
    <p:extLst>
      <p:ext uri="{BB962C8B-B14F-4D97-AF65-F5344CB8AC3E}">
        <p14:creationId xmlns:p14="http://schemas.microsoft.com/office/powerpoint/2010/main" val="1402928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40EF0-0506-ECD9-368F-D87C8F028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period before to the prophet hood in 610 AD known as the period of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Jahiliyah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(the period of ignorance).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this period they had no inspired prophet and no revealed book to guide them.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Though they had faith in a supreme power but they worshiped many Gods and Goddesses.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 the religion was polytheist nature and worshiped many idols.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Morality was lowest ebb and W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war,wine,women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)was the common practice of that people</a:t>
            </a:r>
          </a:p>
          <a:p>
            <a:endParaRPr lang="en-I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77EED3-8892-CA11-DD1F-41DE2211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18</a:t>
            </a:fld>
            <a:endParaRPr lang="en-US" noProof="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BE72916-E164-F1E0-22C6-3A907B814D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293" r="1529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5F1E896-BC11-913C-CB09-54054B6B1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 </a:t>
            </a:r>
            <a:r>
              <a:rPr lang="en-IN" dirty="0" err="1"/>
              <a:t>Jahiliyyah</a:t>
            </a:r>
            <a:r>
              <a:rPr lang="en-IN" dirty="0"/>
              <a:t> Arabs</a:t>
            </a:r>
          </a:p>
        </p:txBody>
      </p:sp>
    </p:spTree>
    <p:extLst>
      <p:ext uri="{BB962C8B-B14F-4D97-AF65-F5344CB8AC3E}">
        <p14:creationId xmlns:p14="http://schemas.microsoft.com/office/powerpoint/2010/main" val="2540271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E3FF45-A763-0857-0F24-F79CE088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19</a:t>
            </a:fld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C5EAA-8322-B708-DCDF-921A8984F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 condition of Arabia was very pitiable.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tribal wars, absence of a central political authority and lack code of law caused their social degradation.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Slavery was common practice.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Women's had no power and no right of inheritance.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Birth of a girl- baby was regarded as disgrace.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Female infanticide was common in the time of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Jahiliyya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period.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Polygamy and Polyandry were common.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a formal system of education, a few could know to read and write and Arabic was their language.</a:t>
            </a:r>
          </a:p>
          <a:p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F9635E-5106-A927-CB64-ACA78FC96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SOCIO-POLITICAL CONDITIONOF JAHILIYA PERIOD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790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b="0" dirty="0">
                <a:solidFill>
                  <a:schemeClr val="accent4">
                    <a:lumMod val="75000"/>
                  </a:schemeClr>
                </a:solidFill>
              </a:rPr>
              <a:t>Module</a:t>
            </a:r>
            <a:r>
              <a:rPr lang="en-US" sz="4000" b="0" dirty="0">
                <a:solidFill>
                  <a:schemeClr val="accent4">
                    <a:lumMod val="75000"/>
                  </a:schemeClr>
                </a:solidFill>
              </a:rPr>
              <a:t>-</a:t>
            </a:r>
            <a:r>
              <a:rPr lang="en-US" sz="3600" b="0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en-US" dirty="0"/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Jahiliyya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arabs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Life &amp; conditions of </a:t>
            </a:r>
            <a:r>
              <a:rPr lang="en-US" dirty="0" err="1"/>
              <a:t>arabia</a:t>
            </a:r>
            <a:r>
              <a:rPr lang="en-US" dirty="0"/>
              <a:t> at the time of prophet Muhammad (</a:t>
            </a:r>
            <a:r>
              <a:rPr lang="en-US" dirty="0" err="1"/>
              <a:t>pbuh</a:t>
            </a:r>
            <a:r>
              <a:rPr lang="en-US" dirty="0"/>
              <a:t>)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F143FEA-6E93-4548-8A9B-318F437CD8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1086460" y="929943"/>
            <a:ext cx="4921548" cy="491744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66ADDF-EB99-4539-9FBE-C3C0973BC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86969"/>
            <a:ext cx="3771900" cy="11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68D8-3362-4013-5D25-CC40A5816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20</a:t>
            </a:fld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EC371-ABF2-5DFB-2B20-E9A2B6737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Jahliyya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people followed superstitious beliefs and practices.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Jahiliyya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people believed the almighty God but they followed polytheist activities.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Amr ibn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Luhayy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introduced the idol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Hubul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from Mesopotamia.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tribe installed idols in their shrines.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Bedouins people worshiped natural forces such as sun, moon and the agrarian community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worshiped sun and pastoral community worshiped moon.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believed that the angels were the daughters of God.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Allata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Uzza and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Manata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were the chief deity of pagan Arabs.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Apart from Almighty and deity natural objects like trees, wells, caves and stones were sacred to pagan Arabs.</a:t>
            </a:r>
          </a:p>
          <a:p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A91195-868D-CA00-4A73-68849AAA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Religious Beliefs of </a:t>
            </a:r>
            <a:r>
              <a:rPr lang="en-IN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Jahiliyah</a:t>
            </a:r>
            <a:r>
              <a:rPr lang="en-IN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period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55855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D01DC5-619A-1096-84DF-A0AFB0BF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21</a:t>
            </a:fld>
            <a:endParaRPr lang="en-US" noProof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46CFD1-325C-7508-859C-527A234A5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Economic conditions of </a:t>
            </a:r>
            <a:r>
              <a:rPr lang="en-IN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Jahiliyya</a:t>
            </a:r>
            <a:r>
              <a:rPr lang="en-IN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period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economic condition the norths Arabians were mainly traders.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south Arabians were mostly agrarian community,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Slavery was the backbone of the economic life of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jahiliyya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period, like cattle’s and slave was a form of wealth to them and slave trade was widespread.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brought the slave from African countries for trade.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Usury (interest)was another economic practice of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jahiliyya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period.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Upper and middle classes of the society exploited the poor people; there was a wide gap between the rich and poor.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Makah was the important trade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maintained trade contact with the Sassanid's and Byzantine Empire.</a:t>
            </a:r>
          </a:p>
          <a:p>
            <a:endParaRPr lang="en-I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238216-E383-DBD7-2536-33ACAC87E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Economic life of Arabia</a:t>
            </a:r>
          </a:p>
        </p:txBody>
      </p:sp>
    </p:spTree>
    <p:extLst>
      <p:ext uri="{BB962C8B-B14F-4D97-AF65-F5344CB8AC3E}">
        <p14:creationId xmlns:p14="http://schemas.microsoft.com/office/powerpoint/2010/main" val="425729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FEDB74-B754-3CD6-78BF-FAFA0E5750E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93A5C3-7E00-F5DF-0EF7-94C0EF78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14148"/>
          </a:xfrm>
        </p:spPr>
        <p:txBody>
          <a:bodyPr/>
          <a:lstStyle/>
          <a:p>
            <a:r>
              <a:rPr lang="en-IN" dirty="0"/>
              <a:t>Tribal wars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9B4A0-D66A-B965-AA3B-09E0F1C14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4691000" cy="4016747"/>
          </a:xfrm>
        </p:spPr>
        <p:txBody>
          <a:bodyPr>
            <a:normAutofit fontScale="85000" lnSpcReduction="1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history of Bedouins and the history of their intertribal war called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Ayyamul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Arabs (the days of Arabs).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intertribal wars mainly focused on conquering the water resources and pastoral lands.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Often the wars led to any brigand.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causes of the war were silly and finally the warring tribe reached to treaty.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war created heroes and the Arabian poets singing their glorious deeds.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important intertribal wars are: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Basus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war.,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Dahis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Ghabra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Days of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Bu`ath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Harb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Fijar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24E7B9-7C14-B8E5-70E9-3D5BB18EF8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96725" y="6456363"/>
            <a:ext cx="295275" cy="187325"/>
          </a:xfrm>
        </p:spPr>
        <p:txBody>
          <a:bodyPr/>
          <a:lstStyle/>
          <a:p>
            <a:fld id="{9EC71654-96A5-4280-94F3-931C61A9F92C}" type="slidenum">
              <a:rPr lang="en-US" noProof="0" smtClean="0"/>
              <a:pPr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5934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86" y="504423"/>
            <a:ext cx="10656670" cy="502874"/>
          </a:xfrm>
        </p:spPr>
        <p:txBody>
          <a:bodyPr/>
          <a:lstStyle/>
          <a:p>
            <a:pPr algn="ctr"/>
            <a:r>
              <a:rPr lang="en-IN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AYYAMUL ARAB ( the days of Arab)</a:t>
            </a:r>
            <a:endParaRPr lang="en-US" dirty="0"/>
          </a:p>
        </p:txBody>
      </p:sp>
      <p:pic>
        <p:nvPicPr>
          <p:cNvPr id="83" name="Picture Placeholder 82" descr="Bar chart">
            <a:extLst>
              <a:ext uri="{FF2B5EF4-FFF2-40B4-BE49-F238E27FC236}">
                <a16:creationId xmlns:a16="http://schemas.microsoft.com/office/drawing/2014/main" id="{C881BE4E-5D69-E447-A036-5172F65707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0472" y="1988373"/>
            <a:ext cx="502873" cy="502873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1196123"/>
            <a:ext cx="3445566" cy="495389"/>
          </a:xfrm>
        </p:spPr>
        <p:txBody>
          <a:bodyPr/>
          <a:lstStyle/>
          <a:p>
            <a:r>
              <a:rPr lang="en-IN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BASUS WAR</a:t>
            </a:r>
            <a:endParaRPr lang="en-IN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>
          <a:xfrm>
            <a:off x="0" y="5971854"/>
            <a:ext cx="6442345" cy="920335"/>
          </a:xfrm>
        </p:spPr>
      </p:pic>
      <p:pic>
        <p:nvPicPr>
          <p:cNvPr id="85" name="Picture Placeholder 84" descr="Single gear">
            <a:extLst>
              <a:ext uri="{FF2B5EF4-FFF2-40B4-BE49-F238E27FC236}">
                <a16:creationId xmlns:a16="http://schemas.microsoft.com/office/drawing/2014/main" id="{65FBD7DF-30E8-9042-8A0D-0F64C33E0B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75807" y="1619030"/>
            <a:ext cx="3445566" cy="495389"/>
          </a:xfrm>
        </p:spPr>
        <p:txBody>
          <a:bodyPr/>
          <a:lstStyle/>
          <a:p>
            <a:r>
              <a:rPr lang="en-IN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IN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Dahis</a:t>
            </a:r>
            <a:r>
              <a:rPr lang="en-IN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IN" sz="18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Gabra</a:t>
            </a:r>
            <a:endParaRPr lang="en-IN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91923F9-1031-4012-88F4-A839FB82295E}"/>
              </a:ext>
            </a:extLst>
          </p:cNvPr>
          <p:cNvSpPr txBox="1">
            <a:spLocks/>
          </p:cNvSpPr>
          <p:nvPr/>
        </p:nvSpPr>
        <p:spPr>
          <a:xfrm>
            <a:off x="4076489" y="2229118"/>
            <a:ext cx="4038685" cy="148886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7000"/>
              </a:lnSpc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war fought between the central Arabian tribes of Abs and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Dubyan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was on the dispute over the two horses named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Dahis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Gabra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IN" sz="2000" dirty="0"/>
          </a:p>
        </p:txBody>
      </p:sp>
      <p:pic>
        <p:nvPicPr>
          <p:cNvPr id="23" name="Picture Placeholder 21">
            <a:extLst>
              <a:ext uri="{FF2B5EF4-FFF2-40B4-BE49-F238E27FC236}">
                <a16:creationId xmlns:a16="http://schemas.microsoft.com/office/drawing/2014/main" id="{E5576645-6075-497C-80AD-F3A9148A1E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6442345" y="5971853"/>
            <a:ext cx="5749655" cy="92033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E890684-F76C-47BB-AB45-FE7611669EED}"/>
              </a:ext>
            </a:extLst>
          </p:cNvPr>
          <p:cNvSpPr/>
          <p:nvPr/>
        </p:nvSpPr>
        <p:spPr>
          <a:xfrm>
            <a:off x="9695543" y="1770743"/>
            <a:ext cx="1161143" cy="100148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E72FD-E0FD-4823-AE74-8C17579E688D}"/>
              </a:ext>
            </a:extLst>
          </p:cNvPr>
          <p:cNvSpPr/>
          <p:nvPr/>
        </p:nvSpPr>
        <p:spPr>
          <a:xfrm>
            <a:off x="1240970" y="1735633"/>
            <a:ext cx="1161143" cy="100148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14" y="1770743"/>
            <a:ext cx="3657600" cy="4201110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is famous intertribal war fought between the Christian tribes of Banu Bakr and Banu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Thaglib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long 40 years.</a:t>
            </a:r>
          </a:p>
          <a:p>
            <a:pPr marL="342900" lvl="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causes of the war were a dispute over a camel name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Basus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which belonged to old women of Banu Bakr.</a:t>
            </a: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Basus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was wounded by the Banu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Thaglib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chief and the war continued by 40 years.</a:t>
            </a: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6676CB60-78F5-45C2-B87B-E706854F7E70}"/>
              </a:ext>
            </a:extLst>
          </p:cNvPr>
          <p:cNvSpPr txBox="1">
            <a:spLocks/>
          </p:cNvSpPr>
          <p:nvPr/>
        </p:nvSpPr>
        <p:spPr>
          <a:xfrm>
            <a:off x="8679710" y="1207877"/>
            <a:ext cx="3445566" cy="4953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IN" sz="18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Harbul</a:t>
            </a:r>
            <a:r>
              <a:rPr lang="en-IN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18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Fijar</a:t>
            </a:r>
            <a:r>
              <a:rPr lang="en-IN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N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639B0-7991-4B2B-9E50-32064EB9125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53369" y="1735633"/>
            <a:ext cx="3445200" cy="3976054"/>
          </a:xfrm>
        </p:spPr>
        <p:txBody>
          <a:bodyPr>
            <a:normAutofit fontScale="77500" lnSpcReduction="20000"/>
          </a:bodyPr>
          <a:lstStyle/>
          <a:p>
            <a:pPr lvl="0" algn="r">
              <a:lnSpc>
                <a:spcPct val="120000"/>
              </a:lnSpc>
            </a:pP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Harbul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Fijar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called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fijar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war (war of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transagration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because it was fought in the holy months ( Muharram,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Rajab,Dul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Ka`ad,Dul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Hajj). According to tribal law inter-tribal war was prohibited in these months throughout Arabia.</a:t>
            </a:r>
          </a:p>
          <a:p>
            <a:pPr lvl="0" algn="r">
              <a:lnSpc>
                <a:spcPct val="120000"/>
              </a:lnSpc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was fought between the tribe of Kinah and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Hawasim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Qurish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tribe was ally of the Kinah tribe, so the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Qurish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also participated in the war helping kinah.</a:t>
            </a:r>
          </a:p>
          <a:p>
            <a:pPr lvl="0" algn="r">
              <a:lnSpc>
                <a:spcPct val="120000"/>
              </a:lnSpc>
              <a:spcAft>
                <a:spcPts val="800"/>
              </a:spcAf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the member of the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Qurish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Muhammed the young boy of 15 year participated in the war. The war ended with the peace committee named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Hilful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Fuzul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which Muhammed was a member.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429A44BE-9CB4-F5E5-948C-38A11EF7F4CC}"/>
              </a:ext>
            </a:extLst>
          </p:cNvPr>
          <p:cNvSpPr txBox="1">
            <a:spLocks/>
          </p:cNvSpPr>
          <p:nvPr/>
        </p:nvSpPr>
        <p:spPr>
          <a:xfrm>
            <a:off x="4375807" y="3717986"/>
            <a:ext cx="3445566" cy="4953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Days of </a:t>
            </a:r>
            <a:r>
              <a:rPr lang="en-IN" sz="18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Bu`ath</a:t>
            </a:r>
            <a:endParaRPr lang="en-IN" sz="18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B72856-883A-55CD-E163-08F080E84DBB}"/>
              </a:ext>
            </a:extLst>
          </p:cNvPr>
          <p:cNvSpPr txBox="1">
            <a:spLocks/>
          </p:cNvSpPr>
          <p:nvPr/>
        </p:nvSpPr>
        <p:spPr>
          <a:xfrm>
            <a:off x="4718649" y="4328074"/>
            <a:ext cx="2777706" cy="14888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long war fought between the Aws and </a:t>
            </a: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Khazraj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two leading tribe of Yathrib ( Medina).</a:t>
            </a:r>
          </a:p>
          <a:p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601085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8E1DC-7FA4-AC90-2E16-524EBB9E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00B9A87-90DD-A139-43F4-D018177BE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Pre-Islamic poetry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poetry of pre-Islamic Arabia was very famous.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Arabic literature spread through the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Jahiliyya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poetry.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Arabs were gifted with a wonderful memory and poetry was their great passion.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time of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Jahiliyya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they conducted poetical contests throughout Arabia.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pre Islamic poems recorded in writing during the 3rd century.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pre- Islamic poetry regards “the register of the life of the Arab”.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Because it’s an authentic record of the pre Islamic people life and culture.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this poetry the pre- Islamic Arabs transferred their ideas and messages to others.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QASIDA (ODE)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a form of Arabic poem, usually mono-rhyme that may be satirical or elegiac and developed in pre Islamic Arabia.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classic Qasida structured ode of 60-100 lines.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Also maintaining a single end rhyme.</a:t>
            </a:r>
          </a:p>
          <a:p>
            <a:endParaRPr lang="en-IN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30EC15C-6C3D-0A04-15A1-3D4B9D12A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Development of Arabic language</a:t>
            </a:r>
          </a:p>
        </p:txBody>
      </p:sp>
    </p:spTree>
    <p:extLst>
      <p:ext uri="{BB962C8B-B14F-4D97-AF65-F5344CB8AC3E}">
        <p14:creationId xmlns:p14="http://schemas.microsoft.com/office/powerpoint/2010/main" val="1593192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FEDB90-6A0A-E435-A27A-5EBCE81DC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25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BD9BBB-78D2-D26C-AAB4-2D934D932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MU`ALLAQAT</a:t>
            </a:r>
            <a:br>
              <a:rPr lang="en-IN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I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EF003F-C1DE-D493-EC3C-1311EA87A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the time of </a:t>
            </a:r>
            <a:r>
              <a:rPr lang="en-IN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jahiliyya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period they were conducted poetical contests annually at </a:t>
            </a:r>
            <a:r>
              <a:rPr lang="en-IN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Ukaz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fair during the month of pilgrimage (</a:t>
            </a:r>
            <a:r>
              <a:rPr lang="en-IN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Dhul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Hajj).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Among the Pre Islamic Qasida contest seven poems hold first place.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seven poems are called </a:t>
            </a:r>
            <a:r>
              <a:rPr lang="en-IN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Mu`allaqat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word </a:t>
            </a:r>
            <a:r>
              <a:rPr lang="en-IN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Mu`allaqat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means something hung or suspended 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winning poems in the </a:t>
            </a:r>
            <a:r>
              <a:rPr lang="en-IN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Ukaz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fair were written on silk in golden letters and were hang on the wall of the Ka`ba.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seven suspended poets are called </a:t>
            </a:r>
            <a:r>
              <a:rPr lang="en-IN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Sab`ul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Mu`allaqat</a:t>
            </a:r>
            <a:r>
              <a:rPr lang="en-IN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F18C0-2E9C-8B25-79C5-2006DA14C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Sab`ul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Muallaqat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are.</a:t>
            </a: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Imrul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Qays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Labeeb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ibn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rabia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Tharafa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ibn al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abd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Zubair ibn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abi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salma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Anthara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ibn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shaddad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Amr ibn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kulthoom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Harith ibn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Hillizah</a:t>
            </a:r>
            <a:endParaRPr lang="en-I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Moreover the poet was the historian, scientist guide, orator and spokesman of the tribe.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touchstone of the superiority of the tribe was the military power, intelligence of the poet and size of the tribe.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poets were well known in the genealogy and folklore of the tribe.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poems include the achievement of the tribe, battles, and the rights of the tribe.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•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chief duty of the poet at the time of intertribal war was to ridicule the rival tribe by exposing their shortcoming and thereby to destroy their mind.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67049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4E4503-BE4F-FDE3-5045-DF66C9D6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281A4-EB0E-0B7D-D31F-5F664C823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Makah is the city located in Hijaz area in Arabian Peninsula.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city located 70 KM inland at a height of 277 M above sea level.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ancient name of Makah was </a:t>
            </a:r>
            <a:r>
              <a:rPr lang="en-IN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Bakkah</a:t>
            </a: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Ka`ba is the holy land of Muslims located in Makah.</a:t>
            </a:r>
          </a:p>
          <a:p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118E8B-8B3E-5BAF-E2D7-0BDD546A5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Makah and Ka`ba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7615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EFE82D51-0FD4-F7CB-A3C0-F5673247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B83EA6-58A6-924B-00A5-72B0D5DA0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BE79417-867C-2C51-E7AC-A9CF04075B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5F8B849-8564-B74F-C7C7-5B0B9CB507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B124E10-2C58-02C2-573E-74CE4B0A5F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5E406ED-1827-68CE-0767-2346F1A927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BE8C-3540-F7AD-BFB6-AE88A87B1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l">
              <a:lnSpc>
                <a:spcPct val="107000"/>
              </a:lnSpc>
            </a:pPr>
            <a:endParaRPr lang="en-IN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B2626B4-D30D-ABBC-55F7-EC2C595F6502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64132" y="3474631"/>
            <a:ext cx="2588705" cy="495389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DA810C3-3471-0B7C-B867-72FACDA3474F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7DAEE15-EA98-75CC-4178-CFA18A254E4C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20B0928-483C-A6FF-5FDA-70D4B436C3FD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DD01AB9-1A66-6787-2516-07FC718AC8AB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DCC0AF9-BFC8-C13F-9B9E-F025B75D4B85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A8A072D-6E12-E581-F40A-FEF373F873E3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05241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B532-EB3E-428B-9224-EFA237D16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</a:t>
            </a:r>
          </a:p>
        </p:txBody>
      </p:sp>
      <p:graphicFrame>
        <p:nvGraphicFramePr>
          <p:cNvPr id="6" name="Chart 5" descr="column chart">
            <a:extLst>
              <a:ext uri="{FF2B5EF4-FFF2-40B4-BE49-F238E27FC236}">
                <a16:creationId xmlns:a16="http://schemas.microsoft.com/office/drawing/2014/main" id="{C062A1BC-6630-4B2A-9929-8780DBCEC3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9167362"/>
              </p:ext>
            </p:extLst>
          </p:nvPr>
        </p:nvGraphicFramePr>
        <p:xfrm>
          <a:off x="515938" y="1616856"/>
          <a:ext cx="6400677" cy="407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 descr="pie chart">
            <a:extLst>
              <a:ext uri="{FF2B5EF4-FFF2-40B4-BE49-F238E27FC236}">
                <a16:creationId xmlns:a16="http://schemas.microsoft.com/office/drawing/2014/main" id="{DCCB6637-D8E6-4BF1-9EF6-E5654DE57B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600994"/>
              </p:ext>
            </p:extLst>
          </p:nvPr>
        </p:nvGraphicFramePr>
        <p:xfrm>
          <a:off x="6085314" y="1603524"/>
          <a:ext cx="6106686" cy="407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5F9B50-CED9-4961-91E8-058BE2567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30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E52E89-C526-4F73-86FB-0EB31587C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06185"/>
              </p:ext>
            </p:extLst>
          </p:nvPr>
        </p:nvGraphicFramePr>
        <p:xfrm>
          <a:off x="515938" y="1610463"/>
          <a:ext cx="11150600" cy="3929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0120">
                  <a:extLst>
                    <a:ext uri="{9D8B030D-6E8A-4147-A177-3AD203B41FA5}">
                      <a16:colId xmlns:a16="http://schemas.microsoft.com/office/drawing/2014/main" val="2785900615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val="2287965835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val="1756528531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val="3202057861"/>
                    </a:ext>
                  </a:extLst>
                </a:gridCol>
                <a:gridCol w="2230120">
                  <a:extLst>
                    <a:ext uri="{9D8B030D-6E8A-4147-A177-3AD203B41FA5}">
                      <a16:colId xmlns:a16="http://schemas.microsoft.com/office/drawing/2014/main" val="2509247184"/>
                    </a:ext>
                  </a:extLst>
                </a:gridCol>
              </a:tblGrid>
              <a:tr h="5923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TOPIC 01</a:t>
                      </a:r>
                      <a:endParaRPr lang="en-IN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TOPIC 02</a:t>
                      </a:r>
                      <a:endParaRPr lang="en-IN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TOPIC 03</a:t>
                      </a:r>
                      <a:endParaRPr lang="en-IN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TOPIC 04</a:t>
                      </a:r>
                      <a:endParaRPr lang="en-IN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TOPIC 05</a:t>
                      </a:r>
                      <a:endParaRPr lang="en-IN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0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Item 01</a:t>
                      </a:r>
                      <a:endParaRPr lang="en-IN" sz="160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18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Item 02</a:t>
                      </a:r>
                      <a:endParaRPr lang="en-IN" sz="160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814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Item 03</a:t>
                      </a:r>
                      <a:endParaRPr lang="en-IN" sz="160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541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Item 04</a:t>
                      </a:r>
                      <a:endParaRPr lang="en-IN" sz="160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936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Item 05</a:t>
                      </a:r>
                      <a:endParaRPr lang="en-IN" sz="160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67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Item 06</a:t>
                      </a:r>
                      <a:endParaRPr lang="en-IN" sz="160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734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Item 07</a:t>
                      </a:r>
                      <a:endParaRPr lang="en-IN" sz="160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800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Item 08</a:t>
                      </a:r>
                      <a:endParaRPr lang="en-IN" sz="1600" dirty="0"/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8762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IN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Text</a:t>
                      </a:r>
                      <a:endParaRPr lang="en-IN" sz="1600" b="1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Text</a:t>
                      </a:r>
                      <a:endParaRPr lang="en-IN" sz="1600" dirty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2734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8865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9305ED8-D39E-4A20-A7CB-7EC58B3E3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5455212" y="988536"/>
            <a:ext cx="4884848" cy="488484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 txBox="1">
            <a:spLocks/>
          </p:cNvSpPr>
          <p:nvPr/>
        </p:nvSpPr>
        <p:spPr>
          <a:xfrm>
            <a:off x="539750" y="514525"/>
            <a:ext cx="5749062" cy="94018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dirty="0" err="1"/>
              <a:t>Jazirathul</a:t>
            </a:r>
            <a:r>
              <a:rPr lang="en-IN" dirty="0"/>
              <a:t> Arab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CA692A-FD4E-57AC-0C95-C3C5C5BB7414}"/>
              </a:ext>
            </a:extLst>
          </p:cNvPr>
          <p:cNvSpPr/>
          <p:nvPr/>
        </p:nvSpPr>
        <p:spPr>
          <a:xfrm>
            <a:off x="362309" y="6219645"/>
            <a:ext cx="1285336" cy="517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08717"/>
            <a:ext cx="5067420" cy="4217988"/>
          </a:xfrm>
        </p:spPr>
        <p:txBody>
          <a:bodyPr/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IN" sz="2400" dirty="0"/>
              <a:t>Arabia is the south-western peninsula of the Asian continent, known as </a:t>
            </a:r>
            <a:r>
              <a:rPr lang="en-IN" sz="2400" dirty="0" err="1"/>
              <a:t>Jazirathul</a:t>
            </a:r>
            <a:r>
              <a:rPr lang="en-IN" sz="2400" dirty="0"/>
              <a:t> Arab.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</a:rPr>
              <a:t>It’s the largest peninsula in the world.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IN" sz="2400" dirty="0"/>
              <a:t>Arabia is generally the land of vast desert, barren soil and largest petroleum producing area.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IN" sz="2400" dirty="0">
                <a:solidFill>
                  <a:srgbClr val="0070C0"/>
                </a:solidFill>
              </a:rPr>
              <a:t>It was the natural continuation of the Sahara extending to the Gabi desert of china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400" dirty="0"/>
              <a:t>As the tectonic force of Arabian region might have detached from the Pangaea and peninsula was formed.</a:t>
            </a:r>
          </a:p>
        </p:txBody>
      </p:sp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CA16-8D78-4A87-9023-708458E3A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</a:t>
            </a:r>
          </a:p>
        </p:txBody>
      </p:sp>
      <p:pic>
        <p:nvPicPr>
          <p:cNvPr id="17" name="Picture Placeholder 16" descr="man posing for portrait">
            <a:extLst>
              <a:ext uri="{FF2B5EF4-FFF2-40B4-BE49-F238E27FC236}">
                <a16:creationId xmlns:a16="http://schemas.microsoft.com/office/drawing/2014/main" id="{CBB1FBB7-8048-6F41-A39C-61BDC2D38B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6C6D21-6780-4D8A-9B6F-582E0BD2DC2E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en-US" dirty="0"/>
              <a:t>Alexander Martensson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5AC4D-C17D-4827-B693-43A34920A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dirty="0"/>
          </a:p>
        </p:txBody>
      </p:sp>
      <p:pic>
        <p:nvPicPr>
          <p:cNvPr id="19" name="Picture Placeholder 18" descr="woman posing for portrait while texting">
            <a:extLst>
              <a:ext uri="{FF2B5EF4-FFF2-40B4-BE49-F238E27FC236}">
                <a16:creationId xmlns:a16="http://schemas.microsoft.com/office/drawing/2014/main" id="{9F61DE0B-ECF7-B74B-80E5-B602A86B8F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DE57B2-448D-4C8D-8B9C-FFDDFB0A9208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 dirty="0"/>
              <a:t>Victoria Lindqvist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F1405A-05DA-4553-A7B3-B9592963C6B1}"/>
              </a:ext>
            </a:extLst>
          </p:cNvPr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dirty="0"/>
          </a:p>
        </p:txBody>
      </p:sp>
      <p:pic>
        <p:nvPicPr>
          <p:cNvPr id="21" name="Picture Placeholder 20" descr="man laughing and looking down">
            <a:extLst>
              <a:ext uri="{FF2B5EF4-FFF2-40B4-BE49-F238E27FC236}">
                <a16:creationId xmlns:a16="http://schemas.microsoft.com/office/drawing/2014/main" id="{007C99FF-D296-8544-B04B-EA1DBB4578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B9E2175-1C3C-4B3E-A872-A1B7E6D64D52}"/>
              </a:ext>
            </a:extLst>
          </p:cNvPr>
          <p:cNvSpPr>
            <a:spLocks noGrp="1"/>
          </p:cNvSpPr>
          <p:nvPr>
            <p:ph idx="21"/>
          </p:nvPr>
        </p:nvSpPr>
        <p:spPr/>
        <p:txBody>
          <a:bodyPr/>
          <a:lstStyle/>
          <a:p>
            <a:r>
              <a:rPr lang="en-US" dirty="0"/>
              <a:t>Mirjam Nilsson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80C3E07-3509-4911-AFF9-20EA8F12D0A4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dirty="0"/>
          </a:p>
        </p:txBody>
      </p:sp>
      <p:pic>
        <p:nvPicPr>
          <p:cNvPr id="23" name="Picture Placeholder 22" descr="woman posing for portrait">
            <a:extLst>
              <a:ext uri="{FF2B5EF4-FFF2-40B4-BE49-F238E27FC236}">
                <a16:creationId xmlns:a16="http://schemas.microsoft.com/office/drawing/2014/main" id="{A164AE4A-BFE4-F247-8542-C612BD5BFAB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71C9CF1-70B0-46DB-869F-6DC53668898D}"/>
              </a:ext>
            </a:extLst>
          </p:cNvPr>
          <p:cNvSpPr>
            <a:spLocks noGrp="1"/>
          </p:cNvSpPr>
          <p:nvPr>
            <p:ph idx="23"/>
          </p:nvPr>
        </p:nvSpPr>
        <p:spPr/>
        <p:txBody>
          <a:bodyPr/>
          <a:lstStyle/>
          <a:p>
            <a:r>
              <a:rPr lang="en-US" dirty="0"/>
              <a:t>Angelica Astrom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EAA9254-229F-4C3E-B078-B8912E5BBE98}"/>
              </a:ext>
            </a:extLst>
          </p:cNvPr>
          <p:cNvSpPr>
            <a:spLocks noGrp="1"/>
          </p:cNvSpPr>
          <p:nvPr>
            <p:ph idx="22"/>
          </p:nvPr>
        </p:nvSpPr>
        <p:spPr/>
        <p:txBody>
          <a:bodyPr/>
          <a:lstStyle/>
          <a:p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0F7B49-6C9D-4DBF-AD20-9D4CFAB1C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34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cityscape">
            <a:extLst>
              <a:ext uri="{FF2B5EF4-FFF2-40B4-BE49-F238E27FC236}">
                <a16:creationId xmlns:a16="http://schemas.microsoft.com/office/drawing/2014/main" id="{3A7EDB62-3E60-F44C-AE34-9495623E00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Flora@contoso.com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501E1-4EA1-44EB-AF62-6F74678A2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http://www.contoso.com/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9" descr="cityscape">
            <a:extLst>
              <a:ext uri="{FF2B5EF4-FFF2-40B4-BE49-F238E27FC236}">
                <a16:creationId xmlns:a16="http://schemas.microsoft.com/office/drawing/2014/main" id="{63493B9E-F6F8-4C0F-9706-CA547A8B2B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5D612B9-68B9-4C9F-98FE-CEE07DB1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7" y="3158641"/>
            <a:ext cx="5722223" cy="921807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C40962-BA6A-43E4-97BA-511A9B90CF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Flora@contoso.com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FDFFBF-E125-47CF-AAE0-ACC45013C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http://www.contoso.com/</a:t>
            </a:r>
          </a:p>
        </p:txBody>
      </p:sp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Customize this Template</a:t>
            </a: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1547813" y="2459504"/>
            <a:ext cx="90963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solidFill>
                  <a:srgbClr val="0070C0"/>
                </a:solidFill>
              </a:rPr>
              <a:t>Template Editing Instructions and Feedback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68D7CE-0756-4C36-B665-7BEB4733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792176"/>
          </a:xfrm>
        </p:spPr>
        <p:txBody>
          <a:bodyPr/>
          <a:lstStyle/>
          <a:p>
            <a:r>
              <a:rPr lang="en-IN" dirty="0">
                <a:solidFill>
                  <a:schemeClr val="accent2">
                    <a:lumMod val="75000"/>
                  </a:schemeClr>
                </a:solidFill>
              </a:rPr>
              <a:t>Geography of Arabia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6473189" y="0"/>
            <a:ext cx="5702060" cy="570206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1" y="1303111"/>
            <a:ext cx="6834296" cy="4923518"/>
          </a:xfrm>
        </p:spPr>
        <p:txBody>
          <a:bodyPr/>
          <a:lstStyle/>
          <a:p>
            <a:pPr lvl="0"/>
            <a:r>
              <a:rPr lang="en-IN" b="1" dirty="0"/>
              <a:t>Mountains, Plateaus, Deserts, Lowlands &amp;          Steppe lands</a:t>
            </a:r>
          </a:p>
          <a:p>
            <a:pPr lvl="0"/>
            <a:r>
              <a:rPr lang="en-IN" dirty="0">
                <a:solidFill>
                  <a:schemeClr val="accent2">
                    <a:lumMod val="50000"/>
                  </a:schemeClr>
                </a:solidFill>
              </a:rPr>
              <a:t>The peak of the mountain range is situated at </a:t>
            </a:r>
            <a:r>
              <a:rPr lang="en-IN" b="1" dirty="0" err="1">
                <a:solidFill>
                  <a:schemeClr val="accent2">
                    <a:lumMod val="50000"/>
                  </a:schemeClr>
                </a:solidFill>
              </a:rPr>
              <a:t>Madain</a:t>
            </a:r>
            <a:r>
              <a:rPr lang="en-IN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lvl="0"/>
            <a:r>
              <a:rPr lang="en-IN" dirty="0"/>
              <a:t>The coastal area of red sea is called </a:t>
            </a:r>
            <a:r>
              <a:rPr lang="en-IN" b="1" dirty="0" err="1"/>
              <a:t>Tihama</a:t>
            </a:r>
            <a:r>
              <a:rPr lang="en-IN" b="1" dirty="0"/>
              <a:t>.</a:t>
            </a:r>
          </a:p>
          <a:p>
            <a:pPr lvl="0"/>
            <a:r>
              <a:rPr lang="en-IN" dirty="0"/>
              <a:t>Mountain region is called </a:t>
            </a:r>
            <a:r>
              <a:rPr lang="en-IN" b="1" dirty="0"/>
              <a:t>Al- </a:t>
            </a:r>
            <a:r>
              <a:rPr lang="en-IN" b="1" dirty="0" err="1"/>
              <a:t>Hijas</a:t>
            </a:r>
            <a:r>
              <a:rPr lang="en-IN" b="1" dirty="0"/>
              <a:t>.</a:t>
            </a:r>
          </a:p>
          <a:p>
            <a:pPr lvl="0"/>
            <a:r>
              <a:rPr lang="en-IN" b="1" dirty="0">
                <a:solidFill>
                  <a:schemeClr val="accent2">
                    <a:lumMod val="50000"/>
                  </a:schemeClr>
                </a:solidFill>
              </a:rPr>
              <a:t>Yemen, Oman and Hadramawt </a:t>
            </a:r>
            <a:r>
              <a:rPr lang="en-IN" dirty="0">
                <a:solidFill>
                  <a:schemeClr val="accent2">
                    <a:lumMod val="50000"/>
                  </a:schemeClr>
                </a:solidFill>
              </a:rPr>
              <a:t>are some important geographical divisions blessed with </a:t>
            </a:r>
            <a:r>
              <a:rPr lang="en-IN" b="1" dirty="0">
                <a:solidFill>
                  <a:schemeClr val="accent2">
                    <a:lumMod val="50000"/>
                  </a:schemeClr>
                </a:solidFill>
              </a:rPr>
              <a:t>vegetation.</a:t>
            </a:r>
          </a:p>
          <a:p>
            <a:pPr lvl="0"/>
            <a:r>
              <a:rPr lang="en-IN" b="1" dirty="0"/>
              <a:t>Volcanic tract </a:t>
            </a:r>
            <a:r>
              <a:rPr lang="en-IN" dirty="0"/>
              <a:t>known as </a:t>
            </a:r>
            <a:r>
              <a:rPr lang="en-IN" b="1" dirty="0"/>
              <a:t>Al Harrat</a:t>
            </a:r>
          </a:p>
          <a:p>
            <a:pPr lvl="0"/>
            <a:r>
              <a:rPr lang="en-IN" dirty="0">
                <a:solidFill>
                  <a:schemeClr val="accent2">
                    <a:lumMod val="50000"/>
                  </a:schemeClr>
                </a:solidFill>
              </a:rPr>
              <a:t>The highest peak in </a:t>
            </a:r>
            <a:r>
              <a:rPr lang="en-IN" dirty="0" err="1">
                <a:solidFill>
                  <a:schemeClr val="accent2">
                    <a:lumMod val="50000"/>
                  </a:schemeClr>
                </a:solidFill>
              </a:rPr>
              <a:t>Hijas</a:t>
            </a:r>
            <a:r>
              <a:rPr lang="en-IN" dirty="0">
                <a:solidFill>
                  <a:schemeClr val="accent2">
                    <a:lumMod val="50000"/>
                  </a:schemeClr>
                </a:solidFill>
              </a:rPr>
              <a:t> mountain region is </a:t>
            </a:r>
            <a:r>
              <a:rPr lang="en-IN" b="1" dirty="0">
                <a:solidFill>
                  <a:schemeClr val="accent2">
                    <a:lumMod val="50000"/>
                  </a:schemeClr>
                </a:solidFill>
              </a:rPr>
              <a:t>Sarah</a:t>
            </a: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lvl="0"/>
            <a:r>
              <a:rPr lang="en-IN" dirty="0"/>
              <a:t>The most impotent cities like </a:t>
            </a:r>
            <a:r>
              <a:rPr lang="en-IN" b="1" dirty="0"/>
              <a:t>Makkah, Medina, </a:t>
            </a:r>
            <a:r>
              <a:rPr lang="en-IN" b="1" dirty="0" err="1"/>
              <a:t>Jiddah</a:t>
            </a:r>
            <a:r>
              <a:rPr lang="en-IN" b="1" dirty="0"/>
              <a:t> and Taif </a:t>
            </a:r>
            <a:r>
              <a:rPr lang="en-IN" dirty="0"/>
              <a:t>lie in the coastal area of </a:t>
            </a:r>
            <a:r>
              <a:rPr lang="en-IN" b="1" dirty="0"/>
              <a:t>Red sea</a:t>
            </a:r>
          </a:p>
          <a:p>
            <a:pPr marL="0" indent="0">
              <a:buNone/>
            </a:pPr>
            <a:endParaRPr lang="en-US" sz="1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E98034-D4F0-D1A0-0DCC-28423083F882}"/>
              </a:ext>
            </a:extLst>
          </p:cNvPr>
          <p:cNvSpPr/>
          <p:nvPr/>
        </p:nvSpPr>
        <p:spPr>
          <a:xfrm>
            <a:off x="362309" y="6219645"/>
            <a:ext cx="1285336" cy="517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14514" y="1932317"/>
            <a:ext cx="6551580" cy="49256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66AA9-8332-41B6-1610-55B022E78F50}"/>
              </a:ext>
            </a:extLst>
          </p:cNvPr>
          <p:cNvSpPr txBox="1">
            <a:spLocks/>
          </p:cNvSpPr>
          <p:nvPr/>
        </p:nvSpPr>
        <p:spPr>
          <a:xfrm>
            <a:off x="6822656" y="1932317"/>
            <a:ext cx="4541040" cy="4217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IN" sz="2000" b="1" dirty="0"/>
              <a:t>Arabia is the centre of Asia, Europe and Africa.</a:t>
            </a:r>
          </a:p>
          <a:p>
            <a:pPr algn="l">
              <a:lnSpc>
                <a:spcPct val="100000"/>
              </a:lnSpc>
            </a:pPr>
            <a:r>
              <a:rPr lang="en-IN" sz="2000" b="1" dirty="0"/>
              <a:t>It`s one of the driest and hottest region in the world.</a:t>
            </a:r>
          </a:p>
          <a:p>
            <a:pPr algn="l">
              <a:lnSpc>
                <a:spcPct val="100000"/>
              </a:lnSpc>
            </a:pPr>
            <a:endParaRPr lang="en-IN" sz="2000" b="1" dirty="0"/>
          </a:p>
          <a:p>
            <a:pPr algn="l">
              <a:lnSpc>
                <a:spcPct val="100000"/>
              </a:lnSpc>
            </a:pPr>
            <a:r>
              <a:rPr lang="en-IN" sz="2000" dirty="0">
                <a:solidFill>
                  <a:srgbClr val="FFFF00"/>
                </a:solidFill>
              </a:rPr>
              <a:t>The Arabian Desert divided into three.</a:t>
            </a:r>
          </a:p>
          <a:p>
            <a:pPr lvl="1">
              <a:lnSpc>
                <a:spcPct val="150000"/>
              </a:lnSpc>
            </a:pPr>
            <a:r>
              <a:rPr lang="en-IN" b="1" dirty="0">
                <a:solidFill>
                  <a:schemeClr val="bg1">
                    <a:lumMod val="85000"/>
                  </a:schemeClr>
                </a:solidFill>
              </a:rPr>
              <a:t>1. Al- </a:t>
            </a:r>
            <a:r>
              <a:rPr lang="en-IN" b="1" dirty="0" err="1">
                <a:solidFill>
                  <a:schemeClr val="bg1">
                    <a:lumMod val="85000"/>
                  </a:schemeClr>
                </a:solidFill>
              </a:rPr>
              <a:t>Nufud</a:t>
            </a:r>
            <a:r>
              <a:rPr lang="en-IN" b="1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IN" b="1" dirty="0">
                <a:solidFill>
                  <a:schemeClr val="bg1">
                    <a:lumMod val="85000"/>
                  </a:schemeClr>
                </a:solidFill>
              </a:rPr>
              <a:t>2. Al- </a:t>
            </a:r>
            <a:r>
              <a:rPr lang="en-IN" b="1" dirty="0" err="1">
                <a:solidFill>
                  <a:schemeClr val="bg1">
                    <a:lumMod val="85000"/>
                  </a:schemeClr>
                </a:solidFill>
              </a:rPr>
              <a:t>Dahna</a:t>
            </a:r>
            <a:r>
              <a:rPr lang="en-IN" b="1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IN" b="1" dirty="0">
                <a:solidFill>
                  <a:schemeClr val="bg1">
                    <a:lumMod val="85000"/>
                  </a:schemeClr>
                </a:solidFill>
              </a:rPr>
              <a:t>3. Rub-Al-Khali.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851F30-C428-F2B3-B581-A857F8CA8290}"/>
              </a:ext>
            </a:extLst>
          </p:cNvPr>
          <p:cNvSpPr txBox="1">
            <a:spLocks/>
          </p:cNvSpPr>
          <p:nvPr/>
        </p:nvSpPr>
        <p:spPr>
          <a:xfrm>
            <a:off x="5193102" y="594020"/>
            <a:ext cx="6737228" cy="7776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200" u="sng" dirty="0"/>
              <a:t>DESERT DIVISIONS OF ARABIA</a:t>
            </a:r>
          </a:p>
        </p:txBody>
      </p:sp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  <a:alpha val="74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86" y="504423"/>
            <a:ext cx="10656670" cy="502874"/>
          </a:xfrm>
        </p:spPr>
        <p:txBody>
          <a:bodyPr/>
          <a:lstStyle/>
          <a:p>
            <a:pPr algn="ctr"/>
            <a:r>
              <a:rPr lang="en-IN" dirty="0"/>
              <a:t>DESERT DIVISIONS OF ARABIA</a:t>
            </a:r>
            <a:endParaRPr lang="en-US" dirty="0"/>
          </a:p>
        </p:txBody>
      </p:sp>
      <p:pic>
        <p:nvPicPr>
          <p:cNvPr id="83" name="Picture Placeholder 82" descr="Bar chart">
            <a:extLst>
              <a:ext uri="{FF2B5EF4-FFF2-40B4-BE49-F238E27FC236}">
                <a16:creationId xmlns:a16="http://schemas.microsoft.com/office/drawing/2014/main" id="{C881BE4E-5D69-E447-A036-5172F657074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90472" y="1988373"/>
            <a:ext cx="502873" cy="502873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1196123"/>
            <a:ext cx="3445566" cy="495389"/>
          </a:xfrm>
        </p:spPr>
        <p:txBody>
          <a:bodyPr/>
          <a:lstStyle/>
          <a:p>
            <a:r>
              <a:rPr lang="en-IN" dirty="0">
                <a:solidFill>
                  <a:srgbClr val="C00000"/>
                </a:solidFill>
              </a:rPr>
              <a:t>1.  Al-</a:t>
            </a:r>
            <a:r>
              <a:rPr lang="en-IN" dirty="0" err="1">
                <a:solidFill>
                  <a:srgbClr val="C00000"/>
                </a:solidFill>
              </a:rPr>
              <a:t>Nufud</a:t>
            </a: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900B31E0-725B-4414-BD86-F34DA104673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>
          <a:xfrm>
            <a:off x="0" y="5971854"/>
            <a:ext cx="6442345" cy="920335"/>
          </a:xfrm>
        </p:spPr>
      </p:pic>
      <p:pic>
        <p:nvPicPr>
          <p:cNvPr id="85" name="Picture Placeholder 84" descr="Single gear">
            <a:extLst>
              <a:ext uri="{FF2B5EF4-FFF2-40B4-BE49-F238E27FC236}">
                <a16:creationId xmlns:a16="http://schemas.microsoft.com/office/drawing/2014/main" id="{65FBD7DF-30E8-9042-8A0D-0F64C33E0B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8F2DCC-A50E-40A1-81F9-70371D4AA42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375807" y="1619030"/>
            <a:ext cx="3445566" cy="495389"/>
          </a:xfrm>
        </p:spPr>
        <p:txBody>
          <a:bodyPr/>
          <a:lstStyle/>
          <a:p>
            <a:r>
              <a:rPr lang="en-IN" dirty="0">
                <a:solidFill>
                  <a:srgbClr val="C00000"/>
                </a:solidFill>
              </a:rPr>
              <a:t>2. Al-</a:t>
            </a:r>
            <a:r>
              <a:rPr lang="en-IN" dirty="0" err="1">
                <a:solidFill>
                  <a:srgbClr val="C00000"/>
                </a:solidFill>
              </a:rPr>
              <a:t>Dahna</a:t>
            </a:r>
            <a:endParaRPr lang="en-IN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91923F9-1031-4012-88F4-A839FB82295E}"/>
              </a:ext>
            </a:extLst>
          </p:cNvPr>
          <p:cNvSpPr txBox="1">
            <a:spLocks/>
          </p:cNvSpPr>
          <p:nvPr/>
        </p:nvSpPr>
        <p:spPr>
          <a:xfrm>
            <a:off x="4076489" y="2229117"/>
            <a:ext cx="4038685" cy="423621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IN" sz="2000" dirty="0"/>
              <a:t>It is a chain of red sand extended from the great </a:t>
            </a:r>
            <a:r>
              <a:rPr lang="en-IN" sz="2000" dirty="0" err="1"/>
              <a:t>Nufud</a:t>
            </a:r>
            <a:r>
              <a:rPr lang="en-IN" sz="2000" dirty="0"/>
              <a:t> in the north to the Rub Al Khali in the south.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IN" sz="2000" dirty="0"/>
              <a:t>The area stretches to the south east of Arabia by a distance of 600 miles.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IN" sz="2000" dirty="0"/>
              <a:t>Al </a:t>
            </a:r>
            <a:r>
              <a:rPr lang="en-IN" sz="2000" dirty="0" err="1"/>
              <a:t>Dahna</a:t>
            </a:r>
            <a:r>
              <a:rPr lang="en-IN" sz="2000" dirty="0"/>
              <a:t> receives seasonal rainfall.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IN" sz="2000" dirty="0"/>
              <a:t>It helps to growth pastures and it attracting Bedouins and their cattle's.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IN" sz="2000" dirty="0"/>
              <a:t>In summer season its surface structure is always changing due to the formation of sand dunes.</a:t>
            </a:r>
          </a:p>
        </p:txBody>
      </p:sp>
      <p:pic>
        <p:nvPicPr>
          <p:cNvPr id="23" name="Picture Placeholder 21">
            <a:extLst>
              <a:ext uri="{FF2B5EF4-FFF2-40B4-BE49-F238E27FC236}">
                <a16:creationId xmlns:a16="http://schemas.microsoft.com/office/drawing/2014/main" id="{E5576645-6075-497C-80AD-F3A9148A1E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6442345" y="5971853"/>
            <a:ext cx="5749655" cy="92033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E890684-F76C-47BB-AB45-FE7611669EED}"/>
              </a:ext>
            </a:extLst>
          </p:cNvPr>
          <p:cNvSpPr/>
          <p:nvPr/>
        </p:nvSpPr>
        <p:spPr>
          <a:xfrm>
            <a:off x="9695543" y="1770743"/>
            <a:ext cx="1161143" cy="100148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E72FD-E0FD-4823-AE74-8C17579E688D}"/>
              </a:ext>
            </a:extLst>
          </p:cNvPr>
          <p:cNvSpPr/>
          <p:nvPr/>
        </p:nvSpPr>
        <p:spPr>
          <a:xfrm>
            <a:off x="1240970" y="1735633"/>
            <a:ext cx="1161143" cy="100148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48D1D-2547-44FC-BACD-2BCD769E2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14" y="1770743"/>
            <a:ext cx="3657600" cy="4201110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000" dirty="0"/>
              <a:t>It’s the land of northern Arabia covered by white or reddish sand.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000" dirty="0"/>
              <a:t>It’s one of the driest deserts in Arabia.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000" dirty="0"/>
              <a:t>It receive the occasional rainfall and it help to growth of meadows and oases.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000" dirty="0"/>
              <a:t>Thus it turned into paradise for Bedouin people and their cattle's.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N" sz="2000" dirty="0"/>
              <a:t>When the oases become dry the Bedouins move to another place.</a:t>
            </a: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6676CB60-78F5-45C2-B87B-E706854F7E70}"/>
              </a:ext>
            </a:extLst>
          </p:cNvPr>
          <p:cNvSpPr txBox="1">
            <a:spLocks/>
          </p:cNvSpPr>
          <p:nvPr/>
        </p:nvSpPr>
        <p:spPr>
          <a:xfrm>
            <a:off x="8679710" y="1207877"/>
            <a:ext cx="3445566" cy="4953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>
                <a:solidFill>
                  <a:srgbClr val="C00000"/>
                </a:solidFill>
              </a:rPr>
              <a:t>3. RUBAL KHALI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D639B0-7991-4B2B-9E50-32064EB9125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1961902"/>
            <a:ext cx="3445200" cy="374978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000" dirty="0"/>
              <a:t>From Al </a:t>
            </a:r>
            <a:r>
              <a:rPr lang="en-IN" sz="2000" dirty="0" err="1"/>
              <a:t>Dahna</a:t>
            </a:r>
            <a:r>
              <a:rPr lang="en-IN" sz="2000" dirty="0"/>
              <a:t> in the north to </a:t>
            </a:r>
            <a:r>
              <a:rPr lang="en-IN" sz="2000" dirty="0" err="1"/>
              <a:t>Hadremawth</a:t>
            </a:r>
            <a:r>
              <a:rPr lang="en-IN" sz="2000" dirty="0"/>
              <a:t> in the south lies the desert land named Rub Al Khali.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000" dirty="0"/>
              <a:t>As its name indicates vacant nature and its does not receive seasonal or occasional rain.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000" dirty="0"/>
              <a:t>Its climate is very hot and dry; it is unfit for human habitation.</a:t>
            </a:r>
          </a:p>
        </p:txBody>
      </p:sp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15163-D5FD-4849-978B-77883FAF7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5345689" cy="4351338"/>
          </a:xfrm>
        </p:spPr>
        <p:txBody>
          <a:bodyPr/>
          <a:lstStyle/>
          <a:p>
            <a:pPr lvl="0"/>
            <a:r>
              <a:rPr lang="en-IN" sz="2600" dirty="0"/>
              <a:t>The Arabian Peninsula is surrounded with seas and water resource.</a:t>
            </a:r>
          </a:p>
          <a:p>
            <a:pPr lvl="0"/>
            <a:r>
              <a:rPr lang="en-IN" sz="2600" dirty="0">
                <a:solidFill>
                  <a:schemeClr val="accent2">
                    <a:lumMod val="75000"/>
                  </a:schemeClr>
                </a:solidFill>
              </a:rPr>
              <a:t>But it remains the hottest region of the world.</a:t>
            </a:r>
          </a:p>
          <a:p>
            <a:pPr lvl="0"/>
            <a:r>
              <a:rPr lang="en-IN" sz="2600" dirty="0"/>
              <a:t>The south-western and north- eastern monsoon evade the Arabian Peninsula, so Arabia does not have monsoon rain.</a:t>
            </a:r>
          </a:p>
          <a:p>
            <a:pPr lvl="0"/>
            <a:r>
              <a:rPr lang="en-IN" sz="2600" dirty="0">
                <a:solidFill>
                  <a:schemeClr val="accent2">
                    <a:lumMod val="75000"/>
                  </a:schemeClr>
                </a:solidFill>
              </a:rPr>
              <a:t>But the coastal area received occasional rain.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chemeClr val="accent2">
                    <a:lumMod val="75000"/>
                  </a:schemeClr>
                </a:solidFill>
              </a:rPr>
              <a:t>Climate of </a:t>
            </a:r>
            <a:r>
              <a:rPr lang="en-IN" dirty="0" err="1">
                <a:solidFill>
                  <a:schemeClr val="accent2">
                    <a:lumMod val="75000"/>
                  </a:schemeClr>
                </a:solidFill>
              </a:rPr>
              <a:t>arabia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1" name="Picture Placeholder 30" descr="Laptop">
            <a:extLst>
              <a:ext uri="{FF2B5EF4-FFF2-40B4-BE49-F238E27FC236}">
                <a16:creationId xmlns:a16="http://schemas.microsoft.com/office/drawing/2014/main" id="{6BF407E9-98AE-2B40-90E3-1B14FC14FDB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1" r="131"/>
          <a:stretch>
            <a:fillRect/>
          </a:stretch>
        </p:blipFill>
        <p:spPr>
          <a:xfrm>
            <a:off x="11587163" y="4905375"/>
            <a:ext cx="604837" cy="606425"/>
          </a:xfr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6BF82B-1783-3B78-7F45-2A56DBE997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B419C-E4D0-6B2C-1927-177965CD4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601" y="1229039"/>
            <a:ext cx="6214509" cy="48353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518C4-2551-FF43-1002-B972CAD05766}"/>
              </a:ext>
            </a:extLst>
          </p:cNvPr>
          <p:cNvSpPr/>
          <p:nvPr/>
        </p:nvSpPr>
        <p:spPr>
          <a:xfrm>
            <a:off x="362309" y="6219645"/>
            <a:ext cx="1285336" cy="517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433362-E485-E153-FD7F-225EDB46A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067" y="0"/>
            <a:ext cx="10077255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575D59-7066-3634-71CD-42F1B40D8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54842D-2812-F3F2-D7FF-0D659872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FLORA OF ARABIA</a:t>
            </a:r>
            <a:endParaRPr lang="en-IN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4689F0-2F15-2761-4604-A04F22ACD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4630" y="2245936"/>
            <a:ext cx="3194884" cy="381158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dryness atmosphere and the soil salinity prevent luxurious growth of plants and vegetation in Arabia.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some plants are seen in the desert of Arabia.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species of Acacia are found in South Arabia.</a:t>
            </a:r>
          </a:p>
          <a:p>
            <a:endParaRPr lang="en-I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C40A1-3D92-91A5-9015-13A90C60E28F}"/>
              </a:ext>
            </a:extLst>
          </p:cNvPr>
          <p:cNvSpPr/>
          <p:nvPr/>
        </p:nvSpPr>
        <p:spPr>
          <a:xfrm>
            <a:off x="362309" y="6219645"/>
            <a:ext cx="1285336" cy="517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23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22DD-5326-3B13-C3D1-6F4A13C4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FLORA OF ARABIA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E3C6C-E7FD-7516-4643-8969F0F46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algn="l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Frankincense had been traded on the Arabian Peninsula for more than 5000 years.</a:t>
            </a:r>
          </a:p>
          <a:p>
            <a:pPr marL="342900" lvl="0" indent="-342900" algn="l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Egyptians also used frankincense for the mummification.</a:t>
            </a:r>
          </a:p>
          <a:p>
            <a:pPr marL="342900" lvl="0" indent="-342900" algn="l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South Arabians used frankincense for worship.</a:t>
            </a:r>
          </a:p>
          <a:p>
            <a:pPr algn="l"/>
            <a:endParaRPr lang="en-IN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77C40-B6FC-A85D-3645-F4F17AF4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F2C29B-6C55-E2FE-8962-82E36BEE50D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Frankincense</a:t>
            </a: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0C8381-2DB7-310F-9FAC-4AA4AD963822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Fruits like pomegranate, apple, apricot, almond, orange, lemon, watermelon and banana are also cultivated in certain part of Arabia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Thaif</a:t>
            </a:r>
            <a:r>
              <a:rPr lang="en-IN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famous for grape cultivation</a:t>
            </a:r>
          </a:p>
          <a:p>
            <a:endParaRPr lang="en-IN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A79ACB-6D77-E1BD-5980-9BA2B4D38092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Fruits</a:t>
            </a:r>
            <a:endParaRPr lang="en-IN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F69D28-3DA1-2E07-151E-427AFD617B3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4D00E365-6621-BFD0-1574-7E003FF828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30883" y="1188977"/>
            <a:ext cx="1925537" cy="1925537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Picture Placeholder 6">
            <a:extLst>
              <a:ext uri="{FF2B5EF4-FFF2-40B4-BE49-F238E27FC236}">
                <a16:creationId xmlns:a16="http://schemas.microsoft.com/office/drawing/2014/main" id="{57096C53-416D-D7CD-1E7E-68C914F5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67" r="2667"/>
          <a:stretch/>
        </p:blipFill>
        <p:spPr>
          <a:xfrm>
            <a:off x="5402381" y="4364124"/>
            <a:ext cx="1925537" cy="1925537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FDD072-314C-A6A2-88AD-5E6332F88E2F}"/>
              </a:ext>
            </a:extLst>
          </p:cNvPr>
          <p:cNvSpPr/>
          <p:nvPr/>
        </p:nvSpPr>
        <p:spPr>
          <a:xfrm>
            <a:off x="362309" y="6219645"/>
            <a:ext cx="1285336" cy="517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02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A9B47F-3DD8-4645-81DC-B88780643C0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{4D3D6B99-101A-47F4-8DCC-B5EBAADAF252}tf34076243</Template>
  <TotalTime>0</TotalTime>
  <Words>2785</Words>
  <Application>Microsoft Office PowerPoint</Application>
  <PresentationFormat>Widescreen</PresentationFormat>
  <Paragraphs>316</Paragraphs>
  <Slides>33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Corbel</vt:lpstr>
      <vt:lpstr>Symbol</vt:lpstr>
      <vt:lpstr>Office Theme</vt:lpstr>
      <vt:lpstr>social &amp; POLITICAL FORMATION IN ISLAM </vt:lpstr>
      <vt:lpstr>Module-1 Jahiliyya arabs</vt:lpstr>
      <vt:lpstr>PowerPoint Presentation</vt:lpstr>
      <vt:lpstr>Geography of Arabia</vt:lpstr>
      <vt:lpstr>PowerPoint Presentation</vt:lpstr>
      <vt:lpstr>DESERT DIVISIONS OF ARABIA</vt:lpstr>
      <vt:lpstr>Climate of arabia</vt:lpstr>
      <vt:lpstr>FLORA OF ARABIA</vt:lpstr>
      <vt:lpstr>FLORA OF ARABIA</vt:lpstr>
      <vt:lpstr>Frankincense CULTIVATION</vt:lpstr>
      <vt:lpstr>Arabian dates</vt:lpstr>
      <vt:lpstr>Fauna of Arabia</vt:lpstr>
      <vt:lpstr>camel</vt:lpstr>
      <vt:lpstr>Bedouin life</vt:lpstr>
      <vt:lpstr>Semitic race</vt:lpstr>
      <vt:lpstr>THE BEDOUINS</vt:lpstr>
      <vt:lpstr>THE BEDOUINS</vt:lpstr>
      <vt:lpstr>The Jahiliyyah Arabs</vt:lpstr>
      <vt:lpstr>SOCIO-POLITICAL CONDITIONOF JAHILIYA PERIOD</vt:lpstr>
      <vt:lpstr>Religious Beliefs of Jahiliyah period</vt:lpstr>
      <vt:lpstr>Economic life of Arabia</vt:lpstr>
      <vt:lpstr>Tribal wars</vt:lpstr>
      <vt:lpstr>AYYAMUL ARAB ( the days of Arab)</vt:lpstr>
      <vt:lpstr>Development of Arabic language</vt:lpstr>
      <vt:lpstr>MU`ALLAQAT </vt:lpstr>
      <vt:lpstr>Makah and Ka`ba</vt:lpstr>
      <vt:lpstr>PowerPoint Presentation</vt:lpstr>
      <vt:lpstr>Chart</vt:lpstr>
      <vt:lpstr>Table</vt:lpstr>
      <vt:lpstr>team</vt:lpstr>
      <vt:lpstr>Thank you</vt:lpstr>
      <vt:lpstr>Thank you!</vt:lpstr>
      <vt:lpstr>Customize this Template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2020-07-07T07:40:27Z</dcterms:created>
  <dcterms:modified xsi:type="dcterms:W3CDTF">2024-08-23T08:45:36Z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