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5" r:id="rId6"/>
    <p:sldId id="269" r:id="rId7"/>
    <p:sldId id="266" r:id="rId8"/>
    <p:sldId id="267" r:id="rId9"/>
    <p:sldId id="268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6CC3-F0E6-4685-AED0-B5440FD3B59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EB46-0688-45CB-B5C7-542E837ABD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6CC3-F0E6-4685-AED0-B5440FD3B59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EB46-0688-45CB-B5C7-542E837ABD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6CC3-F0E6-4685-AED0-B5440FD3B59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EB46-0688-45CB-B5C7-542E837ABD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6CC3-F0E6-4685-AED0-B5440FD3B59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EB46-0688-45CB-B5C7-542E837ABD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6CC3-F0E6-4685-AED0-B5440FD3B59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EB46-0688-45CB-B5C7-542E837ABD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6CC3-F0E6-4685-AED0-B5440FD3B598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EB46-0688-45CB-B5C7-542E837ABD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6CC3-F0E6-4685-AED0-B5440FD3B598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EB46-0688-45CB-B5C7-542E837ABD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6CC3-F0E6-4685-AED0-B5440FD3B598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EB46-0688-45CB-B5C7-542E837ABD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6CC3-F0E6-4685-AED0-B5440FD3B598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EB46-0688-45CB-B5C7-542E837ABD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6CC3-F0E6-4685-AED0-B5440FD3B598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EB46-0688-45CB-B5C7-542E837ABD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6CC3-F0E6-4685-AED0-B5440FD3B598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BEB46-0688-45CB-B5C7-542E837ABD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66CC3-F0E6-4685-AED0-B5440FD3B59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BEB46-0688-45CB-B5C7-542E837ABD32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Techniques of inventory</a:t>
            </a:r>
            <a:endParaRPr lang="en-IN" sz="3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0000"/>
          </a:bodyPr>
          <a:lstStyle/>
          <a:p>
            <a:r>
              <a:rPr lang="en-US" dirty="0" smtClean="0"/>
              <a:t>			Continuation…</a:t>
            </a:r>
            <a:endParaRPr lang="en-US" dirty="0" smtClean="0"/>
          </a:p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IN" sz="3200" b="1" dirty="0" smtClean="0">
                <a:solidFill>
                  <a:srgbClr val="C00000"/>
                </a:solidFill>
                <a:ea typeface="+mn-ea"/>
                <a:cs typeface="+mn-cs"/>
              </a:rPr>
              <a:t>Safety of Stocks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Safety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stock is an addition supply of inventory that is carried all the time to be used when normal stocks run out.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minimum additional inventory to serve as a safety margin or buffer or cushion to meet an unanticipated increase in usage.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IN" sz="3000" b="1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Inventory turnover ratio </a:t>
            </a:r>
            <a:endParaRPr lang="en-IN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ratio of cost of material consumed during a given period to the average stock during that period.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indicates the speed with which the raw material have been consumed in production. It gives the number of times in a year stock is used up and replenished. In short, it shows the rate of consumption of materials.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</a:rPr>
              <a:t>Formula</a:t>
            </a:r>
            <a:endParaRPr lang="en-IN" sz="3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Inventory / Stock Turnover Ratio (Times):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  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 of material consumed </a:t>
            </a:r>
            <a:endParaRPr lang="en-US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Average stock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 of material consumed: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Opening stock + Purchases – Closing stock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stock 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Opening stock + Closing stock</a:t>
            </a:r>
            <a:endParaRPr lang="en-US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2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turnover ratio can also be expressed in days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follows: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         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365                   </a:t>
            </a:r>
            <a:endParaRPr lang="en-US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Material Turnover ratio in times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</a:rPr>
              <a:t>Interpretation</a:t>
            </a:r>
            <a:endParaRPr lang="en-IN" sz="3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high turnover ratio(lesser days)indicates that materials are fast moving, lower obsolescence, lower average carrying cost and material losses etc. and vice versa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</a:rPr>
              <a:t>Problem 1</a:t>
            </a:r>
            <a:endParaRPr lang="en-IN" sz="3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following data for the year ended 31/03/2020, calculate the inventory turnover of two items and put forward your comments on them: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A	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Material B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Opening stock			    40,000		36,000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Purchases during the year	 2,08,000	          1,08,000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Closing stock			    24,000		48,000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</a:rPr>
              <a:t>Solution </a:t>
            </a:r>
            <a:endParaRPr lang="en-IN" sz="3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/>
              <a:t>Calculation of cost of material consumed:</a:t>
            </a:r>
            <a:endParaRPr lang="en-US" sz="2200" dirty="0" smtClean="0"/>
          </a:p>
          <a:p>
            <a:pPr marL="0" lvl="0" indent="0">
              <a:buNone/>
            </a:pPr>
            <a:r>
              <a:rPr lang="en-US" sz="2200" dirty="0"/>
              <a:t>	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 </a:t>
            </a: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	         Material B</a:t>
            </a:r>
            <a:endParaRPr lang="en-US" sz="2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Opening stock			    40,000		36,000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: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Purchases 	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2,08,000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 </a:t>
            </a:r>
            <a:r>
              <a:rPr lang="en-US" sz="22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1,08,000</a:t>
            </a:r>
            <a:endParaRPr lang="en-US" sz="2200" u="sng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 2,48,000	          1,44,000</a:t>
            </a:r>
            <a:endParaRPr lang="en-US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Less: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Closing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	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22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24,000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48,000</a:t>
            </a:r>
            <a:endParaRPr lang="en-US" sz="22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/>
              <a:t>				 2,24,000		96,000</a:t>
            </a:r>
            <a:endParaRPr lang="en-US" sz="2200" dirty="0" smtClean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smtClean="0"/>
              <a:t>Average stock        =		</a:t>
            </a:r>
            <a:r>
              <a:rPr lang="en-US" sz="2200" u="sng" dirty="0" smtClean="0"/>
              <a:t>40,000+24000</a:t>
            </a:r>
            <a:r>
              <a:rPr lang="en-US" sz="2200" dirty="0" smtClean="0"/>
              <a:t>           </a:t>
            </a:r>
            <a:r>
              <a:rPr lang="en-US" sz="2200" u="sng" dirty="0" smtClean="0"/>
              <a:t>36,000+ 48,000</a:t>
            </a:r>
            <a:r>
              <a:rPr lang="en-US" sz="2200" dirty="0" smtClean="0"/>
              <a:t>				            2		                     2	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		=                32,000		42,000</a:t>
            </a:r>
            <a:endParaRPr lang="en-IN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Material </a:t>
            </a: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	         Material B</a:t>
            </a:r>
            <a:endParaRPr lang="en-US" sz="2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/>
              <a:t>	ITR  =                                  </a:t>
            </a:r>
            <a:r>
              <a:rPr lang="en-US" sz="2200" u="sng" dirty="0" smtClean="0"/>
              <a:t>2,24,000 </a:t>
            </a:r>
            <a:r>
              <a:rPr lang="en-US" sz="2200" dirty="0" smtClean="0"/>
              <a:t>                      </a:t>
            </a:r>
            <a:r>
              <a:rPr lang="en-US" sz="2200" u="sng" dirty="0" smtClean="0"/>
              <a:t> 96,000</a:t>
            </a:r>
            <a:endParaRPr lang="en-US" sz="2200" u="sng" dirty="0" smtClean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			  32,000	                          42,000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		=              </a:t>
            </a:r>
            <a:r>
              <a:rPr lang="en-US" sz="2200" b="1" dirty="0" smtClean="0"/>
              <a:t> 7 times		2.3 times</a:t>
            </a:r>
            <a:endParaRPr lang="en-US" sz="2200" b="1" dirty="0" smtClean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smtClean="0"/>
              <a:t>           ITR in days              =            </a:t>
            </a:r>
            <a:r>
              <a:rPr lang="en-US" sz="2200" u="sng" dirty="0" smtClean="0"/>
              <a:t>  365</a:t>
            </a:r>
            <a:r>
              <a:rPr lang="en-US" sz="2200" dirty="0" smtClean="0"/>
              <a:t>			</a:t>
            </a:r>
            <a:r>
              <a:rPr lang="en-US" sz="2200" u="sng" dirty="0" smtClean="0"/>
              <a:t>365</a:t>
            </a:r>
            <a:endParaRPr lang="en-US" sz="2200" u="sng" dirty="0" smtClean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			    7                                      2.3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		=             </a:t>
            </a:r>
            <a:r>
              <a:rPr lang="en-US" sz="2200" b="1" dirty="0" smtClean="0"/>
              <a:t>52 days		159 days</a:t>
            </a:r>
            <a:endParaRPr lang="en-IN" sz="2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</a:rPr>
              <a:t>Comment </a:t>
            </a:r>
            <a:endParaRPr lang="en-IN" sz="3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A is fast moving because its turnover ratio is higher. Material A is lying in stock for 52 days only.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2457</Words>
  <Application>WPS Presentation</Application>
  <PresentationFormat>On-screen Show (4:3)</PresentationFormat>
  <Paragraphs>72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Techniques of inventory</vt:lpstr>
      <vt:lpstr>Safety of Stocks</vt:lpstr>
      <vt:lpstr>Inventory turnover ratio </vt:lpstr>
      <vt:lpstr>Formula</vt:lpstr>
      <vt:lpstr>Interpretation</vt:lpstr>
      <vt:lpstr>Problem 1</vt:lpstr>
      <vt:lpstr>Solution </vt:lpstr>
      <vt:lpstr>PowerPoint 演示文稿</vt:lpstr>
      <vt:lpstr>Comment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7</cp:revision>
  <dcterms:created xsi:type="dcterms:W3CDTF">2020-10-12T14:54:00Z</dcterms:created>
  <dcterms:modified xsi:type="dcterms:W3CDTF">2024-08-31T07:06:11Z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45A10E58D26148058E6621281848BD28_12</vt:lpwstr>
  </property>
  <property fmtid="{D5CDD505-2E9C-101B-9397-08002B2CF9AE}" pid="3" name="KSOProductBuildVer">
    <vt:lpwstr>1033-12.2.0.17562</vt:lpwstr>
  </property>
</Properties>
</file>