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94" r:id="rId5"/>
    <p:sldId id="259" r:id="rId6"/>
    <p:sldId id="313" r:id="rId7"/>
    <p:sldId id="314" r:id="rId8"/>
    <p:sldId id="315" r:id="rId9"/>
    <p:sldId id="312" r:id="rId10"/>
    <p:sldId id="260" r:id="rId11"/>
    <p:sldId id="297" r:id="rId12"/>
    <p:sldId id="298" r:id="rId13"/>
    <p:sldId id="29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135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/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/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/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01E542E-C592-4171-853D-8B880786CE11}" type="datetimeFigureOut">
              <a:rPr lang="en-IN" smtClean="0"/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C0BD3E-D8DA-4FF0-8F1C-478F968B7E9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542E-C592-4171-853D-8B880786CE11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0BD3E-D8DA-4FF0-8F1C-478F968B7E9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542E-C592-4171-853D-8B880786CE11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0BD3E-D8DA-4FF0-8F1C-478F968B7E9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542E-C592-4171-853D-8B880786CE11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0BD3E-D8DA-4FF0-8F1C-478F968B7E98}" type="slidenum">
              <a:rPr lang="en-IN" smtClean="0"/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542E-C592-4171-853D-8B880786CE11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0BD3E-D8DA-4FF0-8F1C-478F968B7E98}" type="slidenum">
              <a:rPr lang="en-IN" smtClean="0"/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542E-C592-4171-853D-8B880786CE11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0BD3E-D8DA-4FF0-8F1C-478F968B7E98}" type="slidenum">
              <a:rPr lang="en-IN" smtClean="0"/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542E-C592-4171-853D-8B880786CE11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0BD3E-D8DA-4FF0-8F1C-478F968B7E98}" type="slidenum">
              <a:rPr lang="en-IN" smtClean="0"/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542E-C592-4171-853D-8B880786CE11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0BD3E-D8DA-4FF0-8F1C-478F968B7E98}" type="slidenum">
              <a:rPr lang="en-IN" smtClean="0"/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542E-C592-4171-853D-8B880786CE11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0BD3E-D8DA-4FF0-8F1C-478F968B7E9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01E542E-C592-4171-853D-8B880786CE11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0BD3E-D8DA-4FF0-8F1C-478F968B7E98}" type="slidenum">
              <a:rPr lang="en-IN" smtClean="0"/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415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01E542E-C592-4171-853D-8B880786CE11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BC0BD3E-D8DA-4FF0-8F1C-478F968B7E98}" type="slidenum">
              <a:rPr lang="en-IN" smtClean="0"/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/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/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  <a:p>
            <a:pPr lvl="1" eaLnBrk="1" latinLnBrk="0" hangingPunct="1"/>
            <a:r>
              <a:rPr kumimoji="0" lang="en-US" smtClean="0"/>
              <a:t>Second level</a:t>
            </a:r>
            <a:endParaRPr kumimoji="0" lang="en-US" smtClean="0"/>
          </a:p>
          <a:p>
            <a:pPr lvl="2" eaLnBrk="1" latinLnBrk="0" hangingPunct="1"/>
            <a:r>
              <a:rPr kumimoji="0" lang="en-US" smtClean="0"/>
              <a:t>Third level</a:t>
            </a:r>
            <a:endParaRPr kumimoji="0" lang="en-US" smtClean="0"/>
          </a:p>
          <a:p>
            <a:pPr lvl="3" eaLnBrk="1" latinLnBrk="0" hangingPunct="1"/>
            <a:r>
              <a:rPr kumimoji="0" lang="en-US" smtClean="0"/>
              <a:t>Fourth level</a:t>
            </a:r>
            <a:endParaRPr kumimoji="0" lang="en-US" smtClean="0"/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B01E542E-C592-4171-853D-8B880786CE11}" type="datetimeFigureOut">
              <a:rPr lang="en-IN" smtClean="0"/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BC0BD3E-D8DA-4FF0-8F1C-478F968B7E98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5905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 panose="05040102010807070707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665" indent="-228600" algn="l" rtl="0" eaLnBrk="1" latinLnBrk="0" hangingPunct="1">
        <a:spcBef>
          <a:spcPts val="325"/>
        </a:spcBef>
        <a:buClr>
          <a:schemeClr val="accent1"/>
        </a:buClr>
        <a:buFont typeface="Verdana" panose="020B0604030504040204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790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 panose="05020102010507070707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44577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Chapter 1</a:t>
            </a:r>
            <a:endParaRPr lang="en-IN" sz="4000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76195"/>
            <a:ext cx="7772400" cy="2235200"/>
          </a:xfrm>
        </p:spPr>
        <p:txBody>
          <a:bodyPr>
            <a:noAutofit/>
          </a:bodyPr>
          <a:lstStyle/>
          <a:p>
            <a:pPr algn="ctr"/>
            <a:r>
              <a:rPr lang="en-US" sz="2400" b="1" i="1" dirty="0" smtClean="0">
                <a:solidFill>
                  <a:srgbClr val="FF0000"/>
                </a:solidFill>
              </a:rPr>
              <a:t>Introduction to Financial Management</a:t>
            </a:r>
            <a:endParaRPr lang="en-US" sz="2400" b="1" i="1" dirty="0" smtClean="0">
              <a:solidFill>
                <a:srgbClr val="FF0000"/>
              </a:solidFill>
            </a:endParaRPr>
          </a:p>
          <a:p>
            <a:pPr algn="ctr"/>
            <a:r>
              <a:rPr lang="en-US" altLang="en-IN" sz="1400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sz="1400" b="1" dirty="0">
              <a:solidFill>
                <a:srgbClr val="002060"/>
              </a:solidFill>
              <a:sym typeface="+mn-ea"/>
            </a:endParaRPr>
          </a:p>
          <a:p>
            <a:pPr algn="ctr"/>
            <a:br>
              <a:rPr lang="en-US" altLang="en-IN" sz="1400" b="1" dirty="0">
                <a:solidFill>
                  <a:srgbClr val="002060"/>
                </a:solidFill>
                <a:sym typeface="+mn-ea"/>
              </a:rPr>
            </a:br>
            <a:r>
              <a:rPr lang="en-US" altLang="en-IN" sz="1400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sz="1400" b="1" dirty="0">
                <a:solidFill>
                  <a:srgbClr val="002060"/>
                </a:solidFill>
                <a:sym typeface="+mn-ea"/>
              </a:rPr>
            </a:br>
            <a:r>
              <a:rPr lang="en-US" altLang="en-IN" sz="1400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sz="1400" b="1" dirty="0">
                <a:solidFill>
                  <a:srgbClr val="002060"/>
                </a:solidFill>
                <a:sym typeface="+mn-ea"/>
              </a:rPr>
            </a:br>
            <a:r>
              <a:rPr lang="en-US" altLang="en-IN" sz="1400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US" altLang="en-IN" sz="1400" b="1" i="1" dirty="0">
              <a:solidFill>
                <a:srgbClr val="002060"/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related to overall management of an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organisation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related to other functions of management.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necessary for all types of business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organisation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important for the survival and growth of a firm.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organised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differently in different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organisations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different from accounting function.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influenced both by external needs and management considerations.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Nature of Finance or Finance Function</a:t>
            </a:r>
            <a:endParaRPr lang="en-IN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planning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Forecasting of capital receipts and disbursements.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Raising of funds.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and allocation of funds.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of surplus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control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Scope of finance or finance function</a:t>
            </a:r>
            <a:endParaRPr lang="en-IN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 decision: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It relates to selection of assets (short term and long term ) in which funds are to be invested by the firm.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Finance decision: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It is concerned with the selection of the sources of finance (equity and debt).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Dividend decision: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It is concerned with the amount of profits to be distributed and retained in the firm.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Liquidity decision: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It is concerned with the management of current assets. In short, the decision regarding how much funds are required to meet day to day financial requirements is known as liquidity decision.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Functions of finance</a:t>
            </a:r>
            <a:br>
              <a:rPr lang="en-US" sz="3200" b="1" dirty="0" smtClean="0">
                <a:solidFill>
                  <a:srgbClr val="C00000"/>
                </a:solidFill>
              </a:rPr>
            </a:br>
            <a:r>
              <a:rPr lang="en-US" sz="3200" b="1" dirty="0" smtClean="0">
                <a:solidFill>
                  <a:srgbClr val="002060"/>
                </a:solidFill>
              </a:rPr>
              <a:t>or</a:t>
            </a:r>
            <a:br>
              <a:rPr lang="en-US" sz="3200" b="1" dirty="0" smtClean="0">
                <a:solidFill>
                  <a:srgbClr val="C00000"/>
                </a:solidFill>
              </a:rPr>
            </a:br>
            <a:r>
              <a:rPr lang="en-US" sz="3200" b="1" dirty="0" smtClean="0">
                <a:solidFill>
                  <a:srgbClr val="C00000"/>
                </a:solidFill>
              </a:rPr>
              <a:t>Areas of finance function</a:t>
            </a:r>
            <a:endParaRPr lang="en-IN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Business concern needs finance to meet their requirements in the economic world. Any  kind of business activity depends on the finance.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Hence,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finance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called as lifeblood of business organization. Whether the business concerns are big or small, they need finance to fulfil their business activities.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Finance may be called as capital, inve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tment, funds etc.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concept of finance includes capital, funds, money, and amount. But each word is having unique meaning.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entire business activities are directly related with making profit.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Introduction</a:t>
            </a:r>
            <a:endParaRPr lang="en-IN" sz="36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Finance may be defined as the arts and science of managing money.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includes financial services and financial instruments.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Finance also is referred as the provision of money at the time when it is needed. Finance function is the procurement of funds and their effective utilization in business concerns.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Meaning of Finance</a:t>
            </a:r>
            <a:endParaRPr lang="en-IN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Khan and Jain,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“Finance is the art and science of managing money”.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Oxford dictionary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word ‘finance’ connotes ‘management of money’.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+mn-lt"/>
                <a:cs typeface="Times New Roman" panose="02020603050405020304" pitchFamily="18" charset="0"/>
              </a:rPr>
              <a:t>D</a:t>
            </a:r>
            <a:r>
              <a:rPr lang="en-US" sz="3200" b="1" dirty="0" smtClean="0">
                <a:solidFill>
                  <a:srgbClr val="C00000"/>
                </a:solidFill>
                <a:latin typeface="+mn-lt"/>
                <a:cs typeface="Times New Roman" panose="02020603050405020304" pitchFamily="18" charset="0"/>
              </a:rPr>
              <a:t>efinition of Finance</a:t>
            </a:r>
            <a:br>
              <a:rPr lang="en-IN" sz="3200" b="1" dirty="0" smtClean="0">
                <a:solidFill>
                  <a:srgbClr val="C00000"/>
                </a:solidFill>
                <a:latin typeface="+mn-lt"/>
                <a:cs typeface="Times New Roman" panose="02020603050405020304" pitchFamily="18" charset="0"/>
              </a:rPr>
            </a:br>
            <a:endParaRPr lang="en-IN" sz="3200" b="1" dirty="0">
              <a:solidFill>
                <a:srgbClr val="C00000"/>
              </a:solidFill>
              <a:latin typeface="+mn-lt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T</a:t>
            </a:r>
            <a:r>
              <a:rPr lang="en-US" sz="3200" b="1" dirty="0" smtClean="0">
                <a:solidFill>
                  <a:srgbClr val="C00000"/>
                </a:solidFill>
              </a:rPr>
              <a:t>ypes of Finance</a:t>
            </a:r>
            <a:br>
              <a:rPr lang="en-IN" sz="3200" b="1" dirty="0" smtClean="0">
                <a:solidFill>
                  <a:srgbClr val="C00000"/>
                </a:solidFill>
              </a:rPr>
            </a:br>
            <a:endParaRPr lang="en-IN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Finance is one of the important and integral part of business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concerns.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be classified into</a:t>
            </a:r>
            <a:r>
              <a:rPr lang="en-IN" sz="2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two major parts:</a:t>
            </a:r>
            <a:endParaRPr lang="en-IN" sz="2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211959" y="2996952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483768" y="3645024"/>
            <a:ext cx="34563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483768" y="364502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940152" y="364502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ounded Rectangle 3"/>
          <p:cNvSpPr/>
          <p:nvPr/>
        </p:nvSpPr>
        <p:spPr>
          <a:xfrm>
            <a:off x="3491880" y="2492896"/>
            <a:ext cx="1368152" cy="5040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f</a:t>
            </a:r>
            <a:r>
              <a:rPr lang="en-US" b="1" dirty="0" err="1" smtClean="0">
                <a:solidFill>
                  <a:schemeClr val="tx1"/>
                </a:solidFill>
              </a:rPr>
              <a:t>FINANCE</a:t>
            </a:r>
            <a:endParaRPr lang="en-IN" b="1" dirty="0"/>
          </a:p>
        </p:txBody>
      </p:sp>
      <p:sp>
        <p:nvSpPr>
          <p:cNvPr id="8" name="Rounded Rectangle 7"/>
          <p:cNvSpPr/>
          <p:nvPr/>
        </p:nvSpPr>
        <p:spPr>
          <a:xfrm>
            <a:off x="5004048" y="4005064"/>
            <a:ext cx="2016224" cy="44263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P</a:t>
            </a:r>
            <a:r>
              <a:rPr lang="en-US" b="1" dirty="0" err="1" smtClean="0">
                <a:solidFill>
                  <a:schemeClr val="tx1"/>
                </a:solidFill>
              </a:rPr>
              <a:t>Private</a:t>
            </a:r>
            <a:r>
              <a:rPr lang="en-US" b="1" dirty="0" smtClean="0">
                <a:solidFill>
                  <a:schemeClr val="tx1"/>
                </a:solidFill>
              </a:rPr>
              <a:t> Finance</a:t>
            </a:r>
            <a:endParaRPr lang="en-IN" b="1" dirty="0"/>
          </a:p>
        </p:txBody>
      </p:sp>
      <p:sp>
        <p:nvSpPr>
          <p:cNvPr id="19" name="Rounded Rectangle 18"/>
          <p:cNvSpPr/>
          <p:nvPr/>
        </p:nvSpPr>
        <p:spPr>
          <a:xfrm>
            <a:off x="1547664" y="4005064"/>
            <a:ext cx="2448272" cy="44263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Public Finance</a:t>
            </a:r>
            <a:endParaRPr lang="en-IN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Public Finance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deals with the requirements, receipts and disbursements of funds in the government institutions like states, local self governments and central government.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includes: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 institutions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 governments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Local self governments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Central government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Private Finance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concerned with requirements, receipts and disbursements of funds in case of an individual, a profit seeking business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organisation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anon-profit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organisation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can be classified into: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Personal finance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Business finance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Finance of non-profit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organisation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composed of two words (i) business, and (ii) finance.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Business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ll creative human activities relating to the production and distribution of goods and services for satisfying human wants are known as business.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Finance </a:t>
            </a:r>
            <a:endParaRPr lang="en-IN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refers to the management of flows of money through an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organisation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Business Finance</a:t>
            </a:r>
            <a:endParaRPr lang="en-IN" sz="32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/>
          </a:bodyPr>
          <a:lstStyle/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the Wheeler, “Business finance is that business activity  which concerns with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acquisition and conversation of capital funds in meeting financial needs and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overall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 business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enterprise”.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the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Guthumann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Dougall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“Business finance can broadly be defined as the activity concerned with planning, raising, controlling, administering of the funds  used in the business”.</a:t>
            </a:r>
            <a:r>
              <a:rPr lang="en-IN" sz="2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2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words of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Parhter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Wert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“Business finance deals primarily with raising, administering and disbursing funds by privately owned business units operating in non- financial fields of industry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+mn-lt"/>
                <a:cs typeface="Times New Roman" panose="02020603050405020304" pitchFamily="18" charset="0"/>
              </a:rPr>
              <a:t>D</a:t>
            </a:r>
            <a:r>
              <a:rPr lang="en-US" sz="3200" b="1" dirty="0" smtClean="0">
                <a:solidFill>
                  <a:srgbClr val="C00000"/>
                </a:solidFill>
                <a:latin typeface="+mn-lt"/>
                <a:cs typeface="Times New Roman" panose="02020603050405020304" pitchFamily="18" charset="0"/>
              </a:rPr>
              <a:t>efinition of business finance</a:t>
            </a:r>
            <a:br>
              <a:rPr lang="en-IN" sz="3200" b="1" dirty="0" smtClean="0">
                <a:solidFill>
                  <a:srgbClr val="C00000"/>
                </a:solidFill>
                <a:latin typeface="+mn-lt"/>
                <a:cs typeface="Times New Roman" panose="02020603050405020304" pitchFamily="18" charset="0"/>
              </a:rPr>
            </a:br>
            <a:endParaRPr lang="en-IN" sz="3200" dirty="0">
              <a:solidFill>
                <a:srgbClr val="C00000"/>
              </a:solidFill>
              <a:latin typeface="+mn-lt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4050</Words>
  <Application>WPS Presentation</Application>
  <PresentationFormat>On-screen Show (4:3)</PresentationFormat>
  <Paragraphs>115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4" baseType="lpstr">
      <vt:lpstr>Arial</vt:lpstr>
      <vt:lpstr>SimSun</vt:lpstr>
      <vt:lpstr>Wingdings</vt:lpstr>
      <vt:lpstr>Wingdings 3</vt:lpstr>
      <vt:lpstr>Verdana</vt:lpstr>
      <vt:lpstr>Wingdings 2</vt:lpstr>
      <vt:lpstr>Times New Roman</vt:lpstr>
      <vt:lpstr>Calibri</vt:lpstr>
      <vt:lpstr>Lucida Sans Unicode</vt:lpstr>
      <vt:lpstr>Microsoft YaHei</vt:lpstr>
      <vt:lpstr>Arial Unicode MS</vt:lpstr>
      <vt:lpstr>Concourse</vt:lpstr>
      <vt:lpstr>Chapter 1</vt:lpstr>
      <vt:lpstr>Introduction</vt:lpstr>
      <vt:lpstr>Meaning of Finance</vt:lpstr>
      <vt:lpstr>Definition of Finance </vt:lpstr>
      <vt:lpstr>Types of Finance </vt:lpstr>
      <vt:lpstr>Public Finance</vt:lpstr>
      <vt:lpstr>Private Finance</vt:lpstr>
      <vt:lpstr>Business Finance</vt:lpstr>
      <vt:lpstr>Definition of business finance </vt:lpstr>
      <vt:lpstr>Nature of Finance or Finance Function</vt:lpstr>
      <vt:lpstr>Scope of finance or finance function</vt:lpstr>
      <vt:lpstr>Functions of finance or Areas of finance function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36</cp:revision>
  <dcterms:created xsi:type="dcterms:W3CDTF">2020-06-03T05:01:00Z</dcterms:created>
  <dcterms:modified xsi:type="dcterms:W3CDTF">2024-08-31T06:42:09Z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40C35A9C75BC402392E548230FBC6691_12</vt:lpwstr>
  </property>
  <property fmtid="{D5CDD505-2E9C-101B-9397-08002B2CF9AE}" pid="3" name="KSOProductBuildVer">
    <vt:lpwstr>1033-12.2.0.17562</vt:lpwstr>
  </property>
</Properties>
</file>