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3" r:id="rId4"/>
    <p:sldId id="281" r:id="rId5"/>
    <p:sldId id="282" r:id="rId6"/>
    <p:sldId id="295" r:id="rId7"/>
    <p:sldId id="296" r:id="rId8"/>
    <p:sldId id="303" r:id="rId9"/>
    <p:sldId id="264" r:id="rId10"/>
    <p:sldId id="28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01E542E-C592-4171-853D-8B880786CE11}" type="datetimeFigureOut">
              <a:rPr lang="en-IN" smtClean="0"/>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BC0BD3E-D8DA-4FF0-8F1C-478F968B7E9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1E542E-C592-4171-853D-8B880786CE11}"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1E542E-C592-4171-853D-8B880786CE11}"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BC0BD3E-D8DA-4FF0-8F1C-478F968B7E98}" type="slidenum">
              <a:rPr lang="en-IN" smtClean="0"/>
            </a:fld>
            <a:endParaRPr lang="en-IN"/>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E542E-C592-4171-853D-8B880786CE11}"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B01E542E-C592-4171-853D-8B880786CE11}" type="datetimeFigureOut">
              <a:rPr lang="en-IN" smtClean="0"/>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BC0BD3E-D8DA-4FF0-8F1C-478F968B7E98}" type="slidenum">
              <a:rPr lang="en-IN" smtClean="0"/>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B01E542E-C592-4171-853D-8B880786CE11}" type="datetimeFigureOut">
              <a:rPr lang="en-IN" smtClean="0"/>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BC0BD3E-D8DA-4FF0-8F1C-478F968B7E9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0845"/>
            <a:ext cx="7772400" cy="1761490"/>
          </a:xfrm>
        </p:spPr>
        <p:txBody>
          <a:bodyPr>
            <a:normAutofit/>
          </a:bodyPr>
          <a:lstStyle/>
          <a:p>
            <a:pPr algn="ctr"/>
            <a:r>
              <a:rPr lang="en-US" sz="4000" b="1" dirty="0" smtClean="0">
                <a:solidFill>
                  <a:srgbClr val="C00000"/>
                </a:solidFill>
              </a:rPr>
              <a:t>Chapter 1</a:t>
            </a:r>
            <a:endParaRPr lang="en-IN" sz="4000" b="1" dirty="0">
              <a:solidFill>
                <a:srgbClr val="C00000"/>
              </a:solidFill>
            </a:endParaRPr>
          </a:p>
        </p:txBody>
      </p:sp>
      <p:sp>
        <p:nvSpPr>
          <p:cNvPr id="3" name="Subtitle 2"/>
          <p:cNvSpPr>
            <a:spLocks noGrp="1"/>
          </p:cNvSpPr>
          <p:nvPr>
            <p:ph type="subTitle" idx="1"/>
          </p:nvPr>
        </p:nvSpPr>
        <p:spPr>
          <a:xfrm>
            <a:off x="685800" y="2659380"/>
            <a:ext cx="7772400" cy="2152015"/>
          </a:xfrm>
        </p:spPr>
        <p:txBody>
          <a:bodyPr>
            <a:noAutofit/>
          </a:bodyPr>
          <a:lstStyle/>
          <a:p>
            <a:r>
              <a:rPr lang="en-US" sz="2400" b="1" i="1" dirty="0" smtClean="0">
                <a:solidFill>
                  <a:srgbClr val="FF0000"/>
                </a:solidFill>
              </a:rPr>
              <a:t>Nature and Scope of Financial Management</a:t>
            </a:r>
            <a:endParaRPr lang="en-US" sz="2400" b="1" i="1" dirty="0" smtClean="0">
              <a:solidFill>
                <a:srgbClr val="FF0000"/>
              </a:solidFill>
            </a:endParaRPr>
          </a:p>
          <a:p>
            <a:pPr algn="ctr"/>
            <a:r>
              <a:rPr lang="en-US" altLang="en-IN" sz="1700" b="1" dirty="0">
                <a:solidFill>
                  <a:srgbClr val="002060"/>
                </a:solidFill>
                <a:sym typeface="+mn-ea"/>
              </a:rPr>
              <a:t>Prepared by </a:t>
            </a:r>
            <a:endParaRPr lang="en-US" altLang="en-IN" sz="1700" b="1" dirty="0">
              <a:solidFill>
                <a:srgbClr val="002060"/>
              </a:solidFill>
              <a:sym typeface="+mn-ea"/>
            </a:endParaRPr>
          </a:p>
          <a:p>
            <a:pPr algn="ctr"/>
            <a:br>
              <a:rPr lang="en-US" altLang="en-IN" sz="1700" b="1" dirty="0">
                <a:solidFill>
                  <a:srgbClr val="002060"/>
                </a:solidFill>
                <a:sym typeface="+mn-ea"/>
              </a:rPr>
            </a:br>
            <a:r>
              <a:rPr lang="en-US" altLang="en-IN" sz="1700" b="1" dirty="0">
                <a:solidFill>
                  <a:srgbClr val="002060"/>
                </a:solidFill>
                <a:sym typeface="+mn-ea"/>
              </a:rPr>
              <a:t>Dr. Muhammed Rafi.P</a:t>
            </a:r>
            <a:br>
              <a:rPr lang="en-US" altLang="en-IN" sz="1700" b="1" dirty="0">
                <a:solidFill>
                  <a:srgbClr val="002060"/>
                </a:solidFill>
                <a:sym typeface="+mn-ea"/>
              </a:rPr>
            </a:br>
            <a:r>
              <a:rPr lang="en-US" altLang="en-IN" sz="1700" b="1" dirty="0">
                <a:solidFill>
                  <a:srgbClr val="002060"/>
                </a:solidFill>
                <a:sym typeface="+mn-ea"/>
              </a:rPr>
              <a:t>Assistant Professor</a:t>
            </a:r>
            <a:br>
              <a:rPr lang="en-US" altLang="en-IN" sz="1700" b="1" dirty="0">
                <a:solidFill>
                  <a:srgbClr val="002060"/>
                </a:solidFill>
                <a:sym typeface="+mn-ea"/>
              </a:rPr>
            </a:br>
            <a:r>
              <a:rPr lang="en-US" altLang="en-IN" sz="1700" b="1" dirty="0">
                <a:solidFill>
                  <a:srgbClr val="002060"/>
                </a:solidFill>
                <a:sym typeface="+mn-ea"/>
              </a:rPr>
              <a:t>PG Department of Commerce &amp; Management studies</a:t>
            </a:r>
            <a:endParaRPr lang="en-US" altLang="en-IN" sz="500" b="1" i="1" dirty="0">
              <a:solidFill>
                <a:srgbClr val="002060"/>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616624"/>
          </a:xfrm>
        </p:spPr>
        <p:txBody>
          <a:bodyPr>
            <a:noAutofit/>
          </a:bodyPr>
          <a:lstStyle/>
          <a:p>
            <a:pPr marL="0" indent="0">
              <a:buNone/>
            </a:pPr>
            <a:endParaRPr lang="en-IN" sz="2200"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Financial Management is mainly concerned with the effective funds management in the business. </a:t>
            </a:r>
            <a:endParaRPr lang="en-IN"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term financial management has been defined by </a:t>
            </a:r>
            <a:r>
              <a:rPr lang="en-US" sz="2200" b="1" dirty="0">
                <a:latin typeface="Times New Roman" panose="02020603050405020304" pitchFamily="18" charset="0"/>
                <a:cs typeface="Times New Roman" panose="02020603050405020304" pitchFamily="18" charset="0"/>
              </a:rPr>
              <a:t>Solomon</a:t>
            </a:r>
            <a:r>
              <a:rPr lang="en-US" sz="2200" dirty="0">
                <a:latin typeface="Times New Roman" panose="02020603050405020304" pitchFamily="18" charset="0"/>
                <a:cs typeface="Times New Roman" panose="02020603050405020304" pitchFamily="18" charset="0"/>
              </a:rPr>
              <a:t>, “It is concerned with the efficient use of an important economic resource namely, capital funds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r>
              <a:rPr lang="en-US" sz="2200" b="1" dirty="0" smtClean="0">
                <a:latin typeface="Times New Roman" panose="02020603050405020304" pitchFamily="18" charset="0"/>
                <a:cs typeface="Times New Roman" panose="02020603050405020304" pitchFamily="18" charset="0"/>
              </a:rPr>
              <a:t>According to S.C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Kuchal</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“Financial Management deals with procurement of funds and their effective utilization in the business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simple words, Financial Management as practiced by business firms can be called as Corporation Finance or Business Finance.</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US" sz="3200" b="1" dirty="0" smtClean="0">
                <a:solidFill>
                  <a:srgbClr val="C00000"/>
                </a:solidFill>
              </a:rPr>
              <a:t>Meaning and definition of FM</a:t>
            </a:r>
            <a:br>
              <a:rPr lang="en-IN" sz="3200" b="1" dirty="0" smtClean="0">
                <a:solidFill>
                  <a:srgbClr val="C00000"/>
                </a:solidFill>
              </a:rPr>
            </a:br>
            <a:endParaRPr lang="en-IN" sz="3200"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544616"/>
          </a:xfrm>
        </p:spPr>
        <p:txBody>
          <a:bodyPr>
            <a:no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Management of money</a:t>
            </a:r>
            <a:r>
              <a:rPr lang="en-IN" sz="2200" dirty="0" smtClean="0">
                <a:latin typeface="Times New Roman" panose="02020603050405020304" pitchFamily="18" charset="0"/>
                <a:cs typeface="Times New Roman" panose="02020603050405020304" pitchFamily="18" charset="0"/>
              </a:rPr>
              <a:t> : FM is essentially an art and science of management of money.</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Financial planning and control</a:t>
            </a:r>
            <a:r>
              <a:rPr lang="en-IN" sz="2200" dirty="0" smtClean="0">
                <a:latin typeface="Times New Roman" panose="02020603050405020304" pitchFamily="18" charset="0"/>
                <a:cs typeface="Times New Roman" panose="02020603050405020304" pitchFamily="18" charset="0"/>
              </a:rPr>
              <a:t> :  FM is concerned with planning and control of finance.</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Determination of business success</a:t>
            </a:r>
            <a:r>
              <a:rPr lang="en-IN" sz="2200" dirty="0" smtClean="0">
                <a:latin typeface="Times New Roman" panose="02020603050405020304" pitchFamily="18" charset="0"/>
                <a:cs typeface="Times New Roman" panose="02020603050405020304" pitchFamily="18" charset="0"/>
              </a:rPr>
              <a:t> : FM plays an important role in the success of organization.</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Focus on decision making</a:t>
            </a:r>
            <a:r>
              <a:rPr lang="en-IN" sz="2200" dirty="0" smtClean="0">
                <a:latin typeface="Times New Roman" panose="02020603050405020304" pitchFamily="18" charset="0"/>
                <a:cs typeface="Times New Roman" panose="02020603050405020304" pitchFamily="18" charset="0"/>
              </a:rPr>
              <a:t> : FM gives analysis of data which facilitate decision making.</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Centralized in nature</a:t>
            </a: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n finance function decentralization is not possible.</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Continuous function</a:t>
            </a: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t is a continuous administrative function.</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solidFill>
                  <a:srgbClr val="FF0000"/>
                </a:solidFill>
                <a:latin typeface="Times New Roman" panose="02020603050405020304" pitchFamily="18" charset="0"/>
                <a:cs typeface="Times New Roman" panose="02020603050405020304" pitchFamily="18" charset="0"/>
              </a:rPr>
              <a:t>Multidisciplinary : </a:t>
            </a:r>
            <a:r>
              <a:rPr lang="en-US" sz="2200" dirty="0" smtClean="0">
                <a:latin typeface="Times New Roman" panose="02020603050405020304" pitchFamily="18" charset="0"/>
                <a:cs typeface="Times New Roman" panose="02020603050405020304" pitchFamily="18" charset="0"/>
              </a:rPr>
              <a:t>It draws heavily on related disciplines such as economics, accounting, marketing, production, operation research etc.</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US" b="1" dirty="0" smtClean="0">
                <a:solidFill>
                  <a:srgbClr val="C00000"/>
                </a:solidFill>
              </a:rPr>
              <a:t>Features of FM</a:t>
            </a:r>
            <a:endParaRPr lang="en-IN"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9600" cy="5328592"/>
          </a:xfrm>
        </p:spPr>
        <p:txBody>
          <a:bodyPr>
            <a:noAutofit/>
          </a:bodyPr>
          <a:lstStyle/>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Base for expansion</a:t>
            </a:r>
            <a:r>
              <a:rPr lang="en-IN" sz="2200" dirty="0" smtClean="0">
                <a:latin typeface="Times New Roman" panose="02020603050405020304" pitchFamily="18" charset="0"/>
                <a:cs typeface="Times New Roman" panose="02020603050405020304" pitchFamily="18" charset="0"/>
              </a:rPr>
              <a:t> : In the absence of a sound FM, it is not possible to prepare a sound financial plan.</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Smooth running of business : F</a:t>
            </a:r>
            <a:r>
              <a:rPr lang="en-IN" sz="2200" dirty="0" smtClean="0">
                <a:latin typeface="Times New Roman" panose="02020603050405020304" pitchFamily="18" charset="0"/>
                <a:cs typeface="Times New Roman" panose="02020603050405020304" pitchFamily="18" charset="0"/>
              </a:rPr>
              <a:t>or the smooth running of the business, proper administration of finance is necessary. </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Co-ordination of functional activities</a:t>
            </a:r>
            <a:r>
              <a:rPr lang="en-IN" sz="2200" dirty="0" smtClean="0">
                <a:latin typeface="Times New Roman" panose="02020603050405020304" pitchFamily="18" charset="0"/>
                <a:cs typeface="Times New Roman" panose="02020603050405020304" pitchFamily="18" charset="0"/>
              </a:rPr>
              <a:t> : FM controls and co-ordinate all other functions in the enterprise like marketing, production etc.</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Decision making</a:t>
            </a:r>
            <a:r>
              <a:rPr lang="en-IN" sz="2200" dirty="0" smtClean="0">
                <a:latin typeface="Times New Roman" panose="02020603050405020304" pitchFamily="18" charset="0"/>
                <a:cs typeface="Times New Roman" panose="02020603050405020304" pitchFamily="18" charset="0"/>
              </a:rPr>
              <a:t>: Various financial tools are available for evaluating alternatives and for choosing the best alternatives.</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Determination of business success</a:t>
            </a:r>
            <a:r>
              <a:rPr lang="en-IN" sz="2200" dirty="0" smtClean="0">
                <a:latin typeface="Times New Roman" panose="02020603050405020304" pitchFamily="18" charset="0"/>
                <a:cs typeface="Times New Roman" panose="02020603050405020304" pitchFamily="18" charset="0"/>
              </a:rPr>
              <a:t> : FM plays an important role in the success of organization.</a:t>
            </a:r>
            <a:endParaRPr lang="en-IN"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Solution to financial problems :   E</a:t>
            </a:r>
            <a:r>
              <a:rPr lang="en-IN" sz="2200" dirty="0" smtClean="0">
                <a:latin typeface="Times New Roman" panose="02020603050405020304" pitchFamily="18" charset="0"/>
                <a:cs typeface="Times New Roman" panose="02020603050405020304" pitchFamily="18" charset="0"/>
              </a:rPr>
              <a:t>fficient FM helps the top management by providing solutions to the various financial problems faced by it. </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US" sz="3200" b="1" dirty="0" smtClean="0">
                <a:solidFill>
                  <a:srgbClr val="C00000"/>
                </a:solidFill>
              </a:rPr>
              <a:t>Importance of FM</a:t>
            </a:r>
            <a:endParaRPr lang="en-IN" sz="3200" b="1"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112568"/>
          </a:xfrm>
        </p:spPr>
        <p:txBody>
          <a:bodyPr>
            <a:noAutofit/>
          </a:bodyPr>
          <a:lstStyle/>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7. Financial Planning :</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FM </a:t>
            </a:r>
            <a:r>
              <a:rPr lang="en-IN" sz="2200" dirty="0">
                <a:latin typeface="Times New Roman" panose="02020603050405020304" pitchFamily="18" charset="0"/>
                <a:cs typeface="Times New Roman" panose="02020603050405020304" pitchFamily="18" charset="0"/>
              </a:rPr>
              <a:t>helps to determine the financial requirement of the business concern and leads to take financial planning of the concern.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8. Acquisition </a:t>
            </a:r>
            <a:r>
              <a:rPr lang="en-IN" sz="2200" dirty="0">
                <a:solidFill>
                  <a:srgbClr val="FF0000"/>
                </a:solidFill>
                <a:latin typeface="Times New Roman" panose="02020603050405020304" pitchFamily="18" charset="0"/>
                <a:cs typeface="Times New Roman" panose="02020603050405020304" pitchFamily="18" charset="0"/>
              </a:rPr>
              <a:t>of </a:t>
            </a:r>
            <a:r>
              <a:rPr lang="en-IN" sz="2200" dirty="0" smtClean="0">
                <a:solidFill>
                  <a:srgbClr val="FF0000"/>
                </a:solidFill>
                <a:latin typeface="Times New Roman" panose="02020603050405020304" pitchFamily="18" charset="0"/>
                <a:cs typeface="Times New Roman" panose="02020603050405020304" pitchFamily="18" charset="0"/>
              </a:rPr>
              <a:t>Funds :</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FM </a:t>
            </a:r>
            <a:r>
              <a:rPr lang="en-IN" sz="2200" dirty="0">
                <a:latin typeface="Times New Roman" panose="02020603050405020304" pitchFamily="18" charset="0"/>
                <a:cs typeface="Times New Roman" panose="02020603050405020304" pitchFamily="18" charset="0"/>
              </a:rPr>
              <a:t>involves the acquisition of required finance to the business </a:t>
            </a:r>
            <a:r>
              <a:rPr lang="en-IN" sz="2200" dirty="0" smtClean="0">
                <a:latin typeface="Times New Roman" panose="02020603050405020304" pitchFamily="18" charset="0"/>
                <a:cs typeface="Times New Roman" panose="02020603050405020304" pitchFamily="18" charset="0"/>
              </a:rPr>
              <a:t>concern and involves </a:t>
            </a:r>
            <a:r>
              <a:rPr lang="en-IN" sz="2200" dirty="0">
                <a:latin typeface="Times New Roman" panose="02020603050405020304" pitchFamily="18" charset="0"/>
                <a:cs typeface="Times New Roman" panose="02020603050405020304" pitchFamily="18" charset="0"/>
              </a:rPr>
              <a:t>possible source of finance at minimum cost.</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9. Proper </a:t>
            </a:r>
            <a:r>
              <a:rPr lang="en-IN" sz="2200" dirty="0">
                <a:solidFill>
                  <a:srgbClr val="FF0000"/>
                </a:solidFill>
                <a:latin typeface="Times New Roman" panose="02020603050405020304" pitchFamily="18" charset="0"/>
                <a:cs typeface="Times New Roman" panose="02020603050405020304" pitchFamily="18" charset="0"/>
              </a:rPr>
              <a:t>Use of </a:t>
            </a:r>
            <a:r>
              <a:rPr lang="en-IN" sz="2200" dirty="0" smtClean="0">
                <a:solidFill>
                  <a:srgbClr val="FF0000"/>
                </a:solidFill>
                <a:latin typeface="Times New Roman" panose="02020603050405020304" pitchFamily="18" charset="0"/>
                <a:cs typeface="Times New Roman" panose="02020603050405020304" pitchFamily="18" charset="0"/>
              </a:rPr>
              <a:t>Funds :</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Proper </a:t>
            </a:r>
            <a:r>
              <a:rPr lang="en-IN" sz="2200" dirty="0">
                <a:latin typeface="Times New Roman" panose="02020603050405020304" pitchFamily="18" charset="0"/>
                <a:cs typeface="Times New Roman" panose="02020603050405020304" pitchFamily="18" charset="0"/>
              </a:rPr>
              <a:t>use and allocation of funds leads to improve the operational efficiency of the business </a:t>
            </a:r>
            <a:r>
              <a:rPr lang="en-IN" sz="2200" dirty="0" smtClean="0">
                <a:latin typeface="Times New Roman" panose="02020603050405020304" pitchFamily="18" charset="0"/>
                <a:cs typeface="Times New Roman" panose="02020603050405020304" pitchFamily="18" charset="0"/>
              </a:rPr>
              <a:t>concern and they </a:t>
            </a:r>
            <a:r>
              <a:rPr lang="en-IN" sz="2200" dirty="0">
                <a:latin typeface="Times New Roman" panose="02020603050405020304" pitchFamily="18" charset="0"/>
                <a:cs typeface="Times New Roman" panose="02020603050405020304" pitchFamily="18" charset="0"/>
              </a:rPr>
              <a:t>can reduce the cost of capital and increase the value of the firm</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solidFill>
                  <a:srgbClr val="FF0000"/>
                </a:solidFill>
                <a:latin typeface="Times New Roman" panose="02020603050405020304" pitchFamily="18" charset="0"/>
                <a:cs typeface="Times New Roman" panose="02020603050405020304" pitchFamily="18" charset="0"/>
              </a:rPr>
              <a:t>10 Financial Decision</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FM </a:t>
            </a:r>
            <a:r>
              <a:rPr lang="en-IN" sz="2200" dirty="0">
                <a:latin typeface="Times New Roman" panose="02020603050405020304" pitchFamily="18" charset="0"/>
                <a:cs typeface="Times New Roman" panose="02020603050405020304" pitchFamily="18" charset="0"/>
              </a:rPr>
              <a:t>helps to take sound financial decision in the business concern. Financial decision will affect the entire business operation of the concern.</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04656"/>
          </a:xfrm>
        </p:spPr>
        <p:txBody>
          <a:bodyPr>
            <a:no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11. Improve Profitability</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FM </a:t>
            </a:r>
            <a:r>
              <a:rPr lang="en-IN" sz="2200" dirty="0">
                <a:latin typeface="Times New Roman" panose="02020603050405020304" pitchFamily="18" charset="0"/>
                <a:cs typeface="Times New Roman" panose="02020603050405020304" pitchFamily="18" charset="0"/>
              </a:rPr>
              <a:t>helps to improve the profitability position of the concern with the help of strong financial control devices such as budgetary control, ratio analysis and cost volume profit analysis.</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12. Increase </a:t>
            </a:r>
            <a:r>
              <a:rPr lang="en-IN" sz="2200" dirty="0">
                <a:solidFill>
                  <a:srgbClr val="FF0000"/>
                </a:solidFill>
                <a:latin typeface="Times New Roman" panose="02020603050405020304" pitchFamily="18" charset="0"/>
                <a:cs typeface="Times New Roman" panose="02020603050405020304" pitchFamily="18" charset="0"/>
              </a:rPr>
              <a:t>the Value of the </a:t>
            </a:r>
            <a:r>
              <a:rPr lang="en-IN" sz="2200" dirty="0" smtClean="0">
                <a:solidFill>
                  <a:srgbClr val="FF0000"/>
                </a:solidFill>
                <a:latin typeface="Times New Roman" panose="02020603050405020304" pitchFamily="18" charset="0"/>
                <a:cs typeface="Times New Roman" panose="02020603050405020304" pitchFamily="18" charset="0"/>
              </a:rPr>
              <a:t>Firm</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Ultimate aim of any business concern will achieve the maximum profit and higher profitability leads to maximize the wealth of the investors as well as the nation.</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13. Promoting </a:t>
            </a:r>
            <a:r>
              <a:rPr lang="en-IN" sz="2200" dirty="0">
                <a:solidFill>
                  <a:srgbClr val="FF0000"/>
                </a:solidFill>
                <a:latin typeface="Times New Roman" panose="02020603050405020304" pitchFamily="18" charset="0"/>
                <a:cs typeface="Times New Roman" panose="02020603050405020304" pitchFamily="18" charset="0"/>
              </a:rPr>
              <a:t>Savings</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Savings </a:t>
            </a:r>
            <a:r>
              <a:rPr lang="en-IN" sz="2200" dirty="0">
                <a:latin typeface="Times New Roman" panose="02020603050405020304" pitchFamily="18" charset="0"/>
                <a:cs typeface="Times New Roman" panose="02020603050405020304" pitchFamily="18" charset="0"/>
              </a:rPr>
              <a:t>are possible only when the business concern earns higher profitability and maximizing wealth. Effective </a:t>
            </a:r>
            <a:r>
              <a:rPr lang="en-IN" sz="2200" dirty="0" smtClean="0">
                <a:latin typeface="Times New Roman" panose="02020603050405020304" pitchFamily="18" charset="0"/>
                <a:cs typeface="Times New Roman" panose="02020603050405020304" pitchFamily="18" charset="0"/>
              </a:rPr>
              <a:t>FM </a:t>
            </a:r>
            <a:r>
              <a:rPr lang="en-IN" sz="2200" dirty="0">
                <a:latin typeface="Times New Roman" panose="02020603050405020304" pitchFamily="18" charset="0"/>
                <a:cs typeface="Times New Roman" panose="02020603050405020304" pitchFamily="18" charset="0"/>
              </a:rPr>
              <a:t>helps to promoting and mobilizing individual and corporate savings.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400600"/>
          </a:xfrm>
        </p:spPr>
        <p:txBody>
          <a:bodyPr>
            <a:normAutofit/>
          </a:bodyPr>
          <a:lstStyle/>
          <a:p>
            <a:r>
              <a:rPr lang="en-IN" sz="2200" dirty="0">
                <a:solidFill>
                  <a:srgbClr val="FF0000"/>
                </a:solidFill>
                <a:latin typeface="Times New Roman" panose="02020603050405020304" pitchFamily="18" charset="0"/>
                <a:cs typeface="Times New Roman" panose="02020603050405020304" pitchFamily="18" charset="0"/>
              </a:rPr>
              <a:t>Traditional approach</a:t>
            </a:r>
            <a:r>
              <a:rPr lang="en-IN" sz="2200" dirty="0">
                <a:latin typeface="Times New Roman" panose="02020603050405020304" pitchFamily="18" charset="0"/>
                <a:cs typeface="Times New Roman" panose="02020603050405020304" pitchFamily="18" charset="0"/>
              </a:rPr>
              <a:t> : Earlier the term FM is known as corporation finance. In the initial stages of its evolution the scope of FM was treated in the narrow sense of procurement of funds by companies to meets their financial needs.</a:t>
            </a:r>
            <a:endParaRPr lang="en-IN" sz="2200" dirty="0">
              <a:latin typeface="Times New Roman" panose="02020603050405020304" pitchFamily="18" charset="0"/>
              <a:cs typeface="Times New Roman" panose="02020603050405020304" pitchFamily="18" charset="0"/>
            </a:endParaRPr>
          </a:p>
          <a:p>
            <a:r>
              <a:rPr lang="en-IN" sz="2200" dirty="0">
                <a:solidFill>
                  <a:srgbClr val="FF0000"/>
                </a:solidFill>
                <a:latin typeface="Times New Roman" panose="02020603050405020304" pitchFamily="18" charset="0"/>
                <a:cs typeface="Times New Roman" panose="02020603050405020304" pitchFamily="18" charset="0"/>
              </a:rPr>
              <a:t>Transitional approach</a:t>
            </a:r>
            <a:r>
              <a:rPr lang="en-IN" sz="2200" dirty="0">
                <a:latin typeface="Times New Roman" panose="02020603050405020304" pitchFamily="18" charset="0"/>
                <a:cs typeface="Times New Roman" panose="02020603050405020304" pitchFamily="18" charset="0"/>
              </a:rPr>
              <a:t> : In this approach, greater emphasis was being placed on the day to day problems faced by financial managers in the areas of funds analysis, planning and control</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IN" sz="2200" dirty="0">
                <a:solidFill>
                  <a:srgbClr val="FF0000"/>
                </a:solidFill>
                <a:latin typeface="Times New Roman" panose="02020603050405020304" pitchFamily="18" charset="0"/>
                <a:cs typeface="Times New Roman" panose="02020603050405020304" pitchFamily="18" charset="0"/>
              </a:rPr>
              <a:t>Modern approach</a:t>
            </a:r>
            <a:r>
              <a:rPr lang="en-IN" sz="2200" dirty="0">
                <a:latin typeface="Times New Roman" panose="02020603050405020304" pitchFamily="18" charset="0"/>
                <a:cs typeface="Times New Roman" panose="02020603050405020304" pitchFamily="18" charset="0"/>
              </a:rPr>
              <a:t> : The modern approach views the term FM in a broad sense. According to modern approach, the finance function covers both acquisition of funds as well as their allocations. According modern approach, FM covers three broad areas, </a:t>
            </a:r>
            <a:r>
              <a:rPr lang="en-IN" sz="2200" dirty="0" smtClean="0">
                <a:latin typeface="Times New Roman" panose="02020603050405020304" pitchFamily="18" charset="0"/>
                <a:cs typeface="Times New Roman" panose="02020603050405020304" pitchFamily="18" charset="0"/>
              </a:rPr>
              <a:t>namely: </a:t>
            </a:r>
            <a:endParaRPr lang="en-IN" sz="2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Investment </a:t>
            </a:r>
            <a:r>
              <a:rPr lang="en-IN" sz="2200" dirty="0">
                <a:latin typeface="Times New Roman" panose="02020603050405020304" pitchFamily="18" charset="0"/>
                <a:cs typeface="Times New Roman" panose="02020603050405020304" pitchFamily="18" charset="0"/>
              </a:rPr>
              <a:t>decision, </a:t>
            </a:r>
            <a:endParaRPr lang="en-IN" sz="2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F</a:t>
            </a:r>
            <a:r>
              <a:rPr lang="en-IN" sz="2200" dirty="0" smtClean="0">
                <a:latin typeface="Times New Roman" panose="02020603050405020304" pitchFamily="18" charset="0"/>
                <a:cs typeface="Times New Roman" panose="02020603050405020304" pitchFamily="18" charset="0"/>
              </a:rPr>
              <a:t>inancial </a:t>
            </a:r>
            <a:r>
              <a:rPr lang="en-IN" sz="2200" dirty="0">
                <a:latin typeface="Times New Roman" panose="02020603050405020304" pitchFamily="18" charset="0"/>
                <a:cs typeface="Times New Roman" panose="02020603050405020304" pitchFamily="18" charset="0"/>
              </a:rPr>
              <a:t>decision and </a:t>
            </a:r>
            <a:endParaRPr lang="en-IN" sz="2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D</a:t>
            </a:r>
            <a:r>
              <a:rPr lang="en-IN" sz="2200" dirty="0" smtClean="0">
                <a:latin typeface="Times New Roman" panose="02020603050405020304" pitchFamily="18" charset="0"/>
                <a:cs typeface="Times New Roman" panose="02020603050405020304" pitchFamily="18" charset="0"/>
              </a:rPr>
              <a:t>ividend </a:t>
            </a:r>
            <a:r>
              <a:rPr lang="en-IN" sz="2200" dirty="0">
                <a:latin typeface="Times New Roman" panose="02020603050405020304" pitchFamily="18" charset="0"/>
                <a:cs typeface="Times New Roman" panose="02020603050405020304" pitchFamily="18" charset="0"/>
              </a:rPr>
              <a:t>decision.</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endParaRPr lang="en-IN" sz="2200" dirty="0"/>
          </a:p>
        </p:txBody>
      </p:sp>
      <p:sp>
        <p:nvSpPr>
          <p:cNvPr id="2" name="Title 1"/>
          <p:cNvSpPr>
            <a:spLocks noGrp="1"/>
          </p:cNvSpPr>
          <p:nvPr>
            <p:ph type="title"/>
          </p:nvPr>
        </p:nvSpPr>
        <p:spPr/>
        <p:txBody>
          <a:bodyPr>
            <a:normAutofit/>
          </a:bodyPr>
          <a:lstStyle/>
          <a:p>
            <a:r>
              <a:rPr lang="en-US" sz="3200" b="1" dirty="0" smtClean="0">
                <a:solidFill>
                  <a:srgbClr val="C00000"/>
                </a:solidFill>
              </a:rPr>
              <a:t>Approaches to  FM</a:t>
            </a:r>
            <a:endParaRPr lang="en-IN" sz="32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Autofit/>
          </a:bodyPr>
          <a:lstStyle/>
          <a:p>
            <a:pPr marL="0" indent="0" algn="just">
              <a:buNone/>
            </a:pPr>
            <a:r>
              <a:rPr lang="en-IN" sz="2200" dirty="0" smtClean="0">
                <a:solidFill>
                  <a:srgbClr val="FF0000"/>
                </a:solidFill>
                <a:latin typeface="Times New Roman" panose="02020603050405020304" pitchFamily="18" charset="0"/>
                <a:cs typeface="Times New Roman" panose="02020603050405020304" pitchFamily="18" charset="0"/>
              </a:rPr>
              <a:t>1. Financial Management and Economics</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dirty="0" smtClean="0">
                <a:latin typeface="Times New Roman" panose="02020603050405020304" pitchFamily="18" charset="0"/>
                <a:cs typeface="Times New Roman" panose="02020603050405020304" pitchFamily="18" charset="0"/>
              </a:rPr>
              <a:t>	Economic concepts like micro and macroeconomics are directly applied with the FM approaches. FM also uses the economic equations like money value discount factor, economic order quantity etc. Financial economics is one of the emerging  area in FM.</a:t>
            </a: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dirty="0" smtClean="0">
                <a:solidFill>
                  <a:srgbClr val="FF0000"/>
                </a:solidFill>
                <a:latin typeface="Times New Roman" panose="02020603050405020304" pitchFamily="18" charset="0"/>
                <a:cs typeface="Times New Roman" panose="02020603050405020304" pitchFamily="18" charset="0"/>
              </a:rPr>
              <a:t>2.  Financial Management and Accounting</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dirty="0" smtClean="0">
                <a:latin typeface="Times New Roman" panose="02020603050405020304" pitchFamily="18" charset="0"/>
                <a:cs typeface="Times New Roman" panose="02020603050405020304" pitchFamily="18" charset="0"/>
              </a:rPr>
              <a:t>	Accounting records includes the financial information of the business concern. Hence, we can easily understand the relationship between the financial management and accounting. </a:t>
            </a: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dirty="0">
                <a:solidFill>
                  <a:srgbClr val="FF0000"/>
                </a:solidFill>
                <a:latin typeface="Times New Roman" panose="02020603050405020304" pitchFamily="18" charset="0"/>
                <a:cs typeface="Times New Roman" panose="02020603050405020304" pitchFamily="18" charset="0"/>
              </a:rPr>
              <a:t>3. Financial Management or Mathematics</a:t>
            </a:r>
            <a:endParaRPr lang="en-IN" sz="22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Modern approaches of the </a:t>
            </a:r>
            <a:r>
              <a:rPr lang="en-IN" sz="2200" dirty="0" smtClean="0">
                <a:latin typeface="Times New Roman" panose="02020603050405020304" pitchFamily="18" charset="0"/>
                <a:cs typeface="Times New Roman" panose="02020603050405020304" pitchFamily="18" charset="0"/>
              </a:rPr>
              <a:t>FM </a:t>
            </a:r>
            <a:r>
              <a:rPr lang="en-IN" sz="2200" dirty="0">
                <a:latin typeface="Times New Roman" panose="02020603050405020304" pitchFamily="18" charset="0"/>
                <a:cs typeface="Times New Roman" panose="02020603050405020304" pitchFamily="18" charset="0"/>
              </a:rPr>
              <a:t>applied large number of mathematical and statistical tools and techniques. They are also called as econometrics. </a:t>
            </a:r>
            <a:r>
              <a:rPr lang="en-IN" sz="2200" dirty="0" smtClean="0">
                <a:latin typeface="Times New Roman" panose="02020603050405020304" pitchFamily="18" charset="0"/>
                <a:cs typeface="Times New Roman" panose="02020603050405020304" pitchFamily="18" charset="0"/>
              </a:rPr>
              <a:t>EOQ, </a:t>
            </a:r>
            <a:r>
              <a:rPr lang="en-IN" sz="2200" dirty="0">
                <a:latin typeface="Times New Roman" panose="02020603050405020304" pitchFamily="18" charset="0"/>
                <a:cs typeface="Times New Roman" panose="02020603050405020304" pitchFamily="18" charset="0"/>
              </a:rPr>
              <a:t>discount factor, time value of money, present value of money, cost of capital, capital structure theories, dividend theories, ratio analysis and working capital </a:t>
            </a:r>
            <a:r>
              <a:rPr lang="en-IN" sz="2200" dirty="0" err="1" smtClean="0">
                <a:latin typeface="Times New Roman" panose="02020603050405020304" pitchFamily="18" charset="0"/>
                <a:cs typeface="Times New Roman" panose="02020603050405020304" pitchFamily="18" charset="0"/>
              </a:rPr>
              <a:t>etc</a:t>
            </a:r>
            <a:r>
              <a:rPr lang="en-IN" sz="2200" dirty="0" smtClean="0">
                <a:latin typeface="Times New Roman" panose="02020603050405020304" pitchFamily="18" charset="0"/>
                <a:cs typeface="Times New Roman" panose="02020603050405020304" pitchFamily="18" charset="0"/>
              </a:rPr>
              <a:t> are used here.</a:t>
            </a:r>
            <a:endParaRPr lang="en-IN" sz="2200" dirty="0">
              <a:latin typeface="Times New Roman" panose="02020603050405020304" pitchFamily="18" charset="0"/>
              <a:cs typeface="Times New Roman" panose="02020603050405020304" pitchFamily="18" charset="0"/>
            </a:endParaRPr>
          </a:p>
          <a:p>
            <a:pPr marL="0" indent="0" algn="just">
              <a:buNone/>
            </a:pPr>
            <a:endParaRPr lang="en-IN" sz="2200" dirty="0" smtClean="0">
              <a:latin typeface="Times New Roman" panose="02020603050405020304" pitchFamily="18" charset="0"/>
              <a:cs typeface="Times New Roman" panose="02020603050405020304" pitchFamily="18" charset="0"/>
            </a:endParaRPr>
          </a:p>
          <a:p>
            <a:pPr marL="0" indent="0" algn="just">
              <a:buNone/>
            </a:pP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US" sz="3200" b="1" dirty="0">
                <a:solidFill>
                  <a:srgbClr val="C00000"/>
                </a:solidFill>
              </a:rPr>
              <a:t>SCOPE OF </a:t>
            </a:r>
            <a:r>
              <a:rPr lang="en-US" sz="3200" b="1" dirty="0" smtClean="0">
                <a:solidFill>
                  <a:srgbClr val="C00000"/>
                </a:solidFill>
              </a:rPr>
              <a:t>FM</a:t>
            </a:r>
            <a:br>
              <a:rPr lang="en-IN" sz="3200" b="1" dirty="0">
                <a:solidFill>
                  <a:srgbClr val="C00000"/>
                </a:solidFill>
              </a:rPr>
            </a:br>
            <a:endParaRPr lang="en-IN" sz="3200"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832648"/>
          </a:xfrm>
        </p:spPr>
        <p:txBody>
          <a:bodyPr>
            <a:noAutofit/>
          </a:bodyPr>
          <a:lstStyle/>
          <a:p>
            <a:pPr marL="0" indent="0" algn="just">
              <a:buNone/>
            </a:pPr>
            <a:r>
              <a:rPr lang="en-IN" sz="2000" dirty="0" smtClean="0">
                <a:solidFill>
                  <a:srgbClr val="FF0000"/>
                </a:solidFill>
                <a:latin typeface="Times New Roman" panose="02020603050405020304" pitchFamily="18" charset="0"/>
                <a:cs typeface="Times New Roman" panose="02020603050405020304" pitchFamily="18" charset="0"/>
              </a:rPr>
              <a:t>4. Financial </a:t>
            </a:r>
            <a:r>
              <a:rPr lang="en-IN" sz="2000" dirty="0">
                <a:solidFill>
                  <a:srgbClr val="FF0000"/>
                </a:solidFill>
                <a:latin typeface="Times New Roman" panose="02020603050405020304" pitchFamily="18" charset="0"/>
                <a:cs typeface="Times New Roman" panose="02020603050405020304" pitchFamily="18" charset="0"/>
              </a:rPr>
              <a:t>Management and Production Management</a:t>
            </a:r>
            <a:endParaRPr lang="en-IN"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Production management is the operational part of the business concern, which helps to multiple the money into profit. Profit of the concern depends upon the production performance. </a:t>
            </a:r>
            <a:r>
              <a:rPr lang="en-IN" sz="2000" dirty="0" smtClean="0">
                <a:latin typeface="Times New Roman" panose="02020603050405020304" pitchFamily="18" charset="0"/>
                <a:cs typeface="Times New Roman" panose="02020603050405020304" pitchFamily="18" charset="0"/>
              </a:rPr>
              <a:t>The financial manager must be aware of the operational process and finance required for each process of production activities.</a:t>
            </a:r>
            <a:endParaRPr lang="en-IN" sz="2000" dirty="0">
              <a:latin typeface="Times New Roman" panose="02020603050405020304" pitchFamily="18" charset="0"/>
              <a:cs typeface="Times New Roman" panose="02020603050405020304" pitchFamily="18" charset="0"/>
            </a:endParaRPr>
          </a:p>
          <a:p>
            <a:pPr marL="0" indent="0" algn="just">
              <a:buNone/>
            </a:pPr>
            <a:r>
              <a:rPr lang="en-IN" sz="2000" dirty="0" smtClean="0">
                <a:solidFill>
                  <a:srgbClr val="FF0000"/>
                </a:solidFill>
                <a:latin typeface="Times New Roman" panose="02020603050405020304" pitchFamily="18" charset="0"/>
                <a:cs typeface="Times New Roman" panose="02020603050405020304" pitchFamily="18" charset="0"/>
              </a:rPr>
              <a:t>5. Financial </a:t>
            </a:r>
            <a:r>
              <a:rPr lang="en-IN" sz="2000" dirty="0">
                <a:solidFill>
                  <a:srgbClr val="FF0000"/>
                </a:solidFill>
                <a:latin typeface="Times New Roman" panose="02020603050405020304" pitchFamily="18" charset="0"/>
                <a:cs typeface="Times New Roman" panose="02020603050405020304" pitchFamily="18" charset="0"/>
              </a:rPr>
              <a:t>Management and Marketing</a:t>
            </a:r>
            <a:endParaRPr lang="en-IN"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dirty="0">
                <a:latin typeface="Times New Roman" panose="02020603050405020304" pitchFamily="18" charset="0"/>
                <a:cs typeface="Times New Roman" panose="02020603050405020304" pitchFamily="18" charset="0"/>
              </a:rPr>
              <a:t>Produced goods are sold in the market with innovative and modern approaches.  For this, the marketing department needs finance to meet their requirements.</a:t>
            </a:r>
            <a:endParaRPr lang="en-IN" sz="2000" dirty="0">
              <a:latin typeface="Times New Roman" panose="02020603050405020304" pitchFamily="18" charset="0"/>
              <a:cs typeface="Times New Roman" panose="02020603050405020304" pitchFamily="18" charset="0"/>
            </a:endParaRPr>
          </a:p>
          <a:p>
            <a:pPr marL="0" indent="0" algn="just">
              <a:buNone/>
            </a:pPr>
            <a:r>
              <a:rPr lang="en-IN" sz="2000" dirty="0">
                <a:solidFill>
                  <a:srgbClr val="FF0000"/>
                </a:solidFill>
                <a:latin typeface="Times New Roman" panose="02020603050405020304" pitchFamily="18" charset="0"/>
                <a:cs typeface="Times New Roman" panose="02020603050405020304" pitchFamily="18" charset="0"/>
              </a:rPr>
              <a:t>6. Financial Management and Human </a:t>
            </a:r>
            <a:r>
              <a:rPr lang="en-IN" sz="2000" dirty="0" smtClean="0">
                <a:solidFill>
                  <a:srgbClr val="FF0000"/>
                </a:solidFill>
                <a:latin typeface="Times New Roman" panose="02020603050405020304" pitchFamily="18" charset="0"/>
                <a:cs typeface="Times New Roman" panose="02020603050405020304" pitchFamily="18" charset="0"/>
              </a:rPr>
              <a:t>Resource:</a:t>
            </a:r>
            <a:endParaRPr lang="en-IN" sz="20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000" dirty="0" smtClean="0">
                <a:latin typeface="Times New Roman" panose="02020603050405020304" pitchFamily="18" charset="0"/>
                <a:cs typeface="Times New Roman" panose="02020603050405020304" pitchFamily="18" charset="0"/>
              </a:rPr>
              <a:t>FM is also related with human resource department, which provides manpower to all the functional areas of the management. Financial manager should carefully evaluate the requirement of manpower to each department and allocate the finance to the human resource department as wages, salary, remuneration, commission,  bonus,  pension  and  other  monetary  benefits to the human resource department. </a:t>
            </a:r>
            <a:endParaRPr lang="en-IN" sz="2000" dirty="0" smtClean="0">
              <a:latin typeface="Times New Roman" panose="02020603050405020304" pitchFamily="18" charset="0"/>
              <a:cs typeface="Times New Roman" panose="02020603050405020304" pitchFamily="18" charset="0"/>
            </a:endParaRPr>
          </a:p>
          <a:p>
            <a:pPr marL="0" indent="0" algn="just">
              <a:buNone/>
            </a:pPr>
            <a:endParaRPr lang="en-IN"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5957</Words>
  <Application>WPS Presentation</Application>
  <PresentationFormat>On-screen Show (4:3)</PresentationFormat>
  <Paragraphs>86</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Wingdings 3</vt:lpstr>
      <vt:lpstr>Verdana</vt:lpstr>
      <vt:lpstr>Wingdings 2</vt:lpstr>
      <vt:lpstr>Times New Roman</vt:lpstr>
      <vt:lpstr>Lucida Sans Unicode</vt:lpstr>
      <vt:lpstr>Microsoft YaHei</vt:lpstr>
      <vt:lpstr>Arial Unicode MS</vt:lpstr>
      <vt:lpstr>Calibri</vt:lpstr>
      <vt:lpstr>Concourse</vt:lpstr>
      <vt:lpstr>Chapter 1</vt:lpstr>
      <vt:lpstr>Meaning and definition of FM </vt:lpstr>
      <vt:lpstr>Features of FM</vt:lpstr>
      <vt:lpstr>Importance of FM</vt:lpstr>
      <vt:lpstr>PowerPoint 演示文稿</vt:lpstr>
      <vt:lpstr>PowerPoint 演示文稿</vt:lpstr>
      <vt:lpstr>Approaches to  FM</vt:lpstr>
      <vt:lpstr>SCOPE OF FM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33</cp:revision>
  <dcterms:created xsi:type="dcterms:W3CDTF">2020-06-03T05:01:00Z</dcterms:created>
  <dcterms:modified xsi:type="dcterms:W3CDTF">2024-08-31T06:43:20Z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118885EC835A406BB0BC26AD309E8AD3_12</vt:lpwstr>
  </property>
  <property fmtid="{D5CDD505-2E9C-101B-9397-08002B2CF9AE}" pid="3" name="KSOProductBuildVer">
    <vt:lpwstr>1033-12.2.0.17562</vt:lpwstr>
  </property>
</Properties>
</file>