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6" r:id="rId4"/>
    <p:sldId id="300" r:id="rId5"/>
    <p:sldId id="267" r:id="rId6"/>
    <p:sldId id="268" r:id="rId7"/>
    <p:sldId id="269" r:id="rId8"/>
    <p:sldId id="270" r:id="rId9"/>
    <p:sldId id="271" r:id="rId10"/>
    <p:sldId id="272" r:id="rId11"/>
    <p:sldId id="273" r:id="rId12"/>
    <p:sldId id="283" r:id="rId13"/>
    <p:sldId id="301" r:id="rId14"/>
    <p:sldId id="30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B01E542E-C592-4171-853D-8B880786CE11}" type="datetimeFigureOut">
              <a:rPr lang="en-IN" smtClean="0"/>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BC0BD3E-D8DA-4FF0-8F1C-478F968B7E98}"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1E542E-C592-4171-853D-8B880786CE1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C0BD3E-D8DA-4FF0-8F1C-478F968B7E98}"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1E542E-C592-4171-853D-8B880786CE1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C0BD3E-D8DA-4FF0-8F1C-478F968B7E98}"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1E542E-C592-4171-853D-8B880786CE1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C0BD3E-D8DA-4FF0-8F1C-478F968B7E98}" type="slidenum">
              <a:rPr lang="en-IN" smtClean="0"/>
            </a:fld>
            <a:endParaRPr lang="en-IN"/>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B01E542E-C592-4171-853D-8B880786CE1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BC0BD3E-D8DA-4FF0-8F1C-478F968B7E98}" type="slidenum">
              <a:rPr lang="en-IN" smtClean="0"/>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1E542E-C592-4171-853D-8B880786CE11}"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BC0BD3E-D8DA-4FF0-8F1C-478F968B7E98}" type="slidenum">
              <a:rPr lang="en-IN" smtClean="0"/>
            </a:fld>
            <a:endParaRPr lang="en-IN"/>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1E542E-C592-4171-853D-8B880786CE11}"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BC0BD3E-D8DA-4FF0-8F1C-478F968B7E98}" type="slidenum">
              <a:rPr lang="en-IN" smtClean="0"/>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01E542E-C592-4171-853D-8B880786CE11}"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BC0BD3E-D8DA-4FF0-8F1C-478F968B7E98}" type="slidenum">
              <a:rPr lang="en-IN" smtClean="0"/>
            </a:fld>
            <a:endParaRPr lang="en-IN"/>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E542E-C592-4171-853D-8B880786CE11}"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BC0BD3E-D8DA-4FF0-8F1C-478F968B7E98}"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01E542E-C592-4171-853D-8B880786CE11}"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BC0BD3E-D8DA-4FF0-8F1C-478F968B7E98}" type="slidenum">
              <a:rPr lang="en-IN" smtClean="0"/>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B01E542E-C592-4171-853D-8B880786CE11}" type="datetimeFigureOut">
              <a:rPr lang="en-IN" smtClean="0"/>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BC0BD3E-D8DA-4FF0-8F1C-478F968B7E98}" type="slidenum">
              <a:rPr lang="en-IN" smtClean="0"/>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B01E542E-C592-4171-853D-8B880786CE11}" type="datetimeFigureOut">
              <a:rPr lang="en-IN" smtClean="0"/>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BC0BD3E-D8DA-4FF0-8F1C-478F968B7E98}"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514599"/>
          </a:xfrm>
        </p:spPr>
        <p:txBody>
          <a:bodyPr>
            <a:normAutofit/>
          </a:bodyPr>
          <a:lstStyle/>
          <a:p>
            <a:pPr algn="ctr"/>
            <a:r>
              <a:rPr lang="en-US" sz="4000" dirty="0" smtClean="0">
                <a:solidFill>
                  <a:srgbClr val="C00000"/>
                </a:solidFill>
              </a:rPr>
              <a:t>Objectives of Financial Management</a:t>
            </a:r>
            <a:endParaRPr lang="en-IN" sz="4000" b="1" dirty="0">
              <a:solidFill>
                <a:srgbClr val="C00000"/>
              </a:solidFill>
            </a:endParaRPr>
          </a:p>
        </p:txBody>
      </p:sp>
      <p:sp>
        <p:nvSpPr>
          <p:cNvPr id="3" name="Subtitle 2"/>
          <p:cNvSpPr>
            <a:spLocks noGrp="1"/>
          </p:cNvSpPr>
          <p:nvPr>
            <p:ph type="subTitle" idx="1"/>
          </p:nvPr>
        </p:nvSpPr>
        <p:spPr/>
        <p:txBody>
          <a:bodyPr>
            <a:noAutofit/>
          </a:bodyPr>
          <a:lstStyle/>
          <a:p>
            <a:pPr algn="ctr"/>
            <a:r>
              <a:rPr lang="en-US" altLang="en-IN" sz="1400" b="1" dirty="0">
                <a:solidFill>
                  <a:srgbClr val="002060"/>
                </a:solidFill>
                <a:sym typeface="+mn-ea"/>
              </a:rPr>
              <a:t>Prepared by </a:t>
            </a:r>
            <a:endParaRPr lang="en-US" altLang="en-IN" sz="1400" b="1" dirty="0">
              <a:solidFill>
                <a:srgbClr val="002060"/>
              </a:solidFill>
              <a:sym typeface="+mn-ea"/>
            </a:endParaRPr>
          </a:p>
          <a:p>
            <a:pPr algn="ctr"/>
            <a:br>
              <a:rPr lang="en-US" altLang="en-IN" sz="1400" b="1" dirty="0">
                <a:solidFill>
                  <a:srgbClr val="002060"/>
                </a:solidFill>
                <a:sym typeface="+mn-ea"/>
              </a:rPr>
            </a:br>
            <a:r>
              <a:rPr lang="en-US" altLang="en-IN" sz="1400" b="1" dirty="0">
                <a:solidFill>
                  <a:srgbClr val="002060"/>
                </a:solidFill>
                <a:sym typeface="+mn-ea"/>
              </a:rPr>
              <a:t>Dr. Muhammed Rafi.P</a:t>
            </a:r>
            <a:br>
              <a:rPr lang="en-US" altLang="en-IN" sz="1400" b="1" dirty="0">
                <a:solidFill>
                  <a:srgbClr val="002060"/>
                </a:solidFill>
                <a:sym typeface="+mn-ea"/>
              </a:rPr>
            </a:br>
            <a:r>
              <a:rPr lang="en-US" altLang="en-IN" sz="1400" b="1" dirty="0">
                <a:solidFill>
                  <a:srgbClr val="002060"/>
                </a:solidFill>
                <a:sym typeface="+mn-ea"/>
              </a:rPr>
              <a:t>Assistant Professor</a:t>
            </a:r>
            <a:br>
              <a:rPr lang="en-US" altLang="en-IN" sz="1400" b="1" dirty="0">
                <a:solidFill>
                  <a:srgbClr val="002060"/>
                </a:solidFill>
                <a:sym typeface="+mn-ea"/>
              </a:rPr>
            </a:br>
            <a:r>
              <a:rPr lang="en-US" altLang="en-IN" sz="1400" b="1" dirty="0">
                <a:solidFill>
                  <a:srgbClr val="002060"/>
                </a:solidFill>
                <a:sym typeface="+mn-ea"/>
              </a:rPr>
              <a:t>PG Department of Commerce &amp; Management studies</a:t>
            </a:r>
            <a:endParaRPr lang="en-US" altLang="en-IN" sz="500" b="1" i="1" dirty="0">
              <a:solidFill>
                <a:srgbClr val="002060"/>
              </a:solidFill>
              <a:sym typeface="+mn-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5184576"/>
          </a:xfrm>
        </p:spPr>
        <p:txBody>
          <a:bodyPr>
            <a:normAutofit lnSpcReduction="10000"/>
          </a:bodyPr>
          <a:lstStyle/>
          <a:p>
            <a:pPr marL="0" indent="0">
              <a:buNone/>
            </a:pPr>
            <a:r>
              <a:rPr lang="en-IN" sz="2200" dirty="0" smtClean="0">
                <a:solidFill>
                  <a:srgbClr val="C00000"/>
                </a:solidFill>
                <a:latin typeface="Times New Roman" panose="02020603050405020304" pitchFamily="18" charset="0"/>
                <a:cs typeface="Times New Roman" panose="02020603050405020304" pitchFamily="18" charset="0"/>
              </a:rPr>
              <a:t>(i)</a:t>
            </a:r>
            <a:r>
              <a:rPr lang="en-IN" sz="2200" dirty="0" smtClean="0">
                <a:latin typeface="Times New Roman" panose="02020603050405020304" pitchFamily="18" charset="0"/>
                <a:cs typeface="Times New Roman" panose="02020603050405020304" pitchFamily="18" charset="0"/>
              </a:rPr>
              <a:t> Wealth maximization leads to prescriptive idea of the 	business concern but it may not be suitable to present day business activities.</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solidFill>
                  <a:srgbClr val="FF0000"/>
                </a:solidFill>
                <a:latin typeface="Times New Roman" panose="02020603050405020304" pitchFamily="18" charset="0"/>
                <a:cs typeface="Times New Roman" panose="02020603050405020304" pitchFamily="18" charset="0"/>
              </a:rPr>
              <a:t>(ii)</a:t>
            </a:r>
            <a:r>
              <a:rPr lang="en-IN" sz="2200" dirty="0" smtClean="0">
                <a:latin typeface="Times New Roman" panose="02020603050405020304" pitchFamily="18" charset="0"/>
                <a:cs typeface="Times New Roman" panose="02020603050405020304" pitchFamily="18" charset="0"/>
              </a:rPr>
              <a:t> Wealth maximization is nothing, it is also profit maximization, it is the  indirect name of the profit 	maximization.</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solidFill>
                  <a:srgbClr val="FF0000"/>
                </a:solidFill>
                <a:latin typeface="Times New Roman" panose="02020603050405020304" pitchFamily="18" charset="0"/>
                <a:cs typeface="Times New Roman" panose="02020603050405020304" pitchFamily="18" charset="0"/>
              </a:rPr>
              <a:t>(iii)</a:t>
            </a:r>
            <a:r>
              <a:rPr lang="en-IN" sz="2200" dirty="0" smtClean="0">
                <a:latin typeface="Times New Roman" panose="02020603050405020304" pitchFamily="18" charset="0"/>
                <a:cs typeface="Times New Roman" panose="02020603050405020304" pitchFamily="18" charset="0"/>
              </a:rPr>
              <a:t> Wealth maximization creates ownership-management controversy.</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solidFill>
                  <a:srgbClr val="FF0000"/>
                </a:solidFill>
                <a:latin typeface="Times New Roman" panose="02020603050405020304" pitchFamily="18" charset="0"/>
                <a:cs typeface="Times New Roman" panose="02020603050405020304" pitchFamily="18" charset="0"/>
              </a:rPr>
              <a:t>(iv)</a:t>
            </a:r>
            <a:r>
              <a:rPr lang="en-IN" sz="2200" dirty="0" smtClean="0">
                <a:latin typeface="Times New Roman" panose="02020603050405020304" pitchFamily="18" charset="0"/>
                <a:cs typeface="Times New Roman" panose="02020603050405020304" pitchFamily="18" charset="0"/>
              </a:rPr>
              <a:t> Management alone enjoy certain benefits.</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solidFill>
                  <a:srgbClr val="FF0000"/>
                </a:solidFill>
                <a:latin typeface="Times New Roman" panose="02020603050405020304" pitchFamily="18" charset="0"/>
                <a:cs typeface="Times New Roman" panose="02020603050405020304" pitchFamily="18" charset="0"/>
              </a:rPr>
              <a:t>(v)</a:t>
            </a:r>
            <a:r>
              <a:rPr lang="en-IN" sz="2200" dirty="0" smtClean="0">
                <a:latin typeface="Times New Roman" panose="02020603050405020304" pitchFamily="18" charset="0"/>
                <a:cs typeface="Times New Roman" panose="02020603050405020304" pitchFamily="18" charset="0"/>
              </a:rPr>
              <a:t> The ultimate aim of the wealth maximization objectives is 	to maximize the profit.</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solidFill>
                  <a:srgbClr val="FF0000"/>
                </a:solidFill>
                <a:latin typeface="Times New Roman" panose="02020603050405020304" pitchFamily="18" charset="0"/>
                <a:cs typeface="Times New Roman" panose="02020603050405020304" pitchFamily="18" charset="0"/>
              </a:rPr>
              <a:t>(vi)</a:t>
            </a:r>
            <a:r>
              <a:rPr lang="en-IN" sz="2200" dirty="0" smtClean="0">
                <a:latin typeface="Times New Roman" panose="02020603050405020304" pitchFamily="18" charset="0"/>
                <a:cs typeface="Times New Roman" panose="02020603050405020304" pitchFamily="18" charset="0"/>
              </a:rPr>
              <a:t> Wealth maximization can be activated only with the help of 	the profitable position of the business concern.</a:t>
            </a:r>
            <a:endParaRPr lang="en-IN" sz="2200" dirty="0" smtClean="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Autofit/>
          </a:bodyPr>
          <a:lstStyle/>
          <a:p>
            <a:r>
              <a:rPr lang="en-IN" sz="3200" b="1" dirty="0">
                <a:solidFill>
                  <a:srgbClr val="C00000"/>
                </a:solidFill>
              </a:rPr>
              <a:t>Unfavourable Arguments for Wealth Maximization</a:t>
            </a:r>
            <a:br>
              <a:rPr lang="en-IN" sz="3200" b="1" dirty="0">
                <a:solidFill>
                  <a:srgbClr val="C00000"/>
                </a:solidFill>
              </a:rPr>
            </a:br>
            <a:endParaRPr lang="en-IN" sz="3200" b="1" dirty="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Liquidity is the ability of firm to convert the resources into cash quickly.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An important objective of FM is to keep the liquidity of the firm to such that the firm shall be able to easily meet its financial obligations without any delay and difficult.</a:t>
            </a:r>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Autofit/>
          </a:bodyPr>
          <a:lstStyle/>
          <a:p>
            <a:r>
              <a:rPr lang="en-IN" sz="3600" b="1" dirty="0" smtClean="0">
                <a:solidFill>
                  <a:srgbClr val="C00000"/>
                </a:solidFill>
              </a:rPr>
              <a:t>3. Maintain </a:t>
            </a:r>
            <a:r>
              <a:rPr lang="en-IN" sz="3600" b="1" dirty="0">
                <a:solidFill>
                  <a:srgbClr val="C00000"/>
                </a:solidFill>
              </a:rPr>
              <a:t>liquidity of the firm</a:t>
            </a:r>
            <a:br>
              <a:rPr lang="en-IN" sz="3600" b="1" dirty="0">
                <a:solidFill>
                  <a:srgbClr val="C00000"/>
                </a:solidFill>
              </a:rPr>
            </a:br>
            <a:endParaRPr lang="en-IN" sz="3600" b="1" dirty="0">
              <a:solidFill>
                <a:srgbClr val="C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50000"/>
              </a:lnSpc>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 Value </a:t>
            </a:r>
            <a:r>
              <a:rPr lang="en-US" sz="2200" dirty="0" err="1" smtClean="0">
                <a:latin typeface="Times New Roman" panose="02020603050405020304" pitchFamily="18" charset="0"/>
                <a:cs typeface="Times New Roman" panose="02020603050405020304" pitchFamily="18" charset="0"/>
              </a:rPr>
              <a:t>maximisation</a:t>
            </a:r>
            <a:r>
              <a:rPr lang="en-US" sz="2200" dirty="0" smtClean="0">
                <a:latin typeface="Times New Roman" panose="02020603050405020304" pitchFamily="18" charset="0"/>
                <a:cs typeface="Times New Roman" panose="02020603050405020304" pitchFamily="18" charset="0"/>
              </a:rPr>
              <a:t> is a broader concept than wealth </a:t>
            </a:r>
            <a:r>
              <a:rPr lang="en-US" sz="2200" dirty="0" err="1" smtClean="0">
                <a:latin typeface="Times New Roman" panose="02020603050405020304" pitchFamily="18" charset="0"/>
                <a:cs typeface="Times New Roman" panose="02020603050405020304" pitchFamily="18" charset="0"/>
              </a:rPr>
              <a:t>maximisation</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Wealth </a:t>
            </a:r>
            <a:r>
              <a:rPr lang="en-US" sz="2200" dirty="0" err="1" smtClean="0">
                <a:latin typeface="Times New Roman" panose="02020603050405020304" pitchFamily="18" charset="0"/>
                <a:cs typeface="Times New Roman" panose="02020603050405020304" pitchFamily="18" charset="0"/>
              </a:rPr>
              <a:t>maximisation</a:t>
            </a:r>
            <a:r>
              <a:rPr lang="en-US" sz="2200" dirty="0" smtClean="0">
                <a:latin typeface="Times New Roman" panose="02020603050405020304" pitchFamily="18" charset="0"/>
                <a:cs typeface="Times New Roman" panose="02020603050405020304" pitchFamily="18" charset="0"/>
              </a:rPr>
              <a:t> focuses on increasing the value of equity shares.</a:t>
            </a:r>
            <a:endParaRPr lang="en-US" sz="2200" dirty="0" smtClean="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But value </a:t>
            </a:r>
            <a:r>
              <a:rPr lang="en-US" sz="2200" dirty="0" err="1" smtClean="0">
                <a:latin typeface="Times New Roman" panose="02020603050405020304" pitchFamily="18" charset="0"/>
                <a:cs typeface="Times New Roman" panose="02020603050405020304" pitchFamily="18" charset="0"/>
              </a:rPr>
              <a:t>maximisation</a:t>
            </a:r>
            <a:r>
              <a:rPr lang="en-US" sz="2200" dirty="0" smtClean="0">
                <a:latin typeface="Times New Roman" panose="02020603050405020304" pitchFamily="18" charset="0"/>
                <a:cs typeface="Times New Roman" panose="02020603050405020304" pitchFamily="18" charset="0"/>
              </a:rPr>
              <a:t> seeks to </a:t>
            </a:r>
            <a:r>
              <a:rPr lang="en-US" sz="2200" dirty="0" err="1" smtClean="0">
                <a:latin typeface="Times New Roman" panose="02020603050405020304" pitchFamily="18" charset="0"/>
                <a:cs typeface="Times New Roman" panose="02020603050405020304" pitchFamily="18" charset="0"/>
              </a:rPr>
              <a:t>maximise</a:t>
            </a:r>
            <a:r>
              <a:rPr lang="en-US" sz="2200" dirty="0" smtClean="0">
                <a:latin typeface="Times New Roman" panose="02020603050405020304" pitchFamily="18" charset="0"/>
                <a:cs typeface="Times New Roman" panose="02020603050405020304" pitchFamily="18" charset="0"/>
              </a:rPr>
              <a:t> not only the value of equity shares but also the value of </a:t>
            </a:r>
            <a:r>
              <a:rPr lang="en-US" sz="2200" smtClean="0">
                <a:latin typeface="Times New Roman" panose="02020603050405020304" pitchFamily="18" charset="0"/>
                <a:cs typeface="Times New Roman" panose="02020603050405020304" pitchFamily="18" charset="0"/>
              </a:rPr>
              <a:t>all </a:t>
            </a:r>
            <a:r>
              <a:rPr lang="en-US" sz="2200" smtClean="0">
                <a:latin typeface="Times New Roman" panose="02020603050405020304" pitchFamily="18" charset="0"/>
                <a:cs typeface="Times New Roman" panose="02020603050405020304" pitchFamily="18" charset="0"/>
              </a:rPr>
              <a:t>financial </a:t>
            </a:r>
            <a:r>
              <a:rPr lang="en-US" sz="2200" dirty="0" smtClean="0">
                <a:latin typeface="Times New Roman" panose="02020603050405020304" pitchFamily="18" charset="0"/>
                <a:cs typeface="Times New Roman" panose="02020603050405020304" pitchFamily="18" charset="0"/>
              </a:rPr>
              <a:t>assets</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The total value of an </a:t>
            </a:r>
            <a:r>
              <a:rPr lang="en-US" sz="2200" dirty="0" err="1" smtClean="0">
                <a:latin typeface="Times New Roman" panose="02020603050405020304" pitchFamily="18" charset="0"/>
                <a:cs typeface="Times New Roman" panose="02020603050405020304" pitchFamily="18" charset="0"/>
              </a:rPr>
              <a:t>organisation</a:t>
            </a:r>
            <a:r>
              <a:rPr lang="en-US" sz="2200" dirty="0" smtClean="0">
                <a:latin typeface="Times New Roman" panose="02020603050405020304" pitchFamily="18" charset="0"/>
                <a:cs typeface="Times New Roman" panose="02020603050405020304" pitchFamily="18" charset="0"/>
              </a:rPr>
              <a:t> comprises of all the financial assets such as equity, debt, preference shares and warrants.</a:t>
            </a:r>
            <a:endParaRPr lang="en-US" sz="2200" dirty="0" smtClean="0">
              <a:latin typeface="Times New Roman" panose="02020603050405020304" pitchFamily="18" charset="0"/>
              <a:cs typeface="Times New Roman" panose="02020603050405020304" pitchFamily="18" charset="0"/>
            </a:endParaRPr>
          </a:p>
          <a:p>
            <a:pPr>
              <a:lnSpc>
                <a:spcPct val="150000"/>
              </a:lnSpc>
              <a:buFont typeface="Wingdings" panose="05000000000000000000" pitchFamily="2" charset="2"/>
              <a:buChar char="Ø"/>
            </a:pPr>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rmAutofit/>
          </a:bodyPr>
          <a:lstStyle/>
          <a:p>
            <a:r>
              <a:rPr lang="en-US" sz="3200" b="1" dirty="0" smtClean="0">
                <a:solidFill>
                  <a:srgbClr val="C00000"/>
                </a:solidFill>
              </a:rPr>
              <a:t>4. Value </a:t>
            </a:r>
            <a:r>
              <a:rPr lang="en-US" sz="3200" b="1" dirty="0" err="1">
                <a:solidFill>
                  <a:srgbClr val="C00000"/>
                </a:solidFill>
              </a:rPr>
              <a:t>M</a:t>
            </a:r>
            <a:r>
              <a:rPr lang="en-US" sz="3200" b="1" dirty="0" err="1" smtClean="0">
                <a:solidFill>
                  <a:srgbClr val="C00000"/>
                </a:solidFill>
              </a:rPr>
              <a:t>aximisation</a:t>
            </a:r>
            <a:endParaRPr lang="en-IN" sz="3200" b="1" dirty="0">
              <a:solidFill>
                <a:srgbClr val="C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lnSpc>
                <a:spcPct val="150000"/>
              </a:lnSpc>
              <a:buFont typeface="+mj-lt"/>
              <a:buAutoNum type="arabicPeriod"/>
            </a:pPr>
            <a:r>
              <a:rPr lang="en-US" sz="2200" dirty="0" smtClean="0">
                <a:latin typeface="Times New Roman" panose="02020603050405020304" pitchFamily="18" charset="0"/>
                <a:cs typeface="Times New Roman" panose="02020603050405020304" pitchFamily="18" charset="0"/>
              </a:rPr>
              <a:t>Enhance employee satisfaction and welfare.</a:t>
            </a:r>
            <a:endParaRPr lang="en-US" sz="22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a:pPr>
            <a:r>
              <a:rPr lang="en-US" sz="2200" dirty="0" smtClean="0">
                <a:latin typeface="Times New Roman" panose="02020603050405020304" pitchFamily="18" charset="0"/>
                <a:cs typeface="Times New Roman" panose="02020603050405020304" pitchFamily="18" charset="0"/>
              </a:rPr>
              <a:t>Achieving a higher growth rate.</a:t>
            </a:r>
            <a:endParaRPr lang="en-US" sz="22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a:pPr>
            <a:r>
              <a:rPr lang="en-US" sz="2200" dirty="0" smtClean="0">
                <a:latin typeface="Times New Roman" panose="02020603050405020304" pitchFamily="18" charset="0"/>
                <a:cs typeface="Times New Roman" panose="02020603050405020304" pitchFamily="18" charset="0"/>
              </a:rPr>
              <a:t>Gaining leadership in the market in terms of product and technology.</a:t>
            </a:r>
            <a:endParaRPr lang="en-US" sz="22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a:pPr>
            <a:r>
              <a:rPr lang="en-US" sz="2200" dirty="0" smtClean="0">
                <a:latin typeface="Times New Roman" panose="02020603050405020304" pitchFamily="18" charset="0"/>
                <a:cs typeface="Times New Roman" panose="02020603050405020304" pitchFamily="18" charset="0"/>
              </a:rPr>
              <a:t>Enhance management satisfaction.</a:t>
            </a:r>
            <a:endParaRPr lang="en-US" sz="22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a:pPr>
            <a:r>
              <a:rPr lang="en-US" sz="2200" dirty="0" smtClean="0">
                <a:latin typeface="Times New Roman" panose="02020603050405020304" pitchFamily="18" charset="0"/>
                <a:cs typeface="Times New Roman" panose="02020603050405020304" pitchFamily="18" charset="0"/>
              </a:rPr>
              <a:t>Promote well-being of society.</a:t>
            </a:r>
            <a:endParaRPr lang="en-US" sz="2200" dirty="0" smtClean="0">
              <a:latin typeface="Times New Roman" panose="02020603050405020304" pitchFamily="18" charset="0"/>
              <a:cs typeface="Times New Roman" panose="02020603050405020304" pitchFamily="18" charset="0"/>
            </a:endParaRPr>
          </a:p>
          <a:p>
            <a:pPr marL="514350" indent="-514350">
              <a:lnSpc>
                <a:spcPct val="150000"/>
              </a:lnSpc>
              <a:buFont typeface="+mj-lt"/>
              <a:buAutoNum type="arabicPeriod"/>
            </a:pPr>
            <a:r>
              <a:rPr lang="en-US" sz="2200" dirty="0" smtClean="0">
                <a:latin typeface="Times New Roman" panose="02020603050405020304" pitchFamily="18" charset="0"/>
                <a:cs typeface="Times New Roman" panose="02020603050405020304" pitchFamily="18" charset="0"/>
              </a:rPr>
              <a:t>Provide quality services to customers.</a:t>
            </a:r>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rmAutofit/>
          </a:bodyPr>
          <a:lstStyle/>
          <a:p>
            <a:r>
              <a:rPr lang="en-US" sz="3200" b="1" dirty="0" smtClean="0">
                <a:solidFill>
                  <a:srgbClr val="C00000"/>
                </a:solidFill>
              </a:rPr>
              <a:t>Non- Financial objectives</a:t>
            </a:r>
            <a:endParaRPr lang="en-IN" sz="3200" b="1"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The objectives of FM may be classified into two:</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solidFill>
                  <a:srgbClr val="0070C0"/>
                </a:solidFill>
                <a:latin typeface="Times New Roman" panose="02020603050405020304" pitchFamily="18" charset="0"/>
                <a:cs typeface="Times New Roman" panose="02020603050405020304" pitchFamily="18" charset="0"/>
              </a:rPr>
              <a:t>Financial objective</a:t>
            </a:r>
            <a:endParaRPr lang="en-US" sz="2200" dirty="0" smtClean="0">
              <a:solidFill>
                <a:srgbClr val="0070C0"/>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solidFill>
                  <a:srgbClr val="0070C0"/>
                </a:solidFill>
                <a:latin typeface="Times New Roman" panose="02020603050405020304" pitchFamily="18" charset="0"/>
                <a:cs typeface="Times New Roman" panose="02020603050405020304" pitchFamily="18" charset="0"/>
              </a:rPr>
              <a:t>Non-financial objective</a:t>
            </a:r>
            <a:endParaRPr lang="en-IN" sz="2200" dirty="0">
              <a:solidFill>
                <a:srgbClr val="0070C0"/>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rmAutofit/>
          </a:bodyPr>
          <a:lstStyle/>
          <a:p>
            <a:r>
              <a:rPr lang="en-IN" sz="3200" b="1" dirty="0">
                <a:solidFill>
                  <a:srgbClr val="C00000"/>
                </a:solidFill>
              </a:rPr>
              <a:t>O</a:t>
            </a:r>
            <a:r>
              <a:rPr lang="en-IN" sz="3200" b="1" dirty="0" smtClean="0">
                <a:solidFill>
                  <a:srgbClr val="C00000"/>
                </a:solidFill>
              </a:rPr>
              <a:t>bjectives of FM</a:t>
            </a:r>
            <a:endParaRPr lang="en-IN" sz="3200" b="1" dirty="0">
              <a:solidFill>
                <a:srgbClr val="C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It includes:</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err="1" smtClean="0">
                <a:solidFill>
                  <a:srgbClr val="002060"/>
                </a:solidFill>
                <a:latin typeface="Times New Roman" panose="02020603050405020304" pitchFamily="18" charset="0"/>
                <a:cs typeface="Times New Roman" panose="02020603050405020304" pitchFamily="18" charset="0"/>
              </a:rPr>
              <a:t>Maximisation</a:t>
            </a:r>
            <a:r>
              <a:rPr lang="en-US" sz="2200" dirty="0" smtClean="0">
                <a:solidFill>
                  <a:srgbClr val="002060"/>
                </a:solidFill>
                <a:latin typeface="Times New Roman" panose="02020603050405020304" pitchFamily="18" charset="0"/>
                <a:cs typeface="Times New Roman" panose="02020603050405020304" pitchFamily="18" charset="0"/>
              </a:rPr>
              <a:t> of profit</a:t>
            </a:r>
            <a:endParaRPr lang="en-US" sz="2200" dirty="0" smtClean="0">
              <a:solidFill>
                <a:srgbClr val="002060"/>
              </a:solidFill>
              <a:latin typeface="Times New Roman" panose="02020603050405020304" pitchFamily="18" charset="0"/>
              <a:cs typeface="Times New Roman" panose="02020603050405020304" pitchFamily="18" charset="0"/>
            </a:endParaRPr>
          </a:p>
          <a:p>
            <a:pPr marL="514350" indent="-514350">
              <a:lnSpc>
                <a:spcPct val="200000"/>
              </a:lnSpc>
              <a:buFont typeface="+mj-lt"/>
              <a:buAutoNum type="arabicPeriod"/>
            </a:pPr>
            <a:r>
              <a:rPr lang="en-US" sz="2200" dirty="0" smtClean="0">
                <a:solidFill>
                  <a:srgbClr val="002060"/>
                </a:solidFill>
                <a:latin typeface="Times New Roman" panose="02020603050405020304" pitchFamily="18" charset="0"/>
                <a:cs typeface="Times New Roman" panose="02020603050405020304" pitchFamily="18" charset="0"/>
              </a:rPr>
              <a:t>Wealth </a:t>
            </a:r>
            <a:r>
              <a:rPr lang="en-US" sz="2200" dirty="0" err="1" smtClean="0">
                <a:solidFill>
                  <a:srgbClr val="002060"/>
                </a:solidFill>
                <a:latin typeface="Times New Roman" panose="02020603050405020304" pitchFamily="18" charset="0"/>
                <a:cs typeface="Times New Roman" panose="02020603050405020304" pitchFamily="18" charset="0"/>
              </a:rPr>
              <a:t>maximisation</a:t>
            </a:r>
            <a:endParaRPr lang="en-US" sz="2200" dirty="0" smtClean="0">
              <a:solidFill>
                <a:srgbClr val="002060"/>
              </a:solidFill>
              <a:latin typeface="Times New Roman" panose="02020603050405020304" pitchFamily="18" charset="0"/>
              <a:cs typeface="Times New Roman" panose="02020603050405020304" pitchFamily="18" charset="0"/>
            </a:endParaRPr>
          </a:p>
          <a:p>
            <a:pPr marL="514350" indent="-514350">
              <a:lnSpc>
                <a:spcPct val="200000"/>
              </a:lnSpc>
              <a:buFont typeface="+mj-lt"/>
              <a:buAutoNum type="arabicPeriod"/>
            </a:pPr>
            <a:r>
              <a:rPr lang="en-US" sz="2200" dirty="0" smtClean="0">
                <a:solidFill>
                  <a:srgbClr val="002060"/>
                </a:solidFill>
                <a:latin typeface="Times New Roman" panose="02020603050405020304" pitchFamily="18" charset="0"/>
                <a:cs typeface="Times New Roman" panose="02020603050405020304" pitchFamily="18" charset="0"/>
              </a:rPr>
              <a:t>Maintain liquidity of the firm</a:t>
            </a:r>
            <a:endParaRPr lang="en-US" sz="2200" dirty="0" smtClean="0">
              <a:solidFill>
                <a:srgbClr val="002060"/>
              </a:solidFill>
              <a:latin typeface="Times New Roman" panose="02020603050405020304" pitchFamily="18" charset="0"/>
              <a:cs typeface="Times New Roman" panose="02020603050405020304" pitchFamily="18" charset="0"/>
            </a:endParaRPr>
          </a:p>
          <a:p>
            <a:pPr marL="514350" indent="-514350">
              <a:lnSpc>
                <a:spcPct val="200000"/>
              </a:lnSpc>
              <a:buFont typeface="+mj-lt"/>
              <a:buAutoNum type="arabicPeriod"/>
            </a:pPr>
            <a:r>
              <a:rPr lang="en-US" sz="2200" dirty="0" smtClean="0">
                <a:solidFill>
                  <a:srgbClr val="002060"/>
                </a:solidFill>
                <a:latin typeface="Times New Roman" panose="02020603050405020304" pitchFamily="18" charset="0"/>
                <a:cs typeface="Times New Roman" panose="02020603050405020304" pitchFamily="18" charset="0"/>
              </a:rPr>
              <a:t>Value </a:t>
            </a:r>
            <a:r>
              <a:rPr lang="en-US" sz="2200" dirty="0" err="1" smtClean="0">
                <a:solidFill>
                  <a:srgbClr val="002060"/>
                </a:solidFill>
                <a:latin typeface="Times New Roman" panose="02020603050405020304" pitchFamily="18" charset="0"/>
                <a:cs typeface="Times New Roman" panose="02020603050405020304" pitchFamily="18" charset="0"/>
              </a:rPr>
              <a:t>maximisation</a:t>
            </a:r>
            <a:endParaRPr lang="en-IN" sz="2200" dirty="0">
              <a:solidFill>
                <a:srgbClr val="002060"/>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rmAutofit/>
          </a:bodyPr>
          <a:lstStyle/>
          <a:p>
            <a:r>
              <a:rPr lang="en-US" sz="3200" b="1" dirty="0" smtClean="0">
                <a:solidFill>
                  <a:srgbClr val="C00000"/>
                </a:solidFill>
              </a:rPr>
              <a:t>Financial objectives</a:t>
            </a:r>
            <a:endParaRPr lang="en-IN" sz="3200" b="1"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Main aim of any kind of economic activity is earning profit.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A business concern is also functioning mainly for the purpose of earning profit.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Profit is the measuring techniques to understand the business efficiency of the concern. </a:t>
            </a:r>
            <a:endParaRPr lang="en-IN" sz="2200" dirty="0" smtClean="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lstStyle/>
          <a:p>
            <a:r>
              <a:rPr lang="en-US" sz="3200" b="1" dirty="0" smtClean="0">
                <a:solidFill>
                  <a:srgbClr val="C00000"/>
                </a:solidFill>
              </a:rPr>
              <a:t>1. Profit Maximization</a:t>
            </a:r>
            <a:endParaRPr lang="en-IN" sz="3200" b="1" dirty="0">
              <a:solidFill>
                <a:srgbClr val="C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(i)	Main aim is earning profit.</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(ii)	Profit is the parameter of the business operation.</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(iii)	Profit reduces risk of the business concern.</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(iv)	Profit is the main source of finance.</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(v)	Profitability meets the social needs also.</a:t>
            </a:r>
            <a:endParaRPr lang="en-IN" sz="2200" dirty="0" smtClean="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rmAutofit fontScale="90000"/>
          </a:bodyPr>
          <a:lstStyle/>
          <a:p>
            <a:r>
              <a:rPr lang="en-IN" sz="3200" b="1" dirty="0">
                <a:solidFill>
                  <a:srgbClr val="C00000"/>
                </a:solidFill>
              </a:rPr>
              <a:t>Favourable Arguments for Profit Maximization</a:t>
            </a:r>
            <a:br>
              <a:rPr lang="en-IN" sz="3200" b="1" dirty="0">
                <a:solidFill>
                  <a:srgbClr val="C00000"/>
                </a:solidFill>
              </a:rPr>
            </a:br>
            <a:endParaRPr lang="en-IN" sz="3200" b="1" dirty="0">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(i) Profit maximization leads to exploiting workers and   	  		consumers.</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(ii) Profit maximization creates immoral practices such as 		corrupt practice, unfair  trade practice, etc.</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(iii) Profit maximization objectives leads to inequalities among 		the sake holders such   as customers, suppliers, public 		shareholders, etc.</a:t>
            </a:r>
            <a:endParaRPr lang="en-IN" sz="2200" dirty="0" smtClean="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rmAutofit fontScale="90000"/>
          </a:bodyPr>
          <a:lstStyle/>
          <a:p>
            <a:r>
              <a:rPr lang="en-IN" sz="3200" b="1" dirty="0">
                <a:solidFill>
                  <a:srgbClr val="C00000"/>
                </a:solidFill>
              </a:rPr>
              <a:t>Unfavourable Arguments for Profit Maximization</a:t>
            </a:r>
            <a:br>
              <a:rPr lang="en-IN" sz="3200" b="1" dirty="0">
                <a:solidFill>
                  <a:srgbClr val="C00000"/>
                </a:solidFill>
              </a:rPr>
            </a:br>
            <a:endParaRPr lang="en-IN" sz="3200" b="1" dirty="0">
              <a:solidFill>
                <a:srgbClr val="C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sz="2200" dirty="0" smtClean="0">
                <a:latin typeface="Times New Roman" panose="02020603050405020304" pitchFamily="18" charset="0"/>
                <a:cs typeface="Times New Roman" panose="02020603050405020304" pitchFamily="18" charset="0"/>
              </a:rPr>
              <a:t>	</a:t>
            </a:r>
            <a:r>
              <a:rPr lang="en-IN" sz="2200" dirty="0" smtClean="0">
                <a:solidFill>
                  <a:srgbClr val="FF0000"/>
                </a:solidFill>
                <a:latin typeface="Times New Roman" panose="02020603050405020304" pitchFamily="18" charset="0"/>
                <a:cs typeface="Times New Roman" panose="02020603050405020304" pitchFamily="18" charset="0"/>
              </a:rPr>
              <a:t>(i) It is vague</a:t>
            </a:r>
            <a:r>
              <a:rPr lang="en-IN" sz="2200" dirty="0" smtClean="0">
                <a:latin typeface="Times New Roman" panose="02020603050405020304" pitchFamily="18" charset="0"/>
                <a:cs typeface="Times New Roman" panose="02020603050405020304" pitchFamily="18" charset="0"/>
              </a:rPr>
              <a:t> : In this objective, profit is not defined precisely or correctly. It creates some unnecessary opinion regarding earning habits of the business concern.</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a:t>
            </a:r>
            <a:r>
              <a:rPr lang="en-IN" sz="2200" dirty="0" smtClean="0">
                <a:solidFill>
                  <a:srgbClr val="FF0000"/>
                </a:solidFill>
                <a:latin typeface="Times New Roman" panose="02020603050405020304" pitchFamily="18" charset="0"/>
                <a:cs typeface="Times New Roman" panose="02020603050405020304" pitchFamily="18" charset="0"/>
              </a:rPr>
              <a:t>(ii) It ignores the time value of money:</a:t>
            </a:r>
            <a:r>
              <a:rPr lang="en-IN" sz="2200" dirty="0" smtClean="0">
                <a:latin typeface="Times New Roman" panose="02020603050405020304" pitchFamily="18" charset="0"/>
                <a:cs typeface="Times New Roman" panose="02020603050405020304" pitchFamily="18" charset="0"/>
              </a:rPr>
              <a:t> Profit maximization does not consider the time value of money or the net present value of the cash inflow. It leads certain differences between the actual cash inflow and net present cash flow during a particular period.</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a:t>
            </a:r>
            <a:r>
              <a:rPr lang="en-IN" sz="2200" dirty="0" smtClean="0">
                <a:solidFill>
                  <a:srgbClr val="FF0000"/>
                </a:solidFill>
                <a:latin typeface="Times New Roman" panose="02020603050405020304" pitchFamily="18" charset="0"/>
                <a:cs typeface="Times New Roman" panose="02020603050405020304" pitchFamily="18" charset="0"/>
              </a:rPr>
              <a:t>(iii) It ignores risk</a:t>
            </a:r>
            <a:r>
              <a:rPr lang="en-IN" sz="2200" dirty="0" smtClean="0">
                <a:latin typeface="Times New Roman" panose="02020603050405020304" pitchFamily="18" charset="0"/>
                <a:cs typeface="Times New Roman" panose="02020603050405020304" pitchFamily="18" charset="0"/>
              </a:rPr>
              <a:t>: Profit maximization does not consider risk of the  business  concern. Risks may be internal or external which will affect the overall operation   of the business concern.</a:t>
            </a:r>
            <a:endParaRPr lang="en-IN" sz="2200" dirty="0" smtClean="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rmAutofit/>
          </a:bodyPr>
          <a:lstStyle/>
          <a:p>
            <a:r>
              <a:rPr lang="en-IN" sz="3200" b="1" dirty="0">
                <a:solidFill>
                  <a:srgbClr val="C00000"/>
                </a:solidFill>
              </a:rPr>
              <a:t>Drawbacks of Profit Maximization</a:t>
            </a:r>
            <a:br>
              <a:rPr lang="en-IN" sz="3200" b="1" dirty="0">
                <a:solidFill>
                  <a:srgbClr val="C00000"/>
                </a:solidFill>
              </a:rPr>
            </a:br>
            <a:endParaRPr lang="en-IN" sz="3200" b="1" dirty="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Wealth maximization is one of the modern approaches, which involves latest innovations and improvements in the field of the business concern. </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The term wealth means shareholder wealth or the wealth of the persons those who are involved in the business concern.</a:t>
            </a:r>
            <a:endParaRPr lang="en-IN"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Wealth maximization is also known as value maximization or net present worth maximization. This objective is an universally accepted concept in the field of business.</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rmAutofit/>
          </a:bodyPr>
          <a:lstStyle/>
          <a:p>
            <a:r>
              <a:rPr lang="en-IN" sz="3200" b="1" dirty="0" smtClean="0">
                <a:solidFill>
                  <a:srgbClr val="C00000"/>
                </a:solidFill>
              </a:rPr>
              <a:t>2. Wealth </a:t>
            </a:r>
            <a:r>
              <a:rPr lang="en-IN" sz="3200" b="1" dirty="0">
                <a:solidFill>
                  <a:srgbClr val="C00000"/>
                </a:solidFill>
              </a:rPr>
              <a:t>Maximization</a:t>
            </a:r>
            <a:br>
              <a:rPr lang="en-IN" sz="3200" b="1" dirty="0">
                <a:solidFill>
                  <a:srgbClr val="C00000"/>
                </a:solidFill>
              </a:rPr>
            </a:br>
            <a:endParaRPr lang="en-IN" sz="3200" b="1" dirty="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     (i) Wealth maximization is superior to the profit maximization because the main aim  of the business concern under this concept is to improve the value or wealth of the shareholders.</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(ii)	Wealth maximization considers the comparison of the value to cost associated with the business concern. Total value detected from the total cost incurred for the business operation. It provides extract value of the business concern.</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(iii)	Wealth maximization considers both time and risk of the business concern.</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(iv)	Wealth maximization provides efficient allocation of resources.</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(v)	It ensures the economic interest of the society.</a:t>
            </a:r>
            <a:endParaRPr lang="en-IN" sz="2200" dirty="0" smtClean="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rmAutofit fontScale="90000"/>
          </a:bodyPr>
          <a:lstStyle/>
          <a:p>
            <a:r>
              <a:rPr lang="en-IN" sz="3200" b="1" dirty="0">
                <a:solidFill>
                  <a:srgbClr val="C00000"/>
                </a:solidFill>
              </a:rPr>
              <a:t>Favourable Arguments for Wealth Maximization</a:t>
            </a:r>
            <a:br>
              <a:rPr lang="en-IN" sz="3200" b="1" dirty="0">
                <a:solidFill>
                  <a:srgbClr val="C00000"/>
                </a:solidFill>
              </a:rPr>
            </a:br>
            <a:endParaRPr lang="en-IN" sz="3200" b="1" dirty="0">
              <a:solidFill>
                <a:srgbClr val="C0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4632</Words>
  <Application>WPS Presentation</Application>
  <PresentationFormat>On-screen Show (4:3)</PresentationFormat>
  <Paragraphs>104</Paragraphs>
  <Slides>13</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13</vt:i4>
      </vt:variant>
    </vt:vector>
  </HeadingPairs>
  <TitlesOfParts>
    <vt:vector size="25" baseType="lpstr">
      <vt:lpstr>Arial</vt:lpstr>
      <vt:lpstr>SimSun</vt:lpstr>
      <vt:lpstr>Wingdings</vt:lpstr>
      <vt:lpstr>Wingdings 3</vt:lpstr>
      <vt:lpstr>Verdana</vt:lpstr>
      <vt:lpstr>Wingdings 2</vt:lpstr>
      <vt:lpstr>Times New Roman</vt:lpstr>
      <vt:lpstr>Lucida Sans Unicode</vt:lpstr>
      <vt:lpstr>Microsoft YaHei</vt:lpstr>
      <vt:lpstr>Arial Unicode MS</vt:lpstr>
      <vt:lpstr>Calibri</vt:lpstr>
      <vt:lpstr>Concourse</vt:lpstr>
      <vt:lpstr>Objectives of Financial Management</vt:lpstr>
      <vt:lpstr>Objectives of FM</vt:lpstr>
      <vt:lpstr>Financial objectives</vt:lpstr>
      <vt:lpstr>1. Profit Maximization</vt:lpstr>
      <vt:lpstr>Favourable Arguments for Profit Maximization </vt:lpstr>
      <vt:lpstr>Unfavourable Arguments for Profit Maximization </vt:lpstr>
      <vt:lpstr>Drawbacks of Profit Maximization </vt:lpstr>
      <vt:lpstr>2. Wealth Maximization </vt:lpstr>
      <vt:lpstr>Favourable Arguments for Wealth Maximization </vt:lpstr>
      <vt:lpstr>Unfavourable Arguments for Wealth Maximization </vt:lpstr>
      <vt:lpstr>3. Maintain liquidity of the firm </vt:lpstr>
      <vt:lpstr>4. Value Maximisation</vt:lpstr>
      <vt:lpstr>Non- Financial objectives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36</cp:revision>
  <dcterms:created xsi:type="dcterms:W3CDTF">2020-06-03T05:01:00Z</dcterms:created>
  <dcterms:modified xsi:type="dcterms:W3CDTF">2024-08-31T06:43:38Z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34586D0CF13F4E849C8CB698336F29F2_12</vt:lpwstr>
  </property>
  <property fmtid="{D5CDD505-2E9C-101B-9397-08002B2CF9AE}" pid="3" name="KSOProductBuildVer">
    <vt:lpwstr>1033-12.2.0.17562</vt:lpwstr>
  </property>
</Properties>
</file>