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84" r:id="rId4"/>
    <p:sldId id="285" r:id="rId5"/>
    <p:sldId id="306" r:id="rId6"/>
    <p:sldId id="307" r:id="rId7"/>
    <p:sldId id="287" r:id="rId8"/>
    <p:sldId id="288" r:id="rId9"/>
    <p:sldId id="30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01E542E-C592-4171-853D-8B880786CE11}" type="datetimeFigureOut">
              <a:rPr lang="en-IN" smtClean="0"/>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BC0BD3E-D8DA-4FF0-8F1C-478F968B7E98}"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1E542E-C592-4171-853D-8B880786CE1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C0BD3E-D8DA-4FF0-8F1C-478F968B7E98}"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1E542E-C592-4171-853D-8B880786CE1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C0BD3E-D8DA-4FF0-8F1C-478F968B7E98}"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1E542E-C592-4171-853D-8B880786CE1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C0BD3E-D8DA-4FF0-8F1C-478F968B7E98}" type="slidenum">
              <a:rPr lang="en-IN" smtClean="0"/>
            </a:fld>
            <a:endParaRPr lang="en-IN"/>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B01E542E-C592-4171-853D-8B880786CE1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C0BD3E-D8DA-4FF0-8F1C-478F968B7E98}" type="slidenum">
              <a:rPr lang="en-IN" smtClean="0"/>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1E542E-C592-4171-853D-8B880786CE11}"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BC0BD3E-D8DA-4FF0-8F1C-478F968B7E98}" type="slidenum">
              <a:rPr lang="en-IN" smtClean="0"/>
            </a:fld>
            <a:endParaRPr lang="en-IN"/>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1E542E-C592-4171-853D-8B880786CE11}"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BC0BD3E-D8DA-4FF0-8F1C-478F968B7E98}" type="slidenum">
              <a:rPr lang="en-IN" smtClean="0"/>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01E542E-C592-4171-853D-8B880786CE11}"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BC0BD3E-D8DA-4FF0-8F1C-478F968B7E98}" type="slidenum">
              <a:rPr lang="en-IN" smtClean="0"/>
            </a:fld>
            <a:endParaRPr lang="en-IN"/>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E542E-C592-4171-853D-8B880786CE11}"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BC0BD3E-D8DA-4FF0-8F1C-478F968B7E98}"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01E542E-C592-4171-853D-8B880786CE11}"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BC0BD3E-D8DA-4FF0-8F1C-478F968B7E98}" type="slidenum">
              <a:rPr lang="en-IN" smtClean="0"/>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B01E542E-C592-4171-853D-8B880786CE11}" type="datetimeFigureOut">
              <a:rPr lang="en-IN" smtClean="0"/>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BC0BD3E-D8DA-4FF0-8F1C-478F968B7E98}" type="slidenum">
              <a:rPr lang="en-IN" smtClean="0"/>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B01E542E-C592-4171-853D-8B880786CE11}" type="datetimeFigureOut">
              <a:rPr lang="en-IN" smtClean="0"/>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BC0BD3E-D8DA-4FF0-8F1C-478F968B7E98}"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514599"/>
          </a:xfrm>
        </p:spPr>
        <p:txBody>
          <a:bodyPr>
            <a:normAutofit/>
          </a:bodyPr>
          <a:lstStyle/>
          <a:p>
            <a:pPr marR="64135" lvl="0" algn="ctr">
              <a:spcBef>
                <a:spcPts val="400"/>
              </a:spcBef>
            </a:pPr>
            <a:r>
              <a:rPr lang="en-US" sz="2700" i="1" dirty="0">
                <a:solidFill>
                  <a:srgbClr val="FF0000"/>
                </a:solidFill>
                <a:effectLst/>
                <a:ea typeface="+mn-ea"/>
                <a:cs typeface="+mn-cs"/>
              </a:rPr>
              <a:t>Responsibilities and Functions  of Financial Manager</a:t>
            </a:r>
            <a:endParaRPr lang="en-US" sz="2700" i="1" dirty="0">
              <a:solidFill>
                <a:srgbClr val="FF0000"/>
              </a:solidFill>
              <a:effectLst/>
              <a:ea typeface="+mn-ea"/>
              <a:cs typeface="+mn-cs"/>
            </a:endParaRPr>
          </a:p>
        </p:txBody>
      </p:sp>
      <p:sp>
        <p:nvSpPr>
          <p:cNvPr id="3" name="Subtitle 2"/>
          <p:cNvSpPr>
            <a:spLocks noGrp="1"/>
          </p:cNvSpPr>
          <p:nvPr>
            <p:ph type="subTitle" idx="1"/>
          </p:nvPr>
        </p:nvSpPr>
        <p:spPr/>
        <p:txBody>
          <a:bodyPr>
            <a:noAutofit/>
          </a:bodyPr>
          <a:lstStyle/>
          <a:p>
            <a:pPr algn="ctr"/>
            <a:r>
              <a:rPr lang="en-US" altLang="en-IN" sz="1600" b="1" dirty="0">
                <a:solidFill>
                  <a:srgbClr val="002060"/>
                </a:solidFill>
                <a:sym typeface="+mn-ea"/>
              </a:rPr>
              <a:t>Prepared by </a:t>
            </a:r>
            <a:endParaRPr lang="en-US" altLang="en-IN" sz="1600" b="1" dirty="0">
              <a:solidFill>
                <a:srgbClr val="002060"/>
              </a:solidFill>
              <a:sym typeface="+mn-ea"/>
            </a:endParaRPr>
          </a:p>
          <a:p>
            <a:pPr algn="ctr"/>
            <a:br>
              <a:rPr lang="en-US" altLang="en-IN" sz="1600" b="1" dirty="0">
                <a:solidFill>
                  <a:srgbClr val="002060"/>
                </a:solidFill>
                <a:sym typeface="+mn-ea"/>
              </a:rPr>
            </a:br>
            <a:r>
              <a:rPr lang="en-US" altLang="en-IN" sz="1600" b="1" dirty="0">
                <a:solidFill>
                  <a:srgbClr val="002060"/>
                </a:solidFill>
                <a:sym typeface="+mn-ea"/>
              </a:rPr>
              <a:t>Dr. Muhammed Rafi.P</a:t>
            </a:r>
            <a:br>
              <a:rPr lang="en-US" altLang="en-IN" sz="1600" b="1" dirty="0">
                <a:solidFill>
                  <a:srgbClr val="002060"/>
                </a:solidFill>
                <a:sym typeface="+mn-ea"/>
              </a:rPr>
            </a:br>
            <a:r>
              <a:rPr lang="en-US" altLang="en-IN" sz="1600" b="1" dirty="0">
                <a:solidFill>
                  <a:srgbClr val="002060"/>
                </a:solidFill>
                <a:sym typeface="+mn-ea"/>
              </a:rPr>
              <a:t>Assistant Professor</a:t>
            </a:r>
            <a:br>
              <a:rPr lang="en-US" altLang="en-IN" sz="1600" b="1" dirty="0">
                <a:solidFill>
                  <a:srgbClr val="002060"/>
                </a:solidFill>
                <a:sym typeface="+mn-ea"/>
              </a:rPr>
            </a:br>
            <a:r>
              <a:rPr lang="en-US" altLang="en-IN" sz="1600" b="1" dirty="0">
                <a:solidFill>
                  <a:srgbClr val="002060"/>
                </a:solidFill>
                <a:sym typeface="+mn-ea"/>
              </a:rPr>
              <a:t>PG Department of Commerce &amp; Management studies</a:t>
            </a:r>
            <a:endParaRPr lang="en-US" altLang="en-IN" sz="1600" b="1" i="1" dirty="0">
              <a:solidFill>
                <a:srgbClr val="002060"/>
              </a:solidFill>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544616"/>
          </a:xfrm>
        </p:spPr>
        <p:txBody>
          <a:bodyPr>
            <a:normAutofit/>
          </a:bodyPr>
          <a:lstStyle/>
          <a:p>
            <a:r>
              <a:rPr lang="en-IN" sz="2200" dirty="0" smtClean="0">
                <a:solidFill>
                  <a:srgbClr val="FF0000"/>
                </a:solidFill>
                <a:latin typeface="Times New Roman" panose="02020603050405020304" pitchFamily="18" charset="0"/>
                <a:cs typeface="Times New Roman" panose="02020603050405020304" pitchFamily="18" charset="0"/>
              </a:rPr>
              <a:t>Financial planning</a:t>
            </a:r>
            <a:r>
              <a:rPr lang="en-IN" sz="2200" dirty="0" smtClean="0">
                <a:latin typeface="Times New Roman" panose="02020603050405020304" pitchFamily="18" charset="0"/>
                <a:cs typeface="Times New Roman" panose="02020603050405020304" pitchFamily="18" charset="0"/>
              </a:rPr>
              <a:t> : The main responsibility of FM is to forecast the need and source of finance then to plan for them.</a:t>
            </a:r>
            <a:endParaRPr lang="en-IN" sz="2200"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a:p>
            <a:r>
              <a:rPr lang="en-IN" sz="2200" dirty="0" smtClean="0">
                <a:solidFill>
                  <a:srgbClr val="FF0000"/>
                </a:solidFill>
                <a:latin typeface="Times New Roman" panose="02020603050405020304" pitchFamily="18" charset="0"/>
                <a:cs typeface="Times New Roman" panose="02020603050405020304" pitchFamily="18" charset="0"/>
              </a:rPr>
              <a:t>Raising necessary fund before deciding to raise funds</a:t>
            </a:r>
            <a:r>
              <a:rPr lang="en-IN" sz="2200" dirty="0" smtClean="0">
                <a:latin typeface="Times New Roman" panose="02020603050405020304" pitchFamily="18" charset="0"/>
                <a:cs typeface="Times New Roman" panose="02020603050405020304" pitchFamily="18" charset="0"/>
              </a:rPr>
              <a:t> from a particular source, a cost-benefit analysis of various alternatives sources must be made.</a:t>
            </a:r>
            <a:endParaRPr lang="en-IN" sz="2200"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a:p>
            <a:r>
              <a:rPr lang="en-IN" sz="2200" dirty="0" smtClean="0">
                <a:solidFill>
                  <a:srgbClr val="FF0000"/>
                </a:solidFill>
                <a:latin typeface="Times New Roman" panose="02020603050405020304" pitchFamily="18" charset="0"/>
                <a:cs typeface="Times New Roman" panose="02020603050405020304" pitchFamily="18" charset="0"/>
              </a:rPr>
              <a:t>Controlling the use of fund </a:t>
            </a:r>
            <a:r>
              <a:rPr lang="en-IN" sz="2200" dirty="0">
                <a:latin typeface="Times New Roman" panose="02020603050405020304" pitchFamily="18" charset="0"/>
                <a:cs typeface="Times New Roman" panose="02020603050405020304" pitchFamily="18" charset="0"/>
              </a:rPr>
              <a:t>:</a:t>
            </a:r>
            <a:r>
              <a:rPr lang="en-IN" sz="2200" dirty="0" smtClean="0">
                <a:latin typeface="Times New Roman" panose="02020603050405020304" pitchFamily="18" charset="0"/>
                <a:cs typeface="Times New Roman" panose="02020603050405020304" pitchFamily="18" charset="0"/>
              </a:rPr>
              <a:t> Optimum and proper use or utilization of fund</a:t>
            </a:r>
            <a:endParaRPr lang="en-IN" sz="2200"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a:p>
            <a:r>
              <a:rPr lang="en-IN" sz="2200" dirty="0" smtClean="0">
                <a:solidFill>
                  <a:srgbClr val="FF0000"/>
                </a:solidFill>
                <a:latin typeface="Times New Roman" panose="02020603050405020304" pitchFamily="18" charset="0"/>
                <a:cs typeface="Times New Roman" panose="02020603050405020304" pitchFamily="18" charset="0"/>
              </a:rPr>
              <a:t>Appropriation of profit</a:t>
            </a:r>
            <a:r>
              <a:rPr lang="en-IN" sz="2200" dirty="0" smtClean="0">
                <a:latin typeface="Times New Roman" panose="02020603050405020304" pitchFamily="18" charset="0"/>
                <a:cs typeface="Times New Roman" panose="02020603050405020304" pitchFamily="18" charset="0"/>
              </a:rPr>
              <a:t> : Finance manager is to advice the top management as to how much be to be retained in the business and how much is to be distributed among the shareholders.</a:t>
            </a:r>
            <a:endParaRPr lang="en-IN" sz="2200"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fontScale="90000"/>
          </a:bodyPr>
          <a:lstStyle/>
          <a:p>
            <a:r>
              <a:rPr lang="en-IN" sz="3200" b="1" dirty="0">
                <a:solidFill>
                  <a:srgbClr val="C00000"/>
                </a:solidFill>
              </a:rPr>
              <a:t>Responsibility of FM or financial manager</a:t>
            </a:r>
            <a:br>
              <a:rPr lang="en-IN" sz="3200" b="1" dirty="0">
                <a:solidFill>
                  <a:srgbClr val="C00000"/>
                </a:solidFill>
              </a:rPr>
            </a:br>
            <a:endParaRPr lang="en-IN" sz="3200" b="1" dirty="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00200"/>
            <a:ext cx="8496944" cy="4525963"/>
          </a:xfrm>
        </p:spPr>
        <p:txBody>
          <a:bodyPr>
            <a:noAutofit/>
          </a:bodyPr>
          <a:lstStyle/>
          <a:p>
            <a:r>
              <a:rPr lang="en-IN" sz="2200" dirty="0">
                <a:solidFill>
                  <a:srgbClr val="FF0000"/>
                </a:solidFill>
                <a:latin typeface="Times New Roman" panose="02020603050405020304" pitchFamily="18" charset="0"/>
                <a:cs typeface="Times New Roman" panose="02020603050405020304" pitchFamily="18" charset="0"/>
              </a:rPr>
              <a:t>Responsibility to owner’s maximization of profit</a:t>
            </a:r>
            <a:r>
              <a:rPr lang="en-IN" sz="2200" dirty="0">
                <a:latin typeface="Times New Roman" panose="02020603050405020304" pitchFamily="18" charset="0"/>
                <a:cs typeface="Times New Roman" panose="02020603050405020304" pitchFamily="18" charset="0"/>
              </a:rPr>
              <a:t> and wealth of shareholders by maximizing the market price of shares in the long run</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a:p>
            <a:r>
              <a:rPr lang="en-IN" sz="2200" dirty="0">
                <a:solidFill>
                  <a:srgbClr val="FF0000"/>
                </a:solidFill>
                <a:latin typeface="Times New Roman" panose="02020603050405020304" pitchFamily="18" charset="0"/>
                <a:cs typeface="Times New Roman" panose="02020603050405020304" pitchFamily="18" charset="0"/>
              </a:rPr>
              <a:t>Responsibility to employees </a:t>
            </a:r>
            <a:r>
              <a:rPr lang="en-IN" sz="2200" dirty="0">
                <a:latin typeface="Times New Roman" panose="02020603050405020304" pitchFamily="18" charset="0"/>
                <a:cs typeface="Times New Roman" panose="02020603050405020304" pitchFamily="18" charset="0"/>
              </a:rPr>
              <a:t>provide up to date and regular payment to them</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endParaRPr lang="en-IN" sz="2200" dirty="0" smtClean="0">
              <a:solidFill>
                <a:srgbClr val="FF0000"/>
              </a:solidFill>
              <a:latin typeface="Times New Roman" panose="02020603050405020304" pitchFamily="18" charset="0"/>
              <a:cs typeface="Times New Roman" panose="02020603050405020304" pitchFamily="18" charset="0"/>
            </a:endParaRPr>
          </a:p>
          <a:p>
            <a:r>
              <a:rPr lang="en-IN" sz="2200" dirty="0" smtClean="0">
                <a:solidFill>
                  <a:srgbClr val="FF0000"/>
                </a:solidFill>
                <a:latin typeface="Times New Roman" panose="02020603050405020304" pitchFamily="18" charset="0"/>
                <a:cs typeface="Times New Roman" panose="02020603050405020304" pitchFamily="18" charset="0"/>
              </a:rPr>
              <a:t>Responsibility to customers</a:t>
            </a:r>
            <a:r>
              <a:rPr lang="en-IN" sz="2200" dirty="0" smtClean="0">
                <a:latin typeface="Times New Roman" panose="02020603050405020304" pitchFamily="18" charset="0"/>
                <a:cs typeface="Times New Roman" panose="02020603050405020304" pitchFamily="18" charset="0"/>
              </a:rPr>
              <a:t> provide good quality of products and honestly deals with customers regarding the payments.</a:t>
            </a:r>
            <a:endParaRPr lang="en-IN" sz="2200"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a:p>
            <a:r>
              <a:rPr lang="en-IN" sz="2200" dirty="0" smtClean="0">
                <a:solidFill>
                  <a:srgbClr val="FF0000"/>
                </a:solidFill>
                <a:latin typeface="Times New Roman" panose="02020603050405020304" pitchFamily="18" charset="0"/>
                <a:cs typeface="Times New Roman" panose="02020603050405020304" pitchFamily="18" charset="0"/>
              </a:rPr>
              <a:t>Responsibility to suppliers</a:t>
            </a:r>
            <a:endParaRPr lang="en-IN" sz="2200" dirty="0" smtClean="0">
              <a:solidFill>
                <a:srgbClr val="FF0000"/>
              </a:solidFill>
              <a:latin typeface="Times New Roman" panose="02020603050405020304" pitchFamily="18" charset="0"/>
              <a:cs typeface="Times New Roman" panose="02020603050405020304" pitchFamily="18" charset="0"/>
            </a:endParaRPr>
          </a:p>
          <a:p>
            <a:endParaRPr lang="en-IN" sz="2200" dirty="0" smtClean="0">
              <a:solidFill>
                <a:srgbClr val="FF0000"/>
              </a:solidFill>
              <a:latin typeface="Times New Roman" panose="02020603050405020304" pitchFamily="18" charset="0"/>
              <a:cs typeface="Times New Roman" panose="02020603050405020304" pitchFamily="18" charset="0"/>
            </a:endParaRPr>
          </a:p>
          <a:p>
            <a:r>
              <a:rPr lang="en-IN" sz="2200" dirty="0" smtClean="0">
                <a:solidFill>
                  <a:srgbClr val="FF0000"/>
                </a:solidFill>
                <a:latin typeface="Times New Roman" panose="02020603050405020304" pitchFamily="18" charset="0"/>
                <a:cs typeface="Times New Roman" panose="02020603050405020304" pitchFamily="18" charset="0"/>
              </a:rPr>
              <a:t>Legal obligation</a:t>
            </a:r>
            <a:r>
              <a:rPr lang="en-IN" sz="2200" dirty="0" smtClean="0">
                <a:latin typeface="Times New Roman" panose="02020603050405020304" pitchFamily="18" charset="0"/>
                <a:cs typeface="Times New Roman" panose="02020603050405020304" pitchFamily="18" charset="0"/>
              </a:rPr>
              <a:t> : </a:t>
            </a:r>
            <a:r>
              <a:rPr lang="en-IN" sz="2200" dirty="0">
                <a:latin typeface="Times New Roman" panose="02020603050405020304" pitchFamily="18" charset="0"/>
                <a:cs typeface="Times New Roman" panose="02020603050405020304" pitchFamily="18" charset="0"/>
              </a:rPr>
              <a:t>T</a:t>
            </a:r>
            <a:r>
              <a:rPr lang="en-IN" sz="2200" dirty="0" smtClean="0">
                <a:latin typeface="Times New Roman" panose="02020603050405020304" pitchFamily="18" charset="0"/>
                <a:cs typeface="Times New Roman" panose="02020603050405020304" pitchFamily="18" charset="0"/>
              </a:rPr>
              <a:t>ax matters Scope of FM the approach to the scope of FM is divided into three broad categories.</a:t>
            </a:r>
            <a:endParaRPr lang="en-IN" sz="2200" dirty="0" smtClean="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lstStyle/>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a:solidFill>
                  <a:srgbClr val="C00000"/>
                </a:solidFill>
              </a:rPr>
              <a:t>Function of FM or F</a:t>
            </a:r>
            <a:r>
              <a:rPr lang="en-IN" sz="3200" b="1" dirty="0" smtClean="0">
                <a:solidFill>
                  <a:srgbClr val="C00000"/>
                </a:solidFill>
              </a:rPr>
              <a:t>inance </a:t>
            </a:r>
            <a:r>
              <a:rPr lang="en-IN" sz="3200" b="1" dirty="0">
                <a:solidFill>
                  <a:srgbClr val="C00000"/>
                </a:solidFill>
              </a:rPr>
              <a:t>M</a:t>
            </a:r>
            <a:r>
              <a:rPr lang="en-IN" sz="3200" b="1" dirty="0" smtClean="0">
                <a:solidFill>
                  <a:srgbClr val="C00000"/>
                </a:solidFill>
              </a:rPr>
              <a:t>anager </a:t>
            </a:r>
            <a:br>
              <a:rPr lang="en-IN" sz="3200" b="1" dirty="0">
                <a:solidFill>
                  <a:srgbClr val="C00000"/>
                </a:solidFill>
              </a:rPr>
            </a:br>
            <a:endParaRPr lang="en-IN" sz="3200" b="1" dirty="0">
              <a:solidFill>
                <a:srgbClr val="C00000"/>
              </a:solidFill>
            </a:endParaRPr>
          </a:p>
        </p:txBody>
      </p:sp>
      <p:sp>
        <p:nvSpPr>
          <p:cNvPr id="3" name="Content Placeholder 2"/>
          <p:cNvSpPr>
            <a:spLocks noGrp="1"/>
          </p:cNvSpPr>
          <p:nvPr>
            <p:ph idx="1"/>
          </p:nvPr>
        </p:nvSpPr>
        <p:spPr>
          <a:xfrm>
            <a:off x="457200" y="1124744"/>
            <a:ext cx="8229600" cy="5328592"/>
          </a:xfrm>
        </p:spPr>
        <p:txBody>
          <a:bodyPr>
            <a:noAutofit/>
          </a:bodyPr>
          <a:lstStyle/>
          <a:p>
            <a:pPr marL="457200" indent="-45720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Financial forecasting and planning</a:t>
            </a:r>
            <a:r>
              <a:rPr lang="en-IN" sz="2200" dirty="0" smtClean="0">
                <a:latin typeface="Times New Roman" panose="02020603050405020304" pitchFamily="18" charset="0"/>
                <a:cs typeface="Times New Roman" panose="02020603050405020304" pitchFamily="18" charset="0"/>
              </a:rPr>
              <a:t> - </a:t>
            </a:r>
            <a:r>
              <a:rPr lang="en-IN" sz="2200" dirty="0">
                <a:latin typeface="Times New Roman" panose="02020603050405020304" pitchFamily="18" charset="0"/>
                <a:cs typeface="Times New Roman" panose="02020603050405020304" pitchFamily="18" charset="0"/>
              </a:rPr>
              <a:t>I</a:t>
            </a:r>
            <a:r>
              <a:rPr lang="en-IN" sz="2200" dirty="0" smtClean="0">
                <a:latin typeface="Times New Roman" panose="02020603050405020304" pitchFamily="18" charset="0"/>
                <a:cs typeface="Times New Roman" panose="02020603050405020304" pitchFamily="18" charset="0"/>
              </a:rPr>
              <a:t>t is necessary to forecast the both short term and long term financial requirements considering the availability of adequate finance and avoid excess funds.</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Procurement of funds</a:t>
            </a:r>
            <a:r>
              <a:rPr lang="en-IN" sz="2200" dirty="0" smtClean="0">
                <a:latin typeface="Times New Roman" panose="02020603050405020304" pitchFamily="18" charset="0"/>
                <a:cs typeface="Times New Roman" panose="02020603050405020304" pitchFamily="18" charset="0"/>
              </a:rPr>
              <a:t> – The next step is to identify the funds. There are a number of sources of funds such as shares, debentures, loan etc. the finance manager has to select the best sources.</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Investment decision</a:t>
            </a:r>
            <a:r>
              <a:rPr lang="en-IN" sz="2200" dirty="0" smtClean="0">
                <a:latin typeface="Times New Roman" panose="02020603050405020304" pitchFamily="18" charset="0"/>
                <a:cs typeface="Times New Roman" panose="02020603050405020304" pitchFamily="18" charset="0"/>
              </a:rPr>
              <a:t>- The investment decision relates to the selection of assets </a:t>
            </a:r>
            <a:r>
              <a:rPr lang="en-IN" sz="2200" dirty="0">
                <a:latin typeface="Times New Roman" panose="02020603050405020304" pitchFamily="18" charset="0"/>
                <a:cs typeface="Times New Roman" panose="02020603050405020304" pitchFamily="18" charset="0"/>
              </a:rPr>
              <a:t>(Fixed or current assets)in </a:t>
            </a:r>
            <a:r>
              <a:rPr lang="en-IN" sz="2200" dirty="0" smtClean="0">
                <a:latin typeface="Times New Roman" panose="02020603050405020304" pitchFamily="18" charset="0"/>
                <a:cs typeface="Times New Roman" panose="02020603050405020304" pitchFamily="18" charset="0"/>
              </a:rPr>
              <a:t>which funds will be invested by the firm.</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Management of income</a:t>
            </a:r>
            <a:r>
              <a:rPr lang="en-IN" sz="2200" dirty="0" smtClean="0">
                <a:latin typeface="Times New Roman" panose="02020603050405020304" pitchFamily="18" charset="0"/>
                <a:cs typeface="Times New Roman" panose="02020603050405020304" pitchFamily="18" charset="0"/>
              </a:rPr>
              <a:t> – </a:t>
            </a:r>
            <a:r>
              <a:rPr lang="en-IN" sz="2200" dirty="0">
                <a:latin typeface="Times New Roman" panose="02020603050405020304" pitchFamily="18" charset="0"/>
                <a:cs typeface="Times New Roman" panose="02020603050405020304" pitchFamily="18" charset="0"/>
              </a:rPr>
              <a:t>F</a:t>
            </a:r>
            <a:r>
              <a:rPr lang="en-IN" sz="2200" dirty="0" smtClean="0">
                <a:latin typeface="Times New Roman" panose="02020603050405020304" pitchFamily="18" charset="0"/>
                <a:cs typeface="Times New Roman" panose="02020603050405020304" pitchFamily="18" charset="0"/>
              </a:rPr>
              <a:t>inance manager has to decide what proportion of profit is to be retained and how much is to be distributed among the shareholders.</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solidFill>
                  <a:srgbClr val="FF0000"/>
                </a:solidFill>
                <a:latin typeface="Times New Roman" panose="02020603050405020304" pitchFamily="18" charset="0"/>
                <a:cs typeface="Times New Roman" panose="02020603050405020304" pitchFamily="18" charset="0"/>
              </a:rPr>
              <a:t>Management of cash</a:t>
            </a:r>
            <a:r>
              <a:rPr lang="en-IN" sz="2200" dirty="0" smtClean="0">
                <a:latin typeface="Times New Roman" panose="02020603050405020304" pitchFamily="18" charset="0"/>
                <a:cs typeface="Times New Roman" panose="02020603050405020304" pitchFamily="18" charset="0"/>
              </a:rPr>
              <a:t> – Cash must be managed for the benefit of owners. The finance manager should see that an adequate supply of cash is available at proper time for the smooth running of business.</a:t>
            </a: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548680"/>
            <a:ext cx="8229600" cy="6192688"/>
          </a:xfrm>
        </p:spPr>
        <p:txBody>
          <a:bodyPr>
            <a:normAutofit/>
          </a:bodyPr>
          <a:lstStyle/>
          <a:p>
            <a:endParaRPr lang="en-IN" sz="2200" dirty="0" smtClean="0">
              <a:solidFill>
                <a:srgbClr val="FF0000"/>
              </a:solidFill>
              <a:latin typeface="Times New Roman" panose="02020603050405020304" pitchFamily="18" charset="0"/>
              <a:cs typeface="Times New Roman" panose="02020603050405020304" pitchFamily="18" charset="0"/>
            </a:endParaRPr>
          </a:p>
          <a:p>
            <a:endParaRPr lang="en-IN" sz="2200" dirty="0">
              <a:solidFill>
                <a:srgbClr val="FF0000"/>
              </a:solidFill>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6. Deciding </a:t>
            </a:r>
            <a:r>
              <a:rPr lang="en-IN" sz="2200" dirty="0">
                <a:solidFill>
                  <a:srgbClr val="FF0000"/>
                </a:solidFill>
                <a:latin typeface="Times New Roman" panose="02020603050405020304" pitchFamily="18" charset="0"/>
                <a:cs typeface="Times New Roman" panose="02020603050405020304" pitchFamily="18" charset="0"/>
              </a:rPr>
              <a:t>upon borrowing </a:t>
            </a:r>
            <a:r>
              <a:rPr lang="en-IN" sz="2200" dirty="0" smtClean="0">
                <a:solidFill>
                  <a:srgbClr val="FF0000"/>
                </a:solidFill>
                <a:latin typeface="Times New Roman" panose="02020603050405020304" pitchFamily="18" charset="0"/>
                <a:cs typeface="Times New Roman" panose="02020603050405020304" pitchFamily="18" charset="0"/>
              </a:rPr>
              <a:t>policy</a:t>
            </a:r>
            <a:endParaRPr lang="en-IN" sz="22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7. Analysis </a:t>
            </a:r>
            <a:r>
              <a:rPr lang="en-IN" sz="2200" dirty="0">
                <a:solidFill>
                  <a:srgbClr val="FF0000"/>
                </a:solidFill>
                <a:latin typeface="Times New Roman" panose="02020603050405020304" pitchFamily="18" charset="0"/>
                <a:cs typeface="Times New Roman" panose="02020603050405020304" pitchFamily="18" charset="0"/>
              </a:rPr>
              <a:t>and interpretation of financial performance </a:t>
            </a:r>
            <a:r>
              <a:rPr lang="en-IN" sz="2200" dirty="0" smtClean="0">
                <a:solidFill>
                  <a:srgbClr val="FF0000"/>
                </a:solidFill>
                <a:latin typeface="Times New Roman" panose="02020603050405020304" pitchFamily="18" charset="0"/>
                <a:cs typeface="Times New Roman" panose="02020603050405020304" pitchFamily="18" charset="0"/>
              </a:rPr>
              <a:t>–Advising </a:t>
            </a:r>
            <a:r>
              <a:rPr lang="en-IN" sz="2200" dirty="0">
                <a:solidFill>
                  <a:srgbClr val="FF0000"/>
                </a:solidFill>
                <a:latin typeface="Times New Roman" panose="02020603050405020304" pitchFamily="18" charset="0"/>
                <a:cs typeface="Times New Roman" panose="02020603050405020304" pitchFamily="18" charset="0"/>
              </a:rPr>
              <a:t>the </a:t>
            </a:r>
            <a:r>
              <a:rPr lang="en-IN" sz="2200" dirty="0" smtClean="0">
                <a:solidFill>
                  <a:srgbClr val="FF0000"/>
                </a:solidFill>
                <a:latin typeface="Times New Roman" panose="02020603050405020304" pitchFamily="18" charset="0"/>
                <a:cs typeface="Times New Roman" panose="02020603050405020304" pitchFamily="18" charset="0"/>
              </a:rPr>
              <a:t>	top management.</a:t>
            </a:r>
            <a:endParaRPr lang="en-IN" sz="22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8. Co-ordination </a:t>
            </a:r>
            <a:r>
              <a:rPr lang="en-IN" sz="2200" dirty="0">
                <a:solidFill>
                  <a:srgbClr val="FF0000"/>
                </a:solidFill>
                <a:latin typeface="Times New Roman" panose="02020603050405020304" pitchFamily="18" charset="0"/>
                <a:cs typeface="Times New Roman" panose="02020603050405020304" pitchFamily="18" charset="0"/>
              </a:rPr>
              <a:t>and </a:t>
            </a:r>
            <a:r>
              <a:rPr lang="en-IN" sz="2200" dirty="0" smtClean="0">
                <a:solidFill>
                  <a:srgbClr val="FF0000"/>
                </a:solidFill>
                <a:latin typeface="Times New Roman" panose="02020603050405020304" pitchFamily="18" charset="0"/>
                <a:cs typeface="Times New Roman" panose="02020603050405020304" pitchFamily="18" charset="0"/>
              </a:rPr>
              <a:t>control</a:t>
            </a:r>
            <a:endParaRPr lang="en-IN" sz="2200" dirty="0">
              <a:solidFill>
                <a:srgbClr val="FF0000"/>
              </a:solidFill>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9. Helping </a:t>
            </a:r>
            <a:r>
              <a:rPr lang="en-IN" sz="2200" dirty="0">
                <a:solidFill>
                  <a:srgbClr val="FF0000"/>
                </a:solidFill>
                <a:latin typeface="Times New Roman" panose="02020603050405020304" pitchFamily="18" charset="0"/>
                <a:cs typeface="Times New Roman" panose="02020603050405020304" pitchFamily="18" charset="0"/>
              </a:rPr>
              <a:t>in valuation </a:t>
            </a:r>
            <a:r>
              <a:rPr lang="en-IN" sz="2200" dirty="0" smtClean="0">
                <a:solidFill>
                  <a:srgbClr val="FF0000"/>
                </a:solidFill>
                <a:latin typeface="Times New Roman" panose="02020603050405020304" pitchFamily="18" charset="0"/>
                <a:cs typeface="Times New Roman" panose="02020603050405020304" pitchFamily="18" charset="0"/>
              </a:rPr>
              <a:t>decision</a:t>
            </a:r>
            <a:endParaRPr lang="en-IN" sz="2200" dirty="0">
              <a:solidFill>
                <a:srgbClr val="FF0000"/>
              </a:solidFill>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10. Tax </a:t>
            </a:r>
            <a:r>
              <a:rPr lang="en-IN" sz="2200" dirty="0">
                <a:solidFill>
                  <a:srgbClr val="FF0000"/>
                </a:solidFill>
                <a:latin typeface="Times New Roman" panose="02020603050405020304" pitchFamily="18" charset="0"/>
                <a:cs typeface="Times New Roman" panose="02020603050405020304" pitchFamily="18" charset="0"/>
              </a:rPr>
              <a:t>administration </a:t>
            </a:r>
            <a:endParaRPr lang="en-IN" sz="2200" dirty="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smtClean="0">
                <a:solidFill>
                  <a:srgbClr val="FF0000"/>
                </a:solidFill>
                <a:latin typeface="Times New Roman" panose="02020603050405020304" pitchFamily="18" charset="0"/>
                <a:cs typeface="Times New Roman" panose="02020603050405020304" pitchFamily="18" charset="0"/>
              </a:rPr>
              <a:t>11. Risk management</a:t>
            </a:r>
            <a:endParaRPr lang="en-US" sz="22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smtClean="0">
                <a:solidFill>
                  <a:srgbClr val="FF0000"/>
                </a:solidFill>
                <a:latin typeface="Times New Roman" panose="02020603050405020304" pitchFamily="18" charset="0"/>
                <a:cs typeface="Times New Roman" panose="02020603050405020304" pitchFamily="18" charset="0"/>
              </a:rPr>
              <a:t>12. Miscellaneous functions:</a:t>
            </a:r>
            <a:endParaRPr lang="en-US" sz="2200" dirty="0" smtClean="0">
              <a:solidFill>
                <a:srgbClr val="FF0000"/>
              </a:solidFill>
              <a:latin typeface="Times New Roman" panose="02020603050405020304" pitchFamily="18" charset="0"/>
              <a:cs typeface="Times New Roman" panose="02020603050405020304" pitchFamily="18" charset="0"/>
            </a:endParaRPr>
          </a:p>
          <a:p>
            <a:pPr lvl="1"/>
            <a:r>
              <a:rPr lang="en-US" sz="1800" dirty="0" smtClean="0">
                <a:solidFill>
                  <a:srgbClr val="FF0000"/>
                </a:solidFill>
                <a:latin typeface="Times New Roman" panose="02020603050405020304" pitchFamily="18" charset="0"/>
                <a:cs typeface="Times New Roman" panose="02020603050405020304" pitchFamily="18" charset="0"/>
              </a:rPr>
              <a:t>Proper account keeping</a:t>
            </a:r>
            <a:endParaRPr lang="en-US" sz="1800" dirty="0" smtClean="0">
              <a:solidFill>
                <a:srgbClr val="FF0000"/>
              </a:solidFill>
              <a:latin typeface="Times New Roman" panose="02020603050405020304" pitchFamily="18" charset="0"/>
              <a:cs typeface="Times New Roman" panose="02020603050405020304" pitchFamily="18" charset="0"/>
            </a:endParaRPr>
          </a:p>
          <a:p>
            <a:pPr lvl="1"/>
            <a:r>
              <a:rPr lang="en-US" sz="1800" dirty="0" smtClean="0">
                <a:solidFill>
                  <a:srgbClr val="FF0000"/>
                </a:solidFill>
                <a:latin typeface="Times New Roman" panose="02020603050405020304" pitchFamily="18" charset="0"/>
                <a:cs typeface="Times New Roman" panose="02020603050405020304" pitchFamily="18" charset="0"/>
              </a:rPr>
              <a:t>Costing</a:t>
            </a:r>
            <a:endParaRPr lang="en-US" sz="1800" dirty="0" smtClean="0">
              <a:solidFill>
                <a:srgbClr val="FF0000"/>
              </a:solidFill>
              <a:latin typeface="Times New Roman" panose="02020603050405020304" pitchFamily="18" charset="0"/>
              <a:cs typeface="Times New Roman" panose="02020603050405020304" pitchFamily="18" charset="0"/>
            </a:endParaRPr>
          </a:p>
          <a:p>
            <a:pPr lvl="1"/>
            <a:r>
              <a:rPr lang="en-US" sz="1800" dirty="0" smtClean="0">
                <a:solidFill>
                  <a:srgbClr val="FF0000"/>
                </a:solidFill>
                <a:latin typeface="Times New Roman" panose="02020603050405020304" pitchFamily="18" charset="0"/>
                <a:cs typeface="Times New Roman" panose="02020603050405020304" pitchFamily="18" charset="0"/>
              </a:rPr>
              <a:t>Audit</a:t>
            </a:r>
            <a:endParaRPr lang="en-US" sz="1800" dirty="0" smtClean="0">
              <a:solidFill>
                <a:srgbClr val="FF0000"/>
              </a:solidFill>
              <a:latin typeface="Times New Roman" panose="02020603050405020304" pitchFamily="18" charset="0"/>
              <a:cs typeface="Times New Roman" panose="02020603050405020304" pitchFamily="18" charset="0"/>
            </a:endParaRPr>
          </a:p>
          <a:p>
            <a:pPr lvl="1"/>
            <a:r>
              <a:rPr lang="en-US" sz="1800" dirty="0" smtClean="0">
                <a:solidFill>
                  <a:srgbClr val="FF0000"/>
                </a:solidFill>
                <a:latin typeface="Times New Roman" panose="02020603050405020304" pitchFamily="18" charset="0"/>
                <a:cs typeface="Times New Roman" panose="02020603050405020304" pitchFamily="18" charset="0"/>
              </a:rPr>
              <a:t>Security transfer</a:t>
            </a:r>
            <a:endParaRPr lang="en-US" sz="1800" dirty="0" smtClean="0">
              <a:solidFill>
                <a:srgbClr val="FF0000"/>
              </a:solidFill>
              <a:latin typeface="Times New Roman" panose="02020603050405020304" pitchFamily="18" charset="0"/>
              <a:cs typeface="Times New Roman" panose="02020603050405020304" pitchFamily="18" charset="0"/>
            </a:endParaRPr>
          </a:p>
          <a:p>
            <a:pPr lvl="1"/>
            <a:r>
              <a:rPr lang="en-US" sz="1800" dirty="0" smtClean="0">
                <a:solidFill>
                  <a:srgbClr val="FF0000"/>
                </a:solidFill>
                <a:latin typeface="Times New Roman" panose="02020603050405020304" pitchFamily="18" charset="0"/>
                <a:cs typeface="Times New Roman" panose="02020603050405020304" pitchFamily="18" charset="0"/>
              </a:rPr>
              <a:t>Credit and collection</a:t>
            </a:r>
            <a:endParaRPr lang="en-US" sz="1800" dirty="0" smtClean="0">
              <a:solidFill>
                <a:srgbClr val="FF0000"/>
              </a:solidFill>
              <a:latin typeface="Times New Roman" panose="02020603050405020304" pitchFamily="18" charset="0"/>
              <a:cs typeface="Times New Roman" panose="02020603050405020304" pitchFamily="18" charset="0"/>
            </a:endParaRPr>
          </a:p>
          <a:p>
            <a:pPr lvl="1"/>
            <a:r>
              <a:rPr lang="en-US" sz="1800" dirty="0" smtClean="0">
                <a:solidFill>
                  <a:srgbClr val="FF0000"/>
                </a:solidFill>
                <a:latin typeface="Times New Roman" panose="02020603050405020304" pitchFamily="18" charset="0"/>
                <a:cs typeface="Times New Roman" panose="02020603050405020304" pitchFamily="18" charset="0"/>
              </a:rPr>
              <a:t>Supply of funds to all departments etc.</a:t>
            </a:r>
            <a:endParaRPr lang="en-IN" sz="1800" dirty="0">
              <a:solidFill>
                <a:srgbClr val="FF0000"/>
              </a:solidFill>
              <a:latin typeface="Times New Roman" panose="02020603050405020304" pitchFamily="18" charset="0"/>
              <a:cs typeface="Times New Roman" panose="02020603050405020304" pitchFamily="18" charset="0"/>
            </a:endParaRPr>
          </a:p>
          <a:p>
            <a:endParaRPr lang="en-IN" sz="22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pPr>
            <a:r>
              <a:rPr lang="en-IN" sz="2200" dirty="0" smtClean="0">
                <a:latin typeface="Times New Roman" panose="02020603050405020304" pitchFamily="18" charset="0"/>
                <a:cs typeface="Times New Roman" panose="02020603050405020304" pitchFamily="18" charset="0"/>
              </a:rPr>
              <a:t>Record keeping and reporting</a:t>
            </a:r>
            <a:endParaRPr lang="en-IN" sz="2200" dirty="0" smtClean="0">
              <a:latin typeface="Times New Roman" panose="02020603050405020304" pitchFamily="18" charset="0"/>
              <a:cs typeface="Times New Roman" panose="02020603050405020304" pitchFamily="18" charset="0"/>
            </a:endParaRPr>
          </a:p>
          <a:p>
            <a:pPr>
              <a:lnSpc>
                <a:spcPct val="200000"/>
              </a:lnSpc>
            </a:pPr>
            <a:r>
              <a:rPr lang="en-IN" sz="2200" dirty="0" smtClean="0">
                <a:latin typeface="Times New Roman" panose="02020603050405020304" pitchFamily="18" charset="0"/>
                <a:cs typeface="Times New Roman" panose="02020603050405020304" pitchFamily="18" charset="0"/>
              </a:rPr>
              <a:t>Preparation of financial statements</a:t>
            </a:r>
            <a:endParaRPr lang="en-IN" sz="2200" dirty="0" smtClean="0">
              <a:latin typeface="Times New Roman" panose="02020603050405020304" pitchFamily="18" charset="0"/>
              <a:cs typeface="Times New Roman" panose="02020603050405020304" pitchFamily="18" charset="0"/>
            </a:endParaRPr>
          </a:p>
          <a:p>
            <a:pPr>
              <a:lnSpc>
                <a:spcPct val="200000"/>
              </a:lnSpc>
            </a:pPr>
            <a:r>
              <a:rPr lang="en-IN" sz="2200" dirty="0" smtClean="0">
                <a:latin typeface="Times New Roman" panose="02020603050405020304" pitchFamily="18" charset="0"/>
                <a:cs typeface="Times New Roman" panose="02020603050405020304" pitchFamily="18" charset="0"/>
              </a:rPr>
              <a:t>Management of cash balances</a:t>
            </a:r>
            <a:endParaRPr lang="en-IN" sz="2200" dirty="0" smtClean="0">
              <a:latin typeface="Times New Roman" panose="02020603050405020304" pitchFamily="18" charset="0"/>
              <a:cs typeface="Times New Roman" panose="02020603050405020304" pitchFamily="18" charset="0"/>
            </a:endParaRPr>
          </a:p>
          <a:p>
            <a:pPr>
              <a:lnSpc>
                <a:spcPct val="200000"/>
              </a:lnSpc>
            </a:pPr>
            <a:r>
              <a:rPr lang="en-IN" sz="2200" dirty="0" smtClean="0">
                <a:latin typeface="Times New Roman" panose="02020603050405020304" pitchFamily="18" charset="0"/>
                <a:cs typeface="Times New Roman" panose="02020603050405020304" pitchFamily="18" charset="0"/>
              </a:rPr>
              <a:t>Cash planning and credit management</a:t>
            </a:r>
            <a:endParaRPr lang="en-IN" sz="2200" dirty="0" smtClean="0">
              <a:latin typeface="Times New Roman" panose="02020603050405020304" pitchFamily="18" charset="0"/>
              <a:cs typeface="Times New Roman" panose="02020603050405020304" pitchFamily="18" charset="0"/>
            </a:endParaRPr>
          </a:p>
          <a:p>
            <a:pPr>
              <a:lnSpc>
                <a:spcPct val="200000"/>
              </a:lnSpc>
            </a:pPr>
            <a:r>
              <a:rPr lang="en-IN" sz="2200" dirty="0" smtClean="0">
                <a:latin typeface="Times New Roman" panose="02020603050405020304" pitchFamily="18" charset="0"/>
                <a:cs typeface="Times New Roman" panose="02020603050405020304" pitchFamily="18" charset="0"/>
              </a:rPr>
              <a:t>Safe keeping of valuable papers and documents</a:t>
            </a:r>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lstStyle/>
          <a:p>
            <a:r>
              <a:rPr lang="en-IN" sz="3200" b="1" dirty="0">
                <a:solidFill>
                  <a:srgbClr val="C00000"/>
                </a:solidFill>
              </a:rPr>
              <a:t>Routine functions</a:t>
            </a:r>
            <a:endParaRPr lang="en-IN" sz="3200" b="1" dirty="0">
              <a:solidFill>
                <a:srgbClr val="C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877272"/>
          </a:xfrm>
        </p:spPr>
        <p:txBody>
          <a:bodyPr>
            <a:noAutofit/>
          </a:bodyPr>
          <a:lstStyle/>
          <a:p>
            <a:r>
              <a:rPr lang="en-IN" sz="2200" dirty="0" smtClean="0">
                <a:solidFill>
                  <a:srgbClr val="FF0000"/>
                </a:solidFill>
                <a:latin typeface="Times New Roman" panose="02020603050405020304" pitchFamily="18" charset="0"/>
                <a:cs typeface="Times New Roman" panose="02020603050405020304" pitchFamily="18" charset="0"/>
              </a:rPr>
              <a:t>Risk and return </a:t>
            </a:r>
            <a:r>
              <a:rPr lang="en-IN" sz="2200" dirty="0" smtClean="0">
                <a:latin typeface="Times New Roman" panose="02020603050405020304" pitchFamily="18" charset="0"/>
                <a:cs typeface="Times New Roman" panose="02020603050405020304" pitchFamily="18" charset="0"/>
              </a:rPr>
              <a:t>– Every financial decision has two aspects – Return and Risk. Financial decisions are taken to maximize returns through the calculations of risk and return.</a:t>
            </a:r>
            <a:endParaRPr lang="en-IN" sz="2200" dirty="0" smtClean="0">
              <a:latin typeface="Times New Roman" panose="02020603050405020304" pitchFamily="18" charset="0"/>
              <a:cs typeface="Times New Roman" panose="02020603050405020304" pitchFamily="18" charset="0"/>
            </a:endParaRPr>
          </a:p>
          <a:p>
            <a:r>
              <a:rPr lang="en-IN" sz="2200" dirty="0" smtClean="0">
                <a:solidFill>
                  <a:srgbClr val="FF0000"/>
                </a:solidFill>
                <a:latin typeface="Times New Roman" panose="02020603050405020304" pitchFamily="18" charset="0"/>
                <a:cs typeface="Times New Roman" panose="02020603050405020304" pitchFamily="18" charset="0"/>
              </a:rPr>
              <a:t>Time value of money</a:t>
            </a:r>
            <a:r>
              <a:rPr lang="en-IN" sz="2200" dirty="0" smtClean="0">
                <a:latin typeface="Times New Roman" panose="02020603050405020304" pitchFamily="18" charset="0"/>
                <a:cs typeface="Times New Roman" panose="02020603050405020304" pitchFamily="18" charset="0"/>
              </a:rPr>
              <a:t> – Every financial manager has to take in mind the time value money while taking financial decision.</a:t>
            </a:r>
            <a:endParaRPr lang="en-IN" sz="2200" dirty="0" smtClean="0">
              <a:latin typeface="Times New Roman" panose="02020603050405020304" pitchFamily="18" charset="0"/>
              <a:cs typeface="Times New Roman" panose="02020603050405020304" pitchFamily="18" charset="0"/>
            </a:endParaRPr>
          </a:p>
          <a:p>
            <a:r>
              <a:rPr lang="en-IN" sz="2200" dirty="0" smtClean="0">
                <a:solidFill>
                  <a:srgbClr val="FF0000"/>
                </a:solidFill>
                <a:latin typeface="Times New Roman" panose="02020603050405020304" pitchFamily="18" charset="0"/>
                <a:cs typeface="Times New Roman" panose="02020603050405020304" pitchFamily="18" charset="0"/>
              </a:rPr>
              <a:t>Cash flow concept</a:t>
            </a:r>
            <a:r>
              <a:rPr lang="en-IN" sz="2200" dirty="0" smtClean="0">
                <a:latin typeface="Times New Roman" panose="02020603050405020304" pitchFamily="18" charset="0"/>
                <a:cs typeface="Times New Roman" panose="02020603050405020304" pitchFamily="18" charset="0"/>
              </a:rPr>
              <a:t> – FM focuses on inflows and outflows of cash. It does not deal with non-cash items like depreciation.</a:t>
            </a:r>
            <a:endParaRPr lang="en-IN" sz="2200" dirty="0" smtClean="0">
              <a:latin typeface="Times New Roman" panose="02020603050405020304" pitchFamily="18" charset="0"/>
              <a:cs typeface="Times New Roman" panose="02020603050405020304" pitchFamily="18" charset="0"/>
            </a:endParaRPr>
          </a:p>
          <a:p>
            <a:r>
              <a:rPr lang="en-IN" sz="2200" dirty="0" smtClean="0">
                <a:solidFill>
                  <a:srgbClr val="FF0000"/>
                </a:solidFill>
                <a:latin typeface="Times New Roman" panose="02020603050405020304" pitchFamily="18" charset="0"/>
                <a:cs typeface="Times New Roman" panose="02020603050405020304" pitchFamily="18" charset="0"/>
              </a:rPr>
              <a:t>Incremental cash flow analysis</a:t>
            </a:r>
            <a:r>
              <a:rPr lang="en-IN" sz="2200" dirty="0" smtClean="0">
                <a:latin typeface="Times New Roman" panose="02020603050405020304" pitchFamily="18" charset="0"/>
                <a:cs typeface="Times New Roman" panose="02020603050405020304" pitchFamily="18" charset="0"/>
              </a:rPr>
              <a:t> – The investment decision are taken on the basis of incremental cash flow analysis. This concept helps in judging whether the new project is good for the firm or not.</a:t>
            </a:r>
            <a:endParaRPr lang="en-IN" sz="2200"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a:p>
            <a:r>
              <a:rPr lang="en-IN" sz="2200" dirty="0" smtClean="0">
                <a:solidFill>
                  <a:srgbClr val="FF0000"/>
                </a:solidFill>
                <a:latin typeface="Times New Roman" panose="02020603050405020304" pitchFamily="18" charset="0"/>
                <a:cs typeface="Times New Roman" panose="02020603050405020304" pitchFamily="18" charset="0"/>
              </a:rPr>
              <a:t>Wealth maximization</a:t>
            </a:r>
            <a:r>
              <a:rPr lang="en-IN" sz="2200" dirty="0" smtClean="0">
                <a:latin typeface="Times New Roman" panose="02020603050405020304" pitchFamily="18" charset="0"/>
                <a:cs typeface="Times New Roman" panose="02020603050405020304" pitchFamily="18" charset="0"/>
              </a:rPr>
              <a:t> – The ultimate goal or aim of FM is to maximize the wealth of shareholders by maximizing the market value of shares. </a:t>
            </a:r>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a:bodyPr>
          <a:lstStyle/>
          <a:p>
            <a:r>
              <a:rPr lang="en-IN" sz="3200" b="1" dirty="0">
                <a:solidFill>
                  <a:srgbClr val="C00000"/>
                </a:solidFill>
              </a:rPr>
              <a:t>Basic principles of FM</a:t>
            </a:r>
            <a:br>
              <a:rPr lang="en-IN" sz="3200" b="1" dirty="0">
                <a:solidFill>
                  <a:srgbClr val="C00000"/>
                </a:solidFill>
              </a:rPr>
            </a:br>
            <a:endParaRPr lang="en-IN" sz="3200" b="1"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			</a:t>
            </a:r>
            <a:r>
              <a:rPr lang="en-US" sz="4800" b="1" i="1" dirty="0" smtClean="0">
                <a:solidFill>
                  <a:srgbClr val="00B050"/>
                </a:solidFill>
              </a:rPr>
              <a:t>END</a:t>
            </a:r>
            <a:endParaRPr lang="en-IN" b="1" i="1" dirty="0">
              <a:solidFill>
                <a:srgbClr val="00B050"/>
              </a:solidFill>
            </a:endParaRPr>
          </a:p>
        </p:txBody>
      </p:sp>
      <p:sp>
        <p:nvSpPr>
          <p:cNvPr id="2" name="Title 1"/>
          <p:cNvSpPr>
            <a:spLocks noGrp="1"/>
          </p:cNvSpPr>
          <p:nvPr>
            <p:ph type="title"/>
          </p:nvPr>
        </p:nvSpPr>
        <p:spPr/>
        <p:txBody>
          <a:bodyPr/>
          <a:lstStyle/>
          <a:p>
            <a:endParaRPr lang="en-IN"/>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3423</Words>
  <Application>WPS Presentation</Application>
  <PresentationFormat>On-screen Show (4:3)</PresentationFormat>
  <Paragraphs>70</Paragraphs>
  <Slides>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vt:i4>
      </vt:variant>
    </vt:vector>
  </HeadingPairs>
  <TitlesOfParts>
    <vt:vector size="20" baseType="lpstr">
      <vt:lpstr>Arial</vt:lpstr>
      <vt:lpstr>SimSun</vt:lpstr>
      <vt:lpstr>Wingdings</vt:lpstr>
      <vt:lpstr>Wingdings 3</vt:lpstr>
      <vt:lpstr>Verdana</vt:lpstr>
      <vt:lpstr>Wingdings 2</vt:lpstr>
      <vt:lpstr>Times New Roman</vt:lpstr>
      <vt:lpstr>Lucida Sans Unicode</vt:lpstr>
      <vt:lpstr>Microsoft YaHei</vt:lpstr>
      <vt:lpstr>Arial Unicode MS</vt:lpstr>
      <vt:lpstr>Calibri</vt:lpstr>
      <vt:lpstr>Concourse</vt:lpstr>
      <vt:lpstr>Responsibilities and Functions  of Financial Manager</vt:lpstr>
      <vt:lpstr>Responsibility of FM or financial manager </vt:lpstr>
      <vt:lpstr>PowerPoint 演示文稿</vt:lpstr>
      <vt:lpstr>Function of FM or Finance Manager  </vt:lpstr>
      <vt:lpstr>PowerPoint 演示文稿</vt:lpstr>
      <vt:lpstr>Routine functions</vt:lpstr>
      <vt:lpstr>Basic principles of FM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34</cp:revision>
  <dcterms:created xsi:type="dcterms:W3CDTF">2020-06-03T05:01:00Z</dcterms:created>
  <dcterms:modified xsi:type="dcterms:W3CDTF">2024-08-31T06:43:59Z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6AE3AA6854AF4FCBB91E9C31A8841620_12</vt:lpwstr>
  </property>
  <property fmtid="{D5CDD505-2E9C-101B-9397-08002B2CF9AE}" pid="3" name="KSOProductBuildVer">
    <vt:lpwstr>1033-12.2.0.17562</vt:lpwstr>
  </property>
</Properties>
</file>