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2" r:id="rId8"/>
    <p:sldId id="261"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401CA69-4413-4496-9861-80791D35C5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4D9E2BF-F102-48CB-8674-2939779C3E69}"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401CA69-4413-4496-9861-80791D35C5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4D9E2BF-F102-48CB-8674-2939779C3E69}"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401CA69-4413-4496-9861-80791D35C5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4D9E2BF-F102-48CB-8674-2939779C3E69}"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401CA69-4413-4496-9861-80791D35C5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4D9E2BF-F102-48CB-8674-2939779C3E69}"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7401CA69-4413-4496-9861-80791D35C5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4D9E2BF-F102-48CB-8674-2939779C3E69}"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7401CA69-4413-4496-9861-80791D35C51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4D9E2BF-F102-48CB-8674-2939779C3E69}"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7401CA69-4413-4496-9861-80791D35C51F}"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4D9E2BF-F102-48CB-8674-2939779C3E69}"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401CA69-4413-4496-9861-80791D35C51F}"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4D9E2BF-F102-48CB-8674-2939779C3E69}"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01CA69-4413-4496-9861-80791D35C51F}"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4D9E2BF-F102-48CB-8674-2939779C3E69}"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401CA69-4413-4496-9861-80791D35C51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4D9E2BF-F102-48CB-8674-2939779C3E69}"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401CA69-4413-4496-9861-80791D35C51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4D9E2BF-F102-48CB-8674-2939779C3E69}"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01CA69-4413-4496-9861-80791D35C51F}"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D9E2BF-F102-48CB-8674-2939779C3E69}"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solidFill>
                  <a:srgbClr val="FF0000"/>
                </a:solidFill>
              </a:rPr>
              <a:t>Time value of money</a:t>
            </a:r>
            <a:endParaRPr lang="en-US" sz="3000" b="1" dirty="0" smtClean="0">
              <a:solidFill>
                <a:srgbClr val="FF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base"/>
            <a:br>
              <a:rPr lang="en-IN" sz="3000" b="1" dirty="0" smtClean="0">
                <a:solidFill>
                  <a:srgbClr val="FF0000"/>
                </a:solidFill>
                <a:effectLst/>
                <a:latin typeface="Georgia" panose="02040502050405020303"/>
              </a:rPr>
            </a:br>
            <a:r>
              <a:rPr lang="en-IN" sz="3000" b="1" dirty="0" smtClean="0">
                <a:solidFill>
                  <a:srgbClr val="FF0000"/>
                </a:solidFill>
                <a:latin typeface="Georgia" panose="02040502050405020303"/>
              </a:rPr>
              <a:t>I. </a:t>
            </a:r>
            <a:r>
              <a:rPr lang="en-IN" sz="3000" b="1" dirty="0" smtClean="0">
                <a:solidFill>
                  <a:srgbClr val="FF0000"/>
                </a:solidFill>
                <a:effectLst/>
                <a:latin typeface="Georgia" panose="02040502050405020303"/>
              </a:rPr>
              <a:t>Elements of Risk:</a:t>
            </a:r>
            <a:br>
              <a:rPr lang="en-IN" sz="3000" b="0" dirty="0" smtClean="0">
                <a:solidFill>
                  <a:srgbClr val="FF0000"/>
                </a:solidFill>
                <a:effectLst/>
                <a:latin typeface="Georgia" panose="02040502050405020303"/>
              </a:rPr>
            </a:br>
            <a:br>
              <a:rPr lang="en-IN" sz="3000" dirty="0" smtClean="0">
                <a:solidFill>
                  <a:srgbClr val="FF0000"/>
                </a:solidFill>
              </a:rPr>
            </a:br>
            <a:endParaRPr lang="en-IN" sz="3000" dirty="0">
              <a:solidFill>
                <a:srgbClr val="FF0000"/>
              </a:solidFill>
            </a:endParaRPr>
          </a:p>
        </p:txBody>
      </p:sp>
      <p:sp>
        <p:nvSpPr>
          <p:cNvPr id="3" name="Content Placeholder 2"/>
          <p:cNvSpPr>
            <a:spLocks noGrp="1"/>
          </p:cNvSpPr>
          <p:nvPr>
            <p:ph idx="1"/>
          </p:nvPr>
        </p:nvSpPr>
        <p:spPr/>
        <p:txBody>
          <a:bodyPr>
            <a:normAutofit/>
          </a:bodyPr>
          <a:lstStyle/>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Various components cause the variability in expected returns, which are known as elements of risk. </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There are broadly two groups of elements classified as systematic risk and unsystematic risk.</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1. Systematic risk</a:t>
            </a: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Business organizations are part of society that is dynamic. </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Various changes occur in a society like economic, political and social systems that have influence on the performance of companies and thereby on their expected returns. </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These changes affect all organizations to varying degrees. </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Hence the impact of these changes is system-wide and the portion of total variability in returns caused by such across the board factors is referred to as systematic risk. </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fontAlgn="base"/>
            <a:r>
              <a:rPr lang="en-IN" sz="2200" b="1" dirty="0" smtClean="0">
                <a:solidFill>
                  <a:srgbClr val="424142"/>
                </a:solidFill>
                <a:effectLst/>
                <a:latin typeface="Times New Roman" panose="02020603050405020304" pitchFamily="18" charset="0"/>
                <a:cs typeface="Times New Roman" panose="02020603050405020304" pitchFamily="18" charset="0"/>
              </a:rPr>
              <a:t>These risks are further subdivided into interest rate risk, market risk, and purchasing power risk.</a:t>
            </a:r>
            <a:endParaRPr lang="en-IN" sz="2200" b="1" dirty="0" smtClean="0">
              <a:solidFill>
                <a:srgbClr val="424142"/>
              </a:solidFill>
              <a:effectLst/>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2. Unsystematic risk</a:t>
            </a: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The returns of a company may vary due to certain factors that affect only that company. </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Examples of such factors are raw material scarcity, labour strike, management ineffi­ciency, etc. </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When the variability in returns occurs due to such firm-specific factors it is known as unsystematic risk. </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This risk is unique or peculiar to a specific organization and affects it in addition to the systematic risk. </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These risks are subdivided into business risk and financial risk.</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fontAlgn="base">
              <a:spcBef>
                <a:spcPct val="20000"/>
              </a:spcBef>
            </a:pPr>
            <a:r>
              <a:rPr lang="en-IN" sz="3000" b="1" dirty="0" smtClean="0">
                <a:solidFill>
                  <a:srgbClr val="FF0000"/>
                </a:solidFill>
                <a:latin typeface="Times New Roman" panose="02020603050405020304" pitchFamily="18" charset="0"/>
                <a:ea typeface="+mn-ea"/>
                <a:cs typeface="Times New Roman" panose="02020603050405020304" pitchFamily="18" charset="0"/>
              </a:rPr>
              <a:t>II. </a:t>
            </a:r>
            <a:r>
              <a:rPr lang="en-IN" sz="3000" b="1" dirty="0">
                <a:solidFill>
                  <a:srgbClr val="FF0000"/>
                </a:solidFill>
                <a:latin typeface="Times New Roman" panose="02020603050405020304" pitchFamily="18" charset="0"/>
                <a:ea typeface="+mn-ea"/>
                <a:cs typeface="Times New Roman" panose="02020603050405020304" pitchFamily="18" charset="0"/>
              </a:rPr>
              <a:t>Measurement of Risk:</a:t>
            </a:r>
            <a:br>
              <a:rPr lang="en-IN" sz="3000" dirty="0">
                <a:solidFill>
                  <a:srgbClr val="FF0000"/>
                </a:solidFill>
                <a:latin typeface="Times New Roman" panose="02020603050405020304" pitchFamily="18" charset="0"/>
                <a:ea typeface="+mn-ea"/>
                <a:cs typeface="Times New Roman" panose="02020603050405020304" pitchFamily="18" charset="0"/>
              </a:rPr>
            </a:br>
            <a:endParaRPr lang="en-IN" sz="3000" dirty="0">
              <a:solidFill>
                <a:srgbClr val="FF0000"/>
              </a:solidFill>
            </a:endParaRPr>
          </a:p>
        </p:txBody>
      </p:sp>
      <p:sp>
        <p:nvSpPr>
          <p:cNvPr id="3" name="Content Placeholder 2"/>
          <p:cNvSpPr>
            <a:spLocks noGrp="1"/>
          </p:cNvSpPr>
          <p:nvPr>
            <p:ph idx="1"/>
          </p:nvPr>
        </p:nvSpPr>
        <p:spPr/>
        <p:txBody>
          <a:bodyPr>
            <a:normAutofit/>
          </a:bodyPr>
          <a:lstStyle/>
          <a:p>
            <a:pPr marL="0" indent="0" fontAlgn="base">
              <a:buNone/>
            </a:pPr>
            <a:br>
              <a:rPr lang="en-IN" sz="2200" b="0" i="0" dirty="0" smtClean="0">
                <a:solidFill>
                  <a:srgbClr val="424142"/>
                </a:solidFill>
                <a:effectLst/>
                <a:latin typeface="Times New Roman" panose="02020603050405020304" pitchFamily="18" charset="0"/>
                <a:cs typeface="Times New Roman" panose="02020603050405020304" pitchFamily="18" charset="0"/>
              </a:rPr>
            </a:br>
            <a:r>
              <a:rPr lang="en-IN" sz="2200" b="0" dirty="0" smtClean="0">
                <a:solidFill>
                  <a:srgbClr val="424142"/>
                </a:solidFill>
                <a:effectLst/>
                <a:latin typeface="Times New Roman" panose="02020603050405020304" pitchFamily="18" charset="0"/>
                <a:cs typeface="Times New Roman" panose="02020603050405020304" pitchFamily="18" charset="0"/>
              </a:rPr>
              <a:t>Quantification of risk is known as measurement of risk.</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fontAlgn="base"/>
            <a:r>
              <a:rPr lang="en-IN" sz="2200" b="1" dirty="0" smtClean="0">
                <a:solidFill>
                  <a:srgbClr val="424142"/>
                </a:solidFill>
                <a:effectLst/>
                <a:latin typeface="Times New Roman" panose="02020603050405020304" pitchFamily="18" charset="0"/>
                <a:cs typeface="Times New Roman" panose="02020603050405020304" pitchFamily="18" charset="0"/>
              </a:rPr>
              <a:t>Two approaches are followed in measurement of risk:</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(i) Mean-variance approach, and</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(ii) Correlation or regression approach.</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marL="0" indent="0">
              <a:buNone/>
            </a:pPr>
            <a:br>
              <a:rPr lang="en-IN" sz="2200" b="0" i="0" dirty="0" smtClean="0">
                <a:solidFill>
                  <a:srgbClr val="424142"/>
                </a:solidFill>
                <a:effectLst/>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Mean-variance approach is used to measure the total risk, i.e. sum of systematic and unsystematic risks. </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Under this approach the variance and standard deviation measure the extent of variability of possible returns from the expected return.</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fontAlgn="base"/>
            <a:br>
              <a:rPr lang="en-IN" sz="3000" b="1" dirty="0" smtClean="0">
                <a:solidFill>
                  <a:srgbClr val="FF0000"/>
                </a:solidFill>
                <a:effectLst/>
                <a:latin typeface="Georgia" panose="02040502050405020303"/>
              </a:rPr>
            </a:br>
            <a:br>
              <a:rPr lang="en-IN" sz="3000" b="1" dirty="0">
                <a:solidFill>
                  <a:srgbClr val="FF0000"/>
                </a:solidFill>
                <a:latin typeface="Georgia" panose="02040502050405020303"/>
              </a:rPr>
            </a:br>
            <a:r>
              <a:rPr lang="en-IN" sz="3000" b="1" dirty="0" smtClean="0">
                <a:solidFill>
                  <a:srgbClr val="FF0000"/>
                </a:solidFill>
                <a:latin typeface="Georgia" panose="02040502050405020303"/>
              </a:rPr>
              <a:t>		</a:t>
            </a:r>
            <a:r>
              <a:rPr lang="en-IN" sz="3000" b="1" dirty="0" smtClean="0">
                <a:solidFill>
                  <a:srgbClr val="FF0000"/>
                </a:solidFill>
                <a:effectLst/>
                <a:latin typeface="Georgia" panose="02040502050405020303"/>
              </a:rPr>
              <a:t>Concept of Return:</a:t>
            </a:r>
            <a:br>
              <a:rPr lang="en-IN" sz="3000" b="1" dirty="0" smtClean="0">
                <a:solidFill>
                  <a:srgbClr val="FF0000"/>
                </a:solidFill>
                <a:effectLst/>
                <a:latin typeface="Georgia" panose="02040502050405020303"/>
              </a:rPr>
            </a:br>
            <a:br>
              <a:rPr lang="en-IN" sz="3000" dirty="0" smtClean="0">
                <a:solidFill>
                  <a:srgbClr val="FF0000"/>
                </a:solidFill>
              </a:rPr>
            </a:br>
            <a:endParaRPr lang="en-IN" sz="3000" dirty="0">
              <a:solidFill>
                <a:srgbClr val="FF0000"/>
              </a:solidFill>
            </a:endParaRPr>
          </a:p>
        </p:txBody>
      </p:sp>
      <p:sp>
        <p:nvSpPr>
          <p:cNvPr id="3" name="Content Placeholder 2"/>
          <p:cNvSpPr>
            <a:spLocks noGrp="1"/>
          </p:cNvSpPr>
          <p:nvPr>
            <p:ph idx="1"/>
          </p:nvPr>
        </p:nvSpPr>
        <p:spPr/>
        <p:txBody>
          <a:bodyPr>
            <a:normAutofit/>
          </a:bodyPr>
          <a:lstStyle/>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Return can be defined as the actual income from a project as well as appreciation in the value of capital. </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fontAlgn="base"/>
            <a:r>
              <a:rPr lang="en-IN" sz="2200" b="0" dirty="0" smtClean="0">
                <a:solidFill>
                  <a:srgbClr val="424142"/>
                </a:solidFill>
                <a:effectLst/>
                <a:latin typeface="Times New Roman" panose="02020603050405020304" pitchFamily="18" charset="0"/>
                <a:cs typeface="Times New Roman" panose="02020603050405020304" pitchFamily="18" charset="0"/>
              </a:rPr>
              <a:t>Thus</a:t>
            </a:r>
            <a:r>
              <a:rPr lang="en-IN" sz="2200" b="1" dirty="0" smtClean="0">
                <a:solidFill>
                  <a:srgbClr val="424142"/>
                </a:solidFill>
                <a:effectLst/>
                <a:latin typeface="Times New Roman" panose="02020603050405020304" pitchFamily="18" charset="0"/>
                <a:cs typeface="Times New Roman" panose="02020603050405020304" pitchFamily="18" charset="0"/>
              </a:rPr>
              <a:t> there are two components in return</a:t>
            </a:r>
            <a:r>
              <a:rPr lang="en-IN" sz="2200" b="0" dirty="0" smtClean="0">
                <a:solidFill>
                  <a:srgbClr val="424142"/>
                </a:solidFill>
                <a:effectLst/>
                <a:latin typeface="Times New Roman" panose="02020603050405020304" pitchFamily="18" charset="0"/>
                <a:cs typeface="Times New Roman" panose="02020603050405020304" pitchFamily="18" charset="0"/>
              </a:rPr>
              <a:t>—the basic component or the periodic cash flows from the investment, either in the form of interest or dividends; and the change in the price of the asset, com­monly called as the capital gain or loss.</a:t>
            </a:r>
            <a:br>
              <a:rPr lang="en-IN" sz="2200" b="0" i="0" dirty="0" smtClean="0">
                <a:solidFill>
                  <a:srgbClr val="424142"/>
                </a:solidFill>
                <a:effectLst/>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Time </a:t>
            </a:r>
            <a:r>
              <a:rPr lang="en-US" sz="3200" b="1" dirty="0" smtClean="0">
                <a:solidFill>
                  <a:srgbClr val="FF0000"/>
                </a:solidFill>
              </a:rPr>
              <a:t>value of money </a:t>
            </a:r>
            <a:endParaRPr lang="en-IN" sz="3200" b="1" dirty="0">
              <a:solidFill>
                <a:srgbClr val="FF0000"/>
              </a:solidFill>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It is an accepted fact that rupee one received today has more value than rupee one received tomorrow, because money value depreciates by the passage of time.</a:t>
            </a:r>
            <a:endParaRPr lang="en-US" sz="2200" dirty="0" smtClean="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Rational investors prefer to have rupee now rather than receive rupee tomorrow.</a:t>
            </a:r>
            <a:endParaRPr lang="en-US" sz="2200" dirty="0" smtClean="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This preference for money now, as compared to future money, is known as </a:t>
            </a:r>
            <a:r>
              <a:rPr lang="en-US" sz="2200" dirty="0" smtClean="0">
                <a:solidFill>
                  <a:srgbClr val="FF0000"/>
                </a:solidFill>
                <a:latin typeface="Times New Roman" panose="02020603050405020304" pitchFamily="18" charset="0"/>
                <a:cs typeface="Times New Roman" panose="02020603050405020304" pitchFamily="18" charset="0"/>
              </a:rPr>
              <a:t>time preference for money or time value of money</a:t>
            </a:r>
            <a:r>
              <a:rPr lang="en-US" sz="2200" dirty="0" smtClean="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	Cash flows of different time periods are made comparable by using any one of the following two ways:</a:t>
            </a:r>
            <a:endParaRPr lang="en-US"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u="sng" dirty="0">
                <a:latin typeface="Times New Roman" panose="02020603050405020304" pitchFamily="18" charset="0"/>
                <a:cs typeface="Times New Roman" panose="02020603050405020304" pitchFamily="18" charset="0"/>
              </a:rPr>
              <a:t> </a:t>
            </a:r>
            <a:r>
              <a:rPr lang="en-US" sz="2200" b="1" u="sng" dirty="0" smtClean="0">
                <a:latin typeface="Times New Roman" panose="02020603050405020304" pitchFamily="18" charset="0"/>
                <a:cs typeface="Times New Roman" panose="02020603050405020304" pitchFamily="18" charset="0"/>
              </a:rPr>
              <a:t>By compounding the present money to  a future date</a:t>
            </a:r>
            <a:r>
              <a:rPr lang="en-US" sz="2200" u="sng" dirty="0" smtClean="0">
                <a:latin typeface="Times New Roman" panose="02020603050405020304" pitchFamily="18" charset="0"/>
                <a:cs typeface="Times New Roman" panose="02020603050405020304" pitchFamily="18" charset="0"/>
              </a:rPr>
              <a:t>.</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 </a:t>
            </a:r>
            <a:r>
              <a:rPr lang="en-US" sz="2200" dirty="0" err="1" smtClean="0">
                <a:latin typeface="Times New Roman" panose="02020603050405020304" pitchFamily="18" charset="0"/>
                <a:cs typeface="Times New Roman" panose="02020603050405020304" pitchFamily="18" charset="0"/>
              </a:rPr>
              <a:t>i.e</a:t>
            </a:r>
            <a:r>
              <a:rPr lang="en-US" sz="2200" dirty="0" smtClean="0">
                <a:latin typeface="Times New Roman" panose="02020603050405020304" pitchFamily="18" charset="0"/>
                <a:cs typeface="Times New Roman" panose="02020603050405020304" pitchFamily="18" charset="0"/>
              </a:rPr>
              <a:t>, finding out the future value of the present money).</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err="1" smtClean="0">
                <a:latin typeface="Times New Roman" panose="02020603050405020304" pitchFamily="18" charset="0"/>
                <a:cs typeface="Times New Roman" panose="02020603050405020304" pitchFamily="18" charset="0"/>
              </a:rPr>
              <a:t>Eg</a:t>
            </a:r>
            <a:r>
              <a:rPr lang="en-US" sz="2200" b="1" dirty="0" smtClean="0">
                <a:latin typeface="Times New Roman" panose="02020603050405020304" pitchFamily="18" charset="0"/>
                <a:cs typeface="Times New Roman" panose="02020603050405020304" pitchFamily="18" charset="0"/>
              </a:rPr>
              <a:t>:-</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000" b="1" dirty="0" smtClean="0">
                <a:latin typeface="Times New Roman" panose="02020603050405020304" pitchFamily="18" charset="0"/>
                <a:cs typeface="Times New Roman" panose="02020603050405020304" pitchFamily="18" charset="0"/>
              </a:rPr>
              <a:t>	If Rs.100 is invested at the annual interest of 10%, it will increase as under:</a:t>
            </a:r>
            <a:endParaRPr lang="en-US" sz="2000" b="1" dirty="0" smtClean="0">
              <a:latin typeface="Times New Roman" panose="02020603050405020304" pitchFamily="18" charset="0"/>
              <a:cs typeface="Times New Roman" panose="02020603050405020304" pitchFamily="18" charset="0"/>
            </a:endParaRPr>
          </a:p>
          <a:p>
            <a:pPr marL="0" indent="0">
              <a:buNone/>
            </a:pPr>
            <a:endParaRPr lang="en-US" sz="2000" b="1"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Rs.100 today is equal to Rs.110 after one year (100 + 10 of interest).</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Rs.121 after two year (110 + 11 of interest).</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Rs.133.1 after three year (121 +12.1of interest)</a:t>
            </a:r>
            <a:endParaRPr lang="en-US" sz="20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12776"/>
            <a:ext cx="8229600" cy="5184576"/>
          </a:xfrm>
        </p:spPr>
        <p:txBody>
          <a:bodyPr>
            <a:normAutofit fontScale="92500" lnSpcReduction="20000"/>
          </a:bodyPr>
          <a:lstStyle/>
          <a:p>
            <a:pPr marL="0" indent="0">
              <a:buNone/>
            </a:pPr>
            <a:r>
              <a:rPr lang="en-US" sz="2200" u="sng" dirty="0" smtClean="0">
                <a:latin typeface="Times New Roman" panose="02020603050405020304" pitchFamily="18" charset="0"/>
                <a:cs typeface="Times New Roman" panose="02020603050405020304" pitchFamily="18" charset="0"/>
              </a:rPr>
              <a:t>2.</a:t>
            </a:r>
            <a:r>
              <a:rPr lang="en-US" sz="2200" b="1" u="sng" dirty="0" smtClean="0">
                <a:latin typeface="Times New Roman" panose="02020603050405020304" pitchFamily="18" charset="0"/>
                <a:cs typeface="Times New Roman" panose="02020603050405020304" pitchFamily="18" charset="0"/>
              </a:rPr>
              <a:t> By discounting the future money to a present date </a:t>
            </a:r>
            <a:endParaRPr lang="en-US" sz="2200" b="1" u="sng"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i.e</a:t>
            </a:r>
            <a:r>
              <a:rPr lang="en-US" sz="2200" dirty="0" smtClean="0">
                <a:latin typeface="Times New Roman" panose="02020603050405020304" pitchFamily="18" charset="0"/>
                <a:cs typeface="Times New Roman" panose="02020603050405020304" pitchFamily="18" charset="0"/>
              </a:rPr>
              <a:t>, finding out the present value of the future money).</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err="1" smtClean="0">
                <a:latin typeface="Times New Roman" panose="02020603050405020304" pitchFamily="18" charset="0"/>
                <a:cs typeface="Times New Roman" panose="02020603050405020304" pitchFamily="18" charset="0"/>
              </a:rPr>
              <a:t>Eg</a:t>
            </a:r>
            <a:r>
              <a:rPr lang="en-US" sz="2200" b="1" dirty="0" smtClean="0">
                <a:latin typeface="Times New Roman" panose="02020603050405020304" pitchFamily="18" charset="0"/>
                <a:cs typeface="Times New Roman" panose="02020603050405020304" pitchFamily="18" charset="0"/>
              </a:rPr>
              <a:t>:-</a:t>
            </a:r>
            <a:endParaRPr lang="en-US" sz="2200"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Rs.110 after one year  = Rs.100 today</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Or</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Rs</a:t>
            </a:r>
            <a:r>
              <a:rPr lang="en-US" sz="2200" b="1" dirty="0" smtClean="0">
                <a:latin typeface="Times New Roman" panose="02020603050405020304" pitchFamily="18" charset="0"/>
                <a:cs typeface="Times New Roman" panose="02020603050405020304" pitchFamily="18" charset="0"/>
              </a:rPr>
              <a:t>. 1 after one year =   </a:t>
            </a:r>
            <a:r>
              <a:rPr lang="en-US" sz="2200" b="1" u="sng" dirty="0" smtClean="0">
                <a:latin typeface="Times New Roman" panose="02020603050405020304" pitchFamily="18" charset="0"/>
                <a:cs typeface="Times New Roman" panose="02020603050405020304" pitchFamily="18" charset="0"/>
              </a:rPr>
              <a:t>100</a:t>
            </a:r>
            <a:r>
              <a:rPr lang="en-US" sz="2200" b="1" dirty="0" smtClean="0">
                <a:latin typeface="Times New Roman" panose="02020603050405020304" pitchFamily="18" charset="0"/>
                <a:cs typeface="Times New Roman" panose="02020603050405020304" pitchFamily="18" charset="0"/>
              </a:rPr>
              <a:t> = Rs.0.909 today</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110</a:t>
            </a:r>
            <a:endParaRPr lang="en-US" sz="2200" b="1" dirty="0" smtClean="0">
              <a:latin typeface="Times New Roman" panose="02020603050405020304" pitchFamily="18" charset="0"/>
              <a:cs typeface="Times New Roman" panose="02020603050405020304" pitchFamily="18" charset="0"/>
            </a:endParaRPr>
          </a:p>
          <a:p>
            <a:pPr marL="457200" indent="-457200">
              <a:buAutoNum type="arabicPeriod" startAt="2"/>
            </a:pPr>
            <a:r>
              <a:rPr lang="en-US" sz="2200" b="1"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Rs.121 after two year  = Rs.100 today</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Or</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Rs</a:t>
            </a:r>
            <a:r>
              <a:rPr lang="en-US" sz="2200" b="1" dirty="0" smtClean="0">
                <a:latin typeface="Times New Roman" panose="02020603050405020304" pitchFamily="18" charset="0"/>
                <a:cs typeface="Times New Roman" panose="02020603050405020304" pitchFamily="18" charset="0"/>
              </a:rPr>
              <a:t>. 1 after TWO year =  </a:t>
            </a:r>
            <a:r>
              <a:rPr lang="en-US" sz="2200" b="1" u="sng" dirty="0" smtClean="0">
                <a:latin typeface="Times New Roman" panose="02020603050405020304" pitchFamily="18" charset="0"/>
                <a:cs typeface="Times New Roman" panose="02020603050405020304" pitchFamily="18" charset="0"/>
              </a:rPr>
              <a:t>100</a:t>
            </a:r>
            <a:r>
              <a:rPr lang="en-US" sz="2200" b="1" dirty="0" smtClean="0">
                <a:latin typeface="Times New Roman" panose="02020603050405020304" pitchFamily="18" charset="0"/>
                <a:cs typeface="Times New Roman" panose="02020603050405020304" pitchFamily="18" charset="0"/>
              </a:rPr>
              <a:t> = Rs.0.826 today</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121</a:t>
            </a:r>
            <a:endParaRPr lang="en-US" sz="2200" b="1" dirty="0" smtClean="0">
              <a:latin typeface="Times New Roman" panose="02020603050405020304" pitchFamily="18" charset="0"/>
              <a:cs typeface="Times New Roman" panose="02020603050405020304" pitchFamily="18" charset="0"/>
            </a:endParaRPr>
          </a:p>
          <a:p>
            <a:pPr marL="457200" indent="-457200">
              <a:buAutoNum type="arabicPeriod" startAt="3"/>
            </a:pPr>
            <a:r>
              <a:rPr lang="en-US" sz="2200" b="1"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Rs.133.1 after three year (121 +12.1of interest)</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Or</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Rs</a:t>
            </a:r>
            <a:r>
              <a:rPr lang="en-US" sz="2200" b="1" dirty="0" smtClean="0">
                <a:latin typeface="Times New Roman" panose="02020603050405020304" pitchFamily="18" charset="0"/>
                <a:cs typeface="Times New Roman" panose="02020603050405020304" pitchFamily="18" charset="0"/>
              </a:rPr>
              <a:t>. 1 after THREE year =   </a:t>
            </a:r>
            <a:r>
              <a:rPr lang="en-US" sz="2200" b="1" u="sng" dirty="0" smtClean="0">
                <a:latin typeface="Times New Roman" panose="02020603050405020304" pitchFamily="18" charset="0"/>
                <a:cs typeface="Times New Roman" panose="02020603050405020304" pitchFamily="18" charset="0"/>
              </a:rPr>
              <a:t>100</a:t>
            </a:r>
            <a:r>
              <a:rPr lang="en-US" sz="2200" b="1" dirty="0" smtClean="0">
                <a:latin typeface="Times New Roman" panose="02020603050405020304" pitchFamily="18" charset="0"/>
                <a:cs typeface="Times New Roman" panose="02020603050405020304" pitchFamily="18" charset="0"/>
              </a:rPr>
              <a:t> = Rs.0.751 today</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133.1</a:t>
            </a:r>
            <a:endParaRPr lang="en-US" sz="2200" b="1"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marL="0" indent="0" algn="ctr">
              <a:buNone/>
            </a:pPr>
            <a:r>
              <a:rPr lang="en-US" sz="2200" dirty="0" smtClean="0">
                <a:latin typeface="Times New Roman" panose="02020603050405020304" pitchFamily="18" charset="0"/>
                <a:cs typeface="Times New Roman" panose="02020603050405020304" pitchFamily="18" charset="0"/>
              </a:rPr>
              <a:t>While calculating present value of future cash inflow, take the discounting factor from discounting tables according to the period and rate of return and multiply the future sum by discounting factor to get the present value.</a:t>
            </a:r>
            <a:endParaRPr lang="en-US" sz="2200" dirty="0" smtClean="0">
              <a:latin typeface="Times New Roman" panose="02020603050405020304" pitchFamily="18" charset="0"/>
              <a:cs typeface="Times New Roman" panose="02020603050405020304" pitchFamily="18" charset="0"/>
            </a:endParaRPr>
          </a:p>
          <a:p>
            <a:pPr marL="0" indent="0" algn="ctr">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dirty="0" smtClean="0">
                <a:solidFill>
                  <a:srgbClr val="FF0000"/>
                </a:solidFill>
                <a:latin typeface="Times New Roman" panose="02020603050405020304" pitchFamily="18" charset="0"/>
                <a:cs typeface="Times New Roman" panose="02020603050405020304" pitchFamily="18" charset="0"/>
              </a:rPr>
              <a:t>In short, the discount factor of any can be found by the following formula:</a:t>
            </a:r>
            <a:endParaRPr lang="en-US" sz="22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u="sng" dirty="0" smtClean="0">
                <a:solidFill>
                  <a:srgbClr val="FF0000"/>
                </a:solidFill>
                <a:latin typeface="Times New Roman" panose="02020603050405020304" pitchFamily="18" charset="0"/>
                <a:cs typeface="Times New Roman" panose="02020603050405020304" pitchFamily="18" charset="0"/>
              </a:rPr>
              <a:t>    1      </a:t>
            </a:r>
            <a:r>
              <a:rPr lang="en-US" sz="2200" dirty="0" smtClean="0">
                <a:solidFill>
                  <a:srgbClr val="FF0000"/>
                </a:solidFill>
                <a:latin typeface="Times New Roman" panose="02020603050405020304" pitchFamily="18" charset="0"/>
                <a:cs typeface="Times New Roman" panose="02020603050405020304" pitchFamily="18" charset="0"/>
              </a:rPr>
              <a:t> </a:t>
            </a:r>
            <a:endParaRPr lang="en-US" sz="22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smtClean="0">
                <a:solidFill>
                  <a:srgbClr val="FF0000"/>
                </a:solidFill>
                <a:latin typeface="Times New Roman" panose="02020603050405020304" pitchFamily="18" charset="0"/>
                <a:cs typeface="Times New Roman" panose="02020603050405020304" pitchFamily="18" charset="0"/>
              </a:rPr>
              <a:t>		    </a:t>
            </a:r>
            <a:r>
              <a:rPr lang="en-IN" sz="2400" dirty="0" smtClean="0">
                <a:solidFill>
                  <a:srgbClr val="FF0000"/>
                </a:solidFill>
              </a:rPr>
              <a:t> </a:t>
            </a:r>
            <a:r>
              <a:rPr lang="en-IN" sz="2400" dirty="0">
                <a:solidFill>
                  <a:srgbClr val="FF0000"/>
                </a:solidFill>
              </a:rPr>
              <a:t>(1 +r)</a:t>
            </a:r>
            <a:r>
              <a:rPr lang="en-IN" sz="2400" baseline="30000" dirty="0">
                <a:solidFill>
                  <a:srgbClr val="FF0000"/>
                </a:solidFill>
              </a:rPr>
              <a:t>n</a:t>
            </a:r>
            <a:endParaRPr lang="en-IN" sz="2400" dirty="0">
              <a:solidFill>
                <a:srgbClr val="FF0000"/>
              </a:solidFill>
            </a:endParaRPr>
          </a:p>
          <a:p>
            <a:pPr marL="0" indent="0">
              <a:buNone/>
            </a:pPr>
            <a:r>
              <a:rPr lang="en-US" sz="2200" dirty="0" smtClean="0">
                <a:latin typeface="Times New Roman" panose="02020603050405020304" pitchFamily="18" charset="0"/>
                <a:cs typeface="Times New Roman" panose="02020603050405020304" pitchFamily="18" charset="0"/>
              </a:rPr>
              <a:t>Where,</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r   =   Discount rate</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N =    </a:t>
            </a:r>
            <a:r>
              <a:rPr lang="en-US" sz="2200" dirty="0" err="1" smtClean="0">
                <a:latin typeface="Times New Roman" panose="02020603050405020304" pitchFamily="18" charset="0"/>
                <a:cs typeface="Times New Roman" panose="02020603050405020304" pitchFamily="18" charset="0"/>
              </a:rPr>
              <a:t>No.of</a:t>
            </a:r>
            <a:r>
              <a:rPr lang="en-US" sz="2200" dirty="0" smtClean="0">
                <a:latin typeface="Times New Roman" panose="02020603050405020304" pitchFamily="18" charset="0"/>
                <a:cs typeface="Times New Roman" panose="02020603050405020304" pitchFamily="18" charset="0"/>
              </a:rPr>
              <a:t> years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Example 1</a:t>
            </a:r>
            <a:endParaRPr lang="en-IN" sz="3000" b="1" dirty="0"/>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Present value of Rs.1 to be received at the end of the first year is only 90 </a:t>
            </a:r>
            <a:r>
              <a:rPr lang="en-US" sz="2200" dirty="0" err="1" smtClean="0">
                <a:latin typeface="Times New Roman" panose="02020603050405020304" pitchFamily="18" charset="0"/>
                <a:cs typeface="Times New Roman" panose="02020603050405020304" pitchFamily="18" charset="0"/>
              </a:rPr>
              <a:t>paise</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pPr marL="0" lvl="0" indent="0">
              <a:buNone/>
            </a:pPr>
            <a:r>
              <a:rPr lang="en-US" sz="2200" dirty="0" smtClean="0">
                <a:latin typeface="Times New Roman" panose="02020603050405020304" pitchFamily="18" charset="0"/>
                <a:cs typeface="Times New Roman" panose="02020603050405020304" pitchFamily="18" charset="0"/>
              </a:rPr>
              <a:t>Formula: 	</a:t>
            </a:r>
            <a:r>
              <a:rPr lang="en-US" sz="2200" dirty="0" smtClean="0">
                <a:solidFill>
                  <a:prstClr val="black"/>
                </a:solidFill>
                <a:latin typeface="Times New Roman" panose="02020603050405020304" pitchFamily="18" charset="0"/>
                <a:cs typeface="Times New Roman" panose="02020603050405020304" pitchFamily="18" charset="0"/>
              </a:rPr>
              <a:t>=</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u="sng" dirty="0" smtClean="0">
                <a:solidFill>
                  <a:srgbClr val="FF0000"/>
                </a:solidFill>
                <a:latin typeface="Times New Roman" panose="02020603050405020304" pitchFamily="18" charset="0"/>
                <a:cs typeface="Times New Roman" panose="02020603050405020304" pitchFamily="18" charset="0"/>
              </a:rPr>
              <a:t>    </a:t>
            </a:r>
            <a:r>
              <a:rPr lang="en-US" sz="2200" u="sng" dirty="0">
                <a:solidFill>
                  <a:srgbClr val="FF0000"/>
                </a:solidFill>
                <a:latin typeface="Times New Roman" panose="02020603050405020304" pitchFamily="18" charset="0"/>
                <a:cs typeface="Times New Roman" panose="02020603050405020304" pitchFamily="18" charset="0"/>
              </a:rPr>
              <a:t>1      </a:t>
            </a:r>
            <a:r>
              <a:rPr lang="en-US" sz="2200" dirty="0">
                <a:solidFill>
                  <a:srgbClr val="FF0000"/>
                </a:solidFill>
                <a:latin typeface="Times New Roman" panose="02020603050405020304" pitchFamily="18" charset="0"/>
                <a:cs typeface="Times New Roman" panose="02020603050405020304" pitchFamily="18" charset="0"/>
              </a:rPr>
              <a:t> </a:t>
            </a:r>
            <a:endParaRPr lang="en-US" sz="2200" dirty="0">
              <a:solidFill>
                <a:srgbClr val="FF0000"/>
              </a:solidFill>
              <a:latin typeface="Times New Roman" panose="02020603050405020304" pitchFamily="18" charset="0"/>
              <a:cs typeface="Times New Roman" panose="02020603050405020304" pitchFamily="18" charset="0"/>
            </a:endParaRPr>
          </a:p>
          <a:p>
            <a:pPr marL="0" lvl="0" indent="0">
              <a:buNone/>
            </a:pPr>
            <a:r>
              <a:rPr lang="en-US" sz="2200" dirty="0">
                <a:solidFill>
                  <a:srgbClr val="FF0000"/>
                </a:solidFill>
                <a:latin typeface="Times New Roman" panose="02020603050405020304" pitchFamily="18" charset="0"/>
                <a:cs typeface="Times New Roman" panose="02020603050405020304" pitchFamily="18" charset="0"/>
              </a:rPr>
              <a:t>		    </a:t>
            </a:r>
            <a:r>
              <a:rPr lang="en-IN" sz="2400" dirty="0">
                <a:solidFill>
                  <a:srgbClr val="FF0000"/>
                </a:solidFill>
              </a:rPr>
              <a:t> (1 +r)</a:t>
            </a:r>
            <a:r>
              <a:rPr lang="en-IN" sz="2400" baseline="30000" dirty="0">
                <a:solidFill>
                  <a:srgbClr val="FF0000"/>
                </a:solidFill>
              </a:rPr>
              <a:t>n</a:t>
            </a:r>
            <a:endParaRPr lang="en-IN" sz="2400" dirty="0">
              <a:solidFill>
                <a:srgbClr val="FF0000"/>
              </a:solidFill>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Where,</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r   =   Discount rate</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N =    </a:t>
            </a:r>
            <a:r>
              <a:rPr lang="en-US" sz="2200" dirty="0" err="1">
                <a:solidFill>
                  <a:prstClr val="black"/>
                </a:solidFill>
                <a:latin typeface="Times New Roman" panose="02020603050405020304" pitchFamily="18" charset="0"/>
                <a:cs typeface="Times New Roman" panose="02020603050405020304" pitchFamily="18" charset="0"/>
              </a:rPr>
              <a:t>No.of</a:t>
            </a:r>
            <a:r>
              <a:rPr lang="en-US" sz="2200" dirty="0">
                <a:solidFill>
                  <a:prstClr val="black"/>
                </a:solidFill>
                <a:latin typeface="Times New Roman" panose="02020603050405020304" pitchFamily="18" charset="0"/>
                <a:cs typeface="Times New Roman" panose="02020603050405020304" pitchFamily="18" charset="0"/>
              </a:rPr>
              <a:t> years</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pic>
        <p:nvPicPr>
          <p:cNvPr id="1026" name="Picture 2" descr="C:\Users\user\Downloads\CamScanner 06-24-2021 22.04.22_1.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971600" y="5229200"/>
            <a:ext cx="6768752" cy="11642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Reasons for time value of money</a:t>
            </a: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Risk and Uncertain: </a:t>
            </a:r>
            <a:endParaRPr lang="en-US" sz="2200" b="1" dirty="0" smtClean="0">
              <a:latin typeface="Times New Roman" panose="02020603050405020304" pitchFamily="18" charset="0"/>
              <a:cs typeface="Times New Roman" panose="02020603050405020304" pitchFamily="18" charset="0"/>
            </a:endParaRPr>
          </a:p>
          <a:p>
            <a:pPr marL="400050" lvl="1"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Future is uncertain</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b="1" dirty="0" smtClean="0">
                <a:latin typeface="Times New Roman" panose="02020603050405020304" pitchFamily="18" charset="0"/>
                <a:cs typeface="Times New Roman" panose="02020603050405020304" pitchFamily="18" charset="0"/>
              </a:rPr>
              <a:t>Preference for present consumption:</a:t>
            </a:r>
            <a:endParaRPr lang="en-US" sz="2200" b="1" dirty="0" smtClean="0">
              <a:latin typeface="Times New Roman" panose="02020603050405020304" pitchFamily="18" charset="0"/>
              <a:cs typeface="Times New Roman" panose="02020603050405020304" pitchFamily="18" charset="0"/>
            </a:endParaRPr>
          </a:p>
          <a:p>
            <a:pPr marL="400050" lvl="1"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Urgency of need brings changes in the time value</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b="1" dirty="0" smtClean="0">
                <a:latin typeface="Times New Roman" panose="02020603050405020304" pitchFamily="18" charset="0"/>
                <a:cs typeface="Times New Roman" panose="02020603050405020304" pitchFamily="18" charset="0"/>
              </a:rPr>
              <a:t>Investment opportunities: </a:t>
            </a:r>
            <a:endParaRPr lang="en-US" sz="2200" b="1" dirty="0" smtClean="0">
              <a:latin typeface="Times New Roman" panose="02020603050405020304" pitchFamily="18" charset="0"/>
              <a:cs typeface="Times New Roman" panose="02020603050405020304" pitchFamily="18" charset="0"/>
            </a:endParaRPr>
          </a:p>
          <a:p>
            <a:pPr marL="400050" lvl="1" indent="0">
              <a:buNone/>
            </a:pPr>
            <a:r>
              <a:rPr lang="en-US" sz="2200" dirty="0" smtClean="0">
                <a:latin typeface="Times New Roman" panose="02020603050405020304" pitchFamily="18" charset="0"/>
                <a:cs typeface="Times New Roman" panose="02020603050405020304" pitchFamily="18" charset="0"/>
              </a:rPr>
              <a:t>	Money received today can be deployed now for other instruments and expect earnings over a period of time.</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b="1" dirty="0" smtClean="0">
                <a:latin typeface="Times New Roman" panose="02020603050405020304" pitchFamily="18" charset="0"/>
                <a:cs typeface="Times New Roman" panose="02020603050405020304" pitchFamily="18" charset="0"/>
              </a:rPr>
              <a:t>Inflation: </a:t>
            </a:r>
            <a:endParaRPr lang="en-US" sz="2200" b="1" dirty="0" smtClean="0">
              <a:latin typeface="Times New Roman" panose="02020603050405020304" pitchFamily="18" charset="0"/>
              <a:cs typeface="Times New Roman" panose="02020603050405020304" pitchFamily="18" charset="0"/>
            </a:endParaRPr>
          </a:p>
          <a:p>
            <a:pPr marL="400050" lvl="1" indent="0">
              <a:buNone/>
            </a:pPr>
            <a:r>
              <a:rPr lang="en-US" sz="2200" dirty="0" smtClean="0">
                <a:latin typeface="Times New Roman" panose="02020603050405020304" pitchFamily="18" charset="0"/>
                <a:cs typeface="Times New Roman" panose="02020603050405020304" pitchFamily="18" charset="0"/>
              </a:rPr>
              <a:t>	During inflationary situations, the value of money, expressed in terms of purchasing power </a:t>
            </a:r>
            <a:r>
              <a:rPr lang="en-US" sz="2200" dirty="0" err="1" smtClean="0">
                <a:latin typeface="Times New Roman" panose="02020603050405020304" pitchFamily="18" charset="0"/>
                <a:cs typeface="Times New Roman" panose="02020603050405020304" pitchFamily="18" charset="0"/>
              </a:rPr>
              <a:t>decisison</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Concept of risk and return</a:t>
            </a: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fontAlgn="base"/>
            <a:r>
              <a:rPr lang="en-IN" sz="2200" b="0" dirty="0" smtClean="0">
                <a:effectLst/>
                <a:latin typeface="Times New Roman" panose="02020603050405020304" pitchFamily="18" charset="0"/>
                <a:cs typeface="Times New Roman" panose="02020603050405020304" pitchFamily="18" charset="0"/>
              </a:rPr>
              <a:t>After investing money in a project a firm wants to get some outcomes from the project. </a:t>
            </a:r>
            <a:endParaRPr lang="en-IN" sz="2200" b="0" dirty="0" smtClean="0">
              <a:effectLst/>
              <a:latin typeface="Times New Roman" panose="02020603050405020304" pitchFamily="18" charset="0"/>
              <a:cs typeface="Times New Roman" panose="02020603050405020304" pitchFamily="18" charset="0"/>
            </a:endParaRPr>
          </a:p>
          <a:p>
            <a:pPr fontAlgn="base"/>
            <a:r>
              <a:rPr lang="en-IN" sz="2200" b="0" dirty="0" smtClean="0">
                <a:effectLst/>
                <a:latin typeface="Times New Roman" panose="02020603050405020304" pitchFamily="18" charset="0"/>
                <a:cs typeface="Times New Roman" panose="02020603050405020304" pitchFamily="18" charset="0"/>
              </a:rPr>
              <a:t>The outcomes or the benefits that the investment generates are called returns. </a:t>
            </a:r>
            <a:endParaRPr lang="en-IN" sz="2200" b="0" dirty="0" smtClean="0">
              <a:effectLst/>
              <a:latin typeface="Times New Roman" panose="02020603050405020304" pitchFamily="18" charset="0"/>
              <a:cs typeface="Times New Roman" panose="02020603050405020304" pitchFamily="18" charset="0"/>
            </a:endParaRPr>
          </a:p>
          <a:p>
            <a:pPr fontAlgn="base"/>
            <a:r>
              <a:rPr lang="en-IN" sz="2200" b="0" i="0" dirty="0" smtClean="0">
                <a:effectLst/>
                <a:latin typeface="Times New Roman" panose="02020603050405020304" pitchFamily="18" charset="0"/>
                <a:cs typeface="Times New Roman" panose="02020603050405020304" pitchFamily="18" charset="0"/>
              </a:rPr>
              <a:t>So cash flows are nothing but the earnings generated by the project that we refer to as returns.</a:t>
            </a:r>
            <a:endParaRPr lang="en-IN" sz="2200" b="0" i="0" dirty="0" smtClean="0">
              <a:effectLst/>
              <a:latin typeface="Times New Roman" panose="02020603050405020304" pitchFamily="18" charset="0"/>
              <a:cs typeface="Times New Roman" panose="02020603050405020304" pitchFamily="18" charset="0"/>
            </a:endParaRPr>
          </a:p>
          <a:p>
            <a:pPr fontAlgn="base"/>
            <a:r>
              <a:rPr lang="en-IN" sz="2200" b="0" i="0" dirty="0" smtClean="0">
                <a:effectLst/>
                <a:latin typeface="Times New Roman" panose="02020603050405020304" pitchFamily="18" charset="0"/>
                <a:cs typeface="Times New Roman" panose="02020603050405020304" pitchFamily="18" charset="0"/>
              </a:rPr>
              <a:t>Since future is uncertain, so returns are associated with some degree of uncertainty. </a:t>
            </a:r>
            <a:endParaRPr lang="en-IN" sz="2200" b="0" i="0" dirty="0" smtClean="0">
              <a:effectLst/>
              <a:latin typeface="Times New Roman" panose="02020603050405020304" pitchFamily="18" charset="0"/>
              <a:cs typeface="Times New Roman" panose="02020603050405020304" pitchFamily="18" charset="0"/>
            </a:endParaRPr>
          </a:p>
          <a:p>
            <a:pPr fontAlgn="base"/>
            <a:r>
              <a:rPr lang="en-IN" sz="2200" b="0" i="0" dirty="0" smtClean="0">
                <a:effectLst/>
                <a:latin typeface="Times New Roman" panose="02020603050405020304" pitchFamily="18" charset="0"/>
                <a:cs typeface="Times New Roman" panose="02020603050405020304" pitchFamily="18" charset="0"/>
              </a:rPr>
              <a:t>In other words there will be some variability in generating cash flows, which we call as risk. </a:t>
            </a:r>
            <a:endParaRPr lang="en-IN" sz="2200" b="0" dirty="0" smtClean="0">
              <a:effectLst/>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base"/>
            <a:br>
              <a:rPr lang="en-IN" sz="3000" b="1" dirty="0" smtClean="0">
                <a:solidFill>
                  <a:srgbClr val="FF0000"/>
                </a:solidFill>
                <a:effectLst/>
                <a:latin typeface="Georgia" panose="02040502050405020303"/>
              </a:rPr>
            </a:br>
            <a:r>
              <a:rPr lang="en-IN" sz="3000" b="1" dirty="0" smtClean="0">
                <a:solidFill>
                  <a:srgbClr val="FF0000"/>
                </a:solidFill>
                <a:effectLst/>
                <a:latin typeface="Georgia" panose="02040502050405020303"/>
              </a:rPr>
              <a:t>Concept of Risk:</a:t>
            </a:r>
            <a:br>
              <a:rPr lang="en-IN" sz="3000" b="1" dirty="0" smtClean="0">
                <a:solidFill>
                  <a:srgbClr val="FF0000"/>
                </a:solidFill>
                <a:effectLst/>
                <a:latin typeface="Georgia" panose="02040502050405020303"/>
              </a:rPr>
            </a:br>
            <a:br>
              <a:rPr lang="en-IN" sz="3000" dirty="0" smtClean="0">
                <a:solidFill>
                  <a:srgbClr val="FF0000"/>
                </a:solidFill>
              </a:rPr>
            </a:br>
            <a:endParaRPr lang="en-IN" sz="3000" dirty="0">
              <a:solidFill>
                <a:srgbClr val="FF0000"/>
              </a:solidFill>
            </a:endParaRPr>
          </a:p>
        </p:txBody>
      </p:sp>
      <p:sp>
        <p:nvSpPr>
          <p:cNvPr id="3" name="Content Placeholder 2"/>
          <p:cNvSpPr>
            <a:spLocks noGrp="1"/>
          </p:cNvSpPr>
          <p:nvPr>
            <p:ph idx="1"/>
          </p:nvPr>
        </p:nvSpPr>
        <p:spPr/>
        <p:txBody>
          <a:bodyPr>
            <a:normAutofit/>
          </a:bodyPr>
          <a:lstStyle/>
          <a:p>
            <a:r>
              <a:rPr lang="en-IN" sz="2200" dirty="0">
                <a:solidFill>
                  <a:srgbClr val="424142"/>
                </a:solidFill>
                <a:latin typeface="Times New Roman" panose="02020603050405020304" pitchFamily="18" charset="0"/>
                <a:cs typeface="Times New Roman" panose="02020603050405020304" pitchFamily="18" charset="0"/>
              </a:rPr>
              <a:t>A</a:t>
            </a:r>
            <a:r>
              <a:rPr lang="en-IN" sz="2200" b="0" i="0" dirty="0" smtClean="0">
                <a:solidFill>
                  <a:srgbClr val="424142"/>
                </a:solidFill>
                <a:effectLst/>
                <a:latin typeface="Times New Roman" panose="02020603050405020304" pitchFamily="18" charset="0"/>
                <a:cs typeface="Times New Roman" panose="02020603050405020304" pitchFamily="18" charset="0"/>
              </a:rPr>
              <a:t>s future is uncertain, the future expected returns too are uncertain.</a:t>
            </a:r>
            <a:endParaRPr lang="en-IN" sz="2200" b="0" i="0" dirty="0" smtClean="0">
              <a:solidFill>
                <a:srgbClr val="424142"/>
              </a:solidFill>
              <a:effectLst/>
              <a:latin typeface="Times New Roman" panose="02020603050405020304" pitchFamily="18" charset="0"/>
              <a:cs typeface="Times New Roman" panose="02020603050405020304" pitchFamily="18" charset="0"/>
            </a:endParaRPr>
          </a:p>
          <a:p>
            <a:endParaRPr lang="en-IN" sz="2200" b="0" i="0" dirty="0" smtClean="0">
              <a:solidFill>
                <a:srgbClr val="424142"/>
              </a:solidFill>
              <a:effectLst/>
              <a:latin typeface="Times New Roman" panose="02020603050405020304" pitchFamily="18" charset="0"/>
              <a:cs typeface="Times New Roman" panose="02020603050405020304" pitchFamily="18" charset="0"/>
            </a:endParaRPr>
          </a:p>
          <a:p>
            <a:r>
              <a:rPr lang="en-IN" sz="2200" b="0" i="0" dirty="0" smtClean="0">
                <a:solidFill>
                  <a:srgbClr val="424142"/>
                </a:solidFill>
                <a:effectLst/>
                <a:latin typeface="Times New Roman" panose="02020603050405020304" pitchFamily="18" charset="0"/>
                <a:cs typeface="Times New Roman" panose="02020603050405020304" pitchFamily="18" charset="0"/>
              </a:rPr>
              <a:t>It is the uncertainty associated with the returns from an investment that introduces a risk into a project. </a:t>
            </a:r>
            <a:endParaRPr lang="en-IN" sz="2200" b="0" i="0" dirty="0" smtClean="0">
              <a:solidFill>
                <a:srgbClr val="424142"/>
              </a:solidFill>
              <a:effectLst/>
              <a:latin typeface="Times New Roman" panose="02020603050405020304" pitchFamily="18" charset="0"/>
              <a:cs typeface="Times New Roman" panose="02020603050405020304" pitchFamily="18" charset="0"/>
            </a:endParaRPr>
          </a:p>
          <a:p>
            <a:pPr marL="0" indent="0">
              <a:buNone/>
            </a:pPr>
            <a:endParaRPr lang="en-IN" sz="2200" b="0" i="0" dirty="0" smtClean="0">
              <a:solidFill>
                <a:srgbClr val="424142"/>
              </a:solidFill>
              <a:effectLst/>
              <a:latin typeface="Times New Roman" panose="02020603050405020304" pitchFamily="18" charset="0"/>
              <a:cs typeface="Times New Roman" panose="02020603050405020304" pitchFamily="18" charset="0"/>
            </a:endParaRPr>
          </a:p>
          <a:p>
            <a:r>
              <a:rPr lang="en-IN" sz="2200" b="0" i="0" dirty="0" smtClean="0">
                <a:solidFill>
                  <a:srgbClr val="424142"/>
                </a:solidFill>
                <a:effectLst/>
                <a:latin typeface="Times New Roman" panose="02020603050405020304" pitchFamily="18" charset="0"/>
                <a:cs typeface="Times New Roman" panose="02020603050405020304" pitchFamily="18" charset="0"/>
              </a:rPr>
              <a:t>Risk is the variability in the expected return from a project. </a:t>
            </a:r>
            <a:endParaRPr lang="en-IN" sz="2200" b="0" i="0" dirty="0" smtClean="0">
              <a:solidFill>
                <a:srgbClr val="424142"/>
              </a:solidFill>
              <a:effectLst/>
              <a:latin typeface="Times New Roman" panose="02020603050405020304" pitchFamily="18" charset="0"/>
              <a:cs typeface="Times New Roman" panose="02020603050405020304" pitchFamily="18" charset="0"/>
            </a:endParaRPr>
          </a:p>
          <a:p>
            <a:pPr marL="0" indent="0">
              <a:buNone/>
            </a:pPr>
            <a:endParaRPr lang="en-IN" sz="2200" b="0" i="0" dirty="0" smtClean="0">
              <a:solidFill>
                <a:srgbClr val="424142"/>
              </a:solidFill>
              <a:effectLst/>
              <a:latin typeface="Times New Roman" panose="02020603050405020304" pitchFamily="18" charset="0"/>
              <a:cs typeface="Times New Roman" panose="02020603050405020304" pitchFamily="18" charset="0"/>
            </a:endParaRPr>
          </a:p>
          <a:p>
            <a:r>
              <a:rPr lang="en-IN" sz="2200" b="0" i="0" dirty="0" smtClean="0">
                <a:solidFill>
                  <a:srgbClr val="424142"/>
                </a:solidFill>
                <a:effectLst/>
                <a:latin typeface="Times New Roman" panose="02020603050405020304" pitchFamily="18" charset="0"/>
                <a:cs typeface="Times New Roman" panose="02020603050405020304" pitchFamily="18" charset="0"/>
              </a:rPr>
              <a:t>In other words, it is the degree of deviation from expected return. </a:t>
            </a:r>
            <a:endParaRPr lang="en-IN" sz="2200" b="0" i="0" dirty="0" smtClean="0">
              <a:solidFill>
                <a:srgbClr val="424142"/>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5368</Words>
  <Application>WPS Presentation</Application>
  <PresentationFormat>On-screen Show (4:3)</PresentationFormat>
  <Paragraphs>134</Paragraphs>
  <Slides>15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vt:lpstr>
      <vt:lpstr>SimSun</vt:lpstr>
      <vt:lpstr>Wingdings</vt:lpstr>
      <vt:lpstr>Times New Roman</vt:lpstr>
      <vt:lpstr>Georgia</vt:lpstr>
      <vt:lpstr>Calibri</vt:lpstr>
      <vt:lpstr>Microsoft YaHei</vt:lpstr>
      <vt:lpstr>Arial Unicode MS</vt:lpstr>
      <vt:lpstr>Office Theme</vt:lpstr>
      <vt:lpstr>Time value of money</vt:lpstr>
      <vt:lpstr>Time value of money </vt:lpstr>
      <vt:lpstr>PowerPoint 演示文稿</vt:lpstr>
      <vt:lpstr>PowerPoint 演示文稿</vt:lpstr>
      <vt:lpstr>PowerPoint 演示文稿</vt:lpstr>
      <vt:lpstr>Example 1</vt:lpstr>
      <vt:lpstr>Reasons for time value of money</vt:lpstr>
      <vt:lpstr>Concept of risk and return</vt:lpstr>
      <vt:lpstr> Concept of Risk:  </vt:lpstr>
      <vt:lpstr> I. Elements of Risk:  </vt:lpstr>
      <vt:lpstr>1. Systematic risk</vt:lpstr>
      <vt:lpstr>2. Unsystematic risk</vt:lpstr>
      <vt:lpstr>II. Measurement of Risk: </vt:lpstr>
      <vt:lpstr>PowerPoint 演示文稿</vt:lpstr>
      <vt:lpstr>  		Concept of Return: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value of money</dc:title>
  <dc:creator>user</dc:creator>
  <cp:lastModifiedBy>user</cp:lastModifiedBy>
  <cp:revision>7</cp:revision>
  <dcterms:created xsi:type="dcterms:W3CDTF">2021-06-24T16:30:00Z</dcterms:created>
  <dcterms:modified xsi:type="dcterms:W3CDTF">2024-08-31T06:44:15Z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E36A99EF96894DB6A9B7091C4294F67E_12</vt:lpwstr>
  </property>
  <property fmtid="{D5CDD505-2E9C-101B-9397-08002B2CF9AE}" pid="3" name="KSOProductBuildVer">
    <vt:lpwstr>1033-12.2.0.17562</vt:lpwstr>
  </property>
</Properties>
</file>