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8" r:id="rId4"/>
    <p:sldId id="269" r:id="rId5"/>
    <p:sldId id="272" r:id="rId6"/>
    <p:sldId id="273" r:id="rId7"/>
    <p:sldId id="282" r:id="rId8"/>
    <p:sldId id="283" r:id="rId9"/>
    <p:sldId id="281" r:id="rId10"/>
    <p:sldId id="274" r:id="rId11"/>
    <p:sldId id="275" r:id="rId12"/>
    <p:sldId id="276" r:id="rId13"/>
    <p:sldId id="278" r:id="rId14"/>
    <p:sldId id="279" r:id="rId15"/>
    <p:sldId id="280"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2219987-9303-4D97-BDA9-0FD8BE27FB0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62219987-9303-4D97-BDA9-0FD8BE27FB0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62219987-9303-4D97-BDA9-0FD8BE27FB0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62219987-9303-4D97-BDA9-0FD8BE27FB0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2219987-9303-4D97-BDA9-0FD8BE27FB08}"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Date Placeholder 4"/>
          <p:cNvSpPr>
            <a:spLocks noGrp="1"/>
          </p:cNvSpPr>
          <p:nvPr>
            <p:ph type="dt" sz="half" idx="10"/>
          </p:nvPr>
        </p:nvSpPr>
        <p:spPr/>
        <p:txBody>
          <a:bodyPr/>
          <a:lstStyle/>
          <a:p>
            <a:fld id="{62219987-9303-4D97-BDA9-0FD8BE27FB08}"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7" name="Date Placeholder 6"/>
          <p:cNvSpPr>
            <a:spLocks noGrp="1"/>
          </p:cNvSpPr>
          <p:nvPr>
            <p:ph type="dt" sz="half" idx="10"/>
          </p:nvPr>
        </p:nvSpPr>
        <p:spPr/>
        <p:txBody>
          <a:bodyPr/>
          <a:lstStyle/>
          <a:p>
            <a:fld id="{62219987-9303-4D97-BDA9-0FD8BE27FB08}"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2219987-9303-4D97-BDA9-0FD8BE27FB08}"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19987-9303-4D97-BDA9-0FD8BE27FB08}"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2219987-9303-4D97-BDA9-0FD8BE27FB08}"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2219987-9303-4D97-BDA9-0FD8BE27FB08}"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CD8233-6F3A-49B5-BF33-83600BC551A7}"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19987-9303-4D97-BDA9-0FD8BE27FB08}" type="datetimeFigureOut">
              <a:rPr lang="en-IN" smtClean="0"/>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8233-6F3A-49B5-BF33-83600BC551A7}"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smtClean="0">
                <a:solidFill>
                  <a:srgbClr val="C00000"/>
                </a:solidFill>
              </a:rPr>
              <a:t>Module </a:t>
            </a:r>
            <a:r>
              <a:rPr lang="en-US" sz="3200" b="1" smtClean="0">
                <a:solidFill>
                  <a:srgbClr val="C00000"/>
                </a:solidFill>
              </a:rPr>
              <a:t>2</a:t>
            </a:r>
            <a:endParaRPr lang="en-IN" sz="3200" b="1" dirty="0">
              <a:solidFill>
                <a:srgbClr val="C00000"/>
              </a:solidFill>
            </a:endParaRPr>
          </a:p>
        </p:txBody>
      </p:sp>
      <p:sp>
        <p:nvSpPr>
          <p:cNvPr id="3" name="Subtitle 2"/>
          <p:cNvSpPr>
            <a:spLocks noGrp="1"/>
          </p:cNvSpPr>
          <p:nvPr>
            <p:ph type="subTitle" idx="1"/>
          </p:nvPr>
        </p:nvSpPr>
        <p:spPr>
          <a:xfrm>
            <a:off x="1371600" y="3886200"/>
            <a:ext cx="6400800" cy="2248535"/>
          </a:xfrm>
        </p:spPr>
        <p:txBody>
          <a:bodyPr>
            <a:normAutofit fontScale="60000"/>
          </a:bodyPr>
          <a:lstStyle/>
          <a:p>
            <a:r>
              <a:rPr lang="en-US" altLang="en-IN" sz="4700" b="1" dirty="0">
                <a:solidFill>
                  <a:srgbClr val="FF0000"/>
                </a:solidFill>
                <a:sym typeface="+mn-ea"/>
              </a:rPr>
              <a:t>Urgency method, Payback Period</a:t>
            </a:r>
            <a:endParaRPr lang="en-US" altLang="en-IN" sz="4700" b="1" dirty="0">
              <a:solidFill>
                <a:srgbClr val="FF0000"/>
              </a:solidFill>
              <a:sym typeface="+mn-ea"/>
            </a:endParaRPr>
          </a:p>
          <a:p>
            <a:r>
              <a:rPr lang="en-US" altLang="en-IN" b="1" dirty="0">
                <a:solidFill>
                  <a:srgbClr val="002060"/>
                </a:solidFill>
                <a:sym typeface="+mn-ea"/>
              </a:rPr>
              <a:t>Prepared by </a:t>
            </a:r>
            <a:endParaRPr lang="en-US" altLang="en-IN" b="1" dirty="0">
              <a:solidFill>
                <a:srgbClr val="002060"/>
              </a:solidFill>
              <a:sym typeface="+mn-ea"/>
            </a:endParaRPr>
          </a:p>
          <a:p>
            <a:br>
              <a:rPr lang="en-US" altLang="en-IN" b="1" dirty="0">
                <a:solidFill>
                  <a:srgbClr val="002060"/>
                </a:solidFill>
                <a:sym typeface="+mn-ea"/>
              </a:rPr>
            </a:br>
            <a:r>
              <a:rPr lang="en-US" altLang="en-IN" b="1" dirty="0">
                <a:solidFill>
                  <a:srgbClr val="002060"/>
                </a:solidFill>
                <a:sym typeface="+mn-ea"/>
              </a:rPr>
              <a:t>Dr. Muhammed Rafi.P</a:t>
            </a:r>
            <a:br>
              <a:rPr lang="en-US" altLang="en-IN" b="1" dirty="0">
                <a:solidFill>
                  <a:srgbClr val="002060"/>
                </a:solidFill>
                <a:sym typeface="+mn-ea"/>
              </a:rPr>
            </a:br>
            <a:r>
              <a:rPr lang="en-US" altLang="en-IN" b="1" dirty="0">
                <a:solidFill>
                  <a:srgbClr val="002060"/>
                </a:solidFill>
                <a:sym typeface="+mn-ea"/>
              </a:rPr>
              <a:t>Assistant Professor</a:t>
            </a:r>
            <a:br>
              <a:rPr lang="en-US" altLang="en-IN" b="1" dirty="0">
                <a:solidFill>
                  <a:srgbClr val="002060"/>
                </a:solidFill>
                <a:sym typeface="+mn-ea"/>
              </a:rPr>
            </a:br>
            <a:r>
              <a:rPr lang="en-US" altLang="en-IN" b="1" dirty="0">
                <a:solidFill>
                  <a:srgbClr val="002060"/>
                </a:solidFill>
                <a:sym typeface="+mn-ea"/>
              </a:rPr>
              <a:t>PG Department of Commerce &amp; Management studies</a:t>
            </a:r>
            <a:r>
              <a:rPr lang="en-US" b="1" dirty="0" smtClean="0">
                <a:solidFill>
                  <a:srgbClr val="C00000"/>
                </a:solidFill>
              </a:rPr>
              <a:t> </a:t>
            </a:r>
            <a:endParaRPr lang="en-IN"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Example 1</a:t>
            </a:r>
            <a:endParaRPr lang="en-IN" sz="3000" b="1" dirty="0"/>
          </a:p>
        </p:txBody>
      </p:sp>
      <p:sp>
        <p:nvSpPr>
          <p:cNvPr id="3" name="Content Placeholder 2"/>
          <p:cNvSpPr>
            <a:spLocks noGrp="1"/>
          </p:cNvSpPr>
          <p:nvPr>
            <p:ph idx="1"/>
          </p:nvPr>
        </p:nvSpPr>
        <p:spPr/>
        <p:txBody>
          <a:bodyPr>
            <a:normAutofit/>
          </a:bodyPr>
          <a:lstStyle/>
          <a:p>
            <a:pPr marL="0" indent="0">
              <a:buNone/>
            </a:pPr>
            <a:r>
              <a:rPr lang="en-US" sz="2200" dirty="0" smtClean="0">
                <a:latin typeface="Times New Roman" panose="02020603050405020304" pitchFamily="18" charset="0"/>
                <a:cs typeface="Times New Roman" panose="02020603050405020304" pitchFamily="18" charset="0"/>
              </a:rPr>
              <a:t>If the cost of the project is Rs.1,00,000 and cash inflows are: </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Year		Cash inflow</a:t>
            </a:r>
            <a:endParaRPr lang="en-US" sz="2200" b="1" dirty="0" smtClean="0">
              <a:latin typeface="Times New Roman" panose="02020603050405020304" pitchFamily="18" charset="0"/>
              <a:cs typeface="Times New Roman" panose="02020603050405020304" pitchFamily="18" charset="0"/>
            </a:endParaRPr>
          </a:p>
          <a:p>
            <a:pPr marL="514350" indent="-514350">
              <a:buAutoNum type="arabicPlain"/>
            </a:pPr>
            <a:r>
              <a:rPr lang="en-US" sz="2200" dirty="0" smtClean="0">
                <a:latin typeface="Times New Roman" panose="02020603050405020304" pitchFamily="18" charset="0"/>
                <a:cs typeface="Times New Roman" panose="02020603050405020304" pitchFamily="18" charset="0"/>
              </a:rPr>
              <a:t>                     10,000</a:t>
            </a:r>
            <a:endParaRPr lang="en-US" sz="2200" dirty="0" smtClean="0">
              <a:latin typeface="Times New Roman" panose="02020603050405020304" pitchFamily="18" charset="0"/>
              <a:cs typeface="Times New Roman" panose="02020603050405020304" pitchFamily="18" charset="0"/>
            </a:endParaRPr>
          </a:p>
          <a:p>
            <a:pPr marL="514350" indent="-514350">
              <a:buAutoNum type="arabicPlain"/>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15,000</a:t>
            </a:r>
            <a:endParaRPr lang="en-US" sz="2200" dirty="0" smtClean="0">
              <a:latin typeface="Times New Roman" panose="02020603050405020304" pitchFamily="18" charset="0"/>
              <a:cs typeface="Times New Roman" panose="02020603050405020304" pitchFamily="18" charset="0"/>
            </a:endParaRPr>
          </a:p>
          <a:p>
            <a:pPr marL="514350" indent="-514350">
              <a:buAutoNum type="arabicPlain"/>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25,000</a:t>
            </a:r>
            <a:endParaRPr lang="en-US" sz="2200" dirty="0" smtClean="0">
              <a:latin typeface="Times New Roman" panose="02020603050405020304" pitchFamily="18" charset="0"/>
              <a:cs typeface="Times New Roman" panose="02020603050405020304" pitchFamily="18" charset="0"/>
            </a:endParaRPr>
          </a:p>
          <a:p>
            <a:pPr marL="514350" indent="-514350">
              <a:buAutoNum type="arabicPlain"/>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30,000</a:t>
            </a:r>
            <a:endParaRPr lang="en-US" sz="2200" dirty="0" smtClean="0">
              <a:latin typeface="Times New Roman" panose="02020603050405020304" pitchFamily="18" charset="0"/>
              <a:cs typeface="Times New Roman" panose="02020603050405020304" pitchFamily="18" charset="0"/>
            </a:endParaRPr>
          </a:p>
          <a:p>
            <a:pPr marL="514350" indent="-514350">
              <a:buAutoNum type="arabicPlain"/>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30,000</a:t>
            </a:r>
            <a:endParaRPr lang="en-US" sz="2200" dirty="0" smtClean="0">
              <a:latin typeface="Times New Roman" panose="02020603050405020304" pitchFamily="18" charset="0"/>
              <a:cs typeface="Times New Roman" panose="02020603050405020304" pitchFamily="18" charset="0"/>
            </a:endParaRPr>
          </a:p>
          <a:p>
            <a:pPr marL="514350" indent="-514350">
              <a:buAutoNum type="arabicPlain"/>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Calculate Pay back period.</a:t>
            </a:r>
            <a:endParaRPr lang="en-US" sz="2200" dirty="0" smtClean="0">
              <a:latin typeface="Times New Roman" panose="02020603050405020304" pitchFamily="18" charset="0"/>
              <a:cs typeface="Times New Roman" panose="02020603050405020304" pitchFamily="18" charset="0"/>
            </a:endParaRPr>
          </a:p>
          <a:p>
            <a:pPr marL="514350" indent="-514350">
              <a:buAutoNum type="arabicPlain"/>
            </a:pP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Solution</a:t>
            </a:r>
            <a:endParaRPr lang="en-IN" sz="3200"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sz="2200" b="1" dirty="0">
                <a:latin typeface="Times New Roman" panose="02020603050405020304" pitchFamily="18" charset="0"/>
                <a:cs typeface="Times New Roman" panose="02020603050405020304" pitchFamily="18" charset="0"/>
              </a:rPr>
              <a:t>Year		Cash </a:t>
            </a:r>
            <a:r>
              <a:rPr lang="en-US" sz="2200" b="1" dirty="0" smtClean="0">
                <a:latin typeface="Times New Roman" panose="02020603050405020304" pitchFamily="18" charset="0"/>
                <a:cs typeface="Times New Roman" panose="02020603050405020304" pitchFamily="18" charset="0"/>
              </a:rPr>
              <a:t>inflow    Cumulated cash inflow</a:t>
            </a:r>
            <a:endParaRPr lang="en-US" sz="2200" b="1" dirty="0">
              <a:latin typeface="Times New Roman" panose="02020603050405020304" pitchFamily="18" charset="0"/>
              <a:cs typeface="Times New Roman" panose="02020603050405020304" pitchFamily="18" charset="0"/>
            </a:endParaRPr>
          </a:p>
          <a:p>
            <a:pPr marL="514350" indent="-514350">
              <a:buAutoNum type="arabicPlain"/>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10,000	    	10,000	</a:t>
            </a:r>
            <a:endParaRPr lang="en-US" sz="2200" dirty="0">
              <a:latin typeface="Times New Roman" panose="02020603050405020304" pitchFamily="18" charset="0"/>
              <a:cs typeface="Times New Roman" panose="02020603050405020304" pitchFamily="18" charset="0"/>
            </a:endParaRPr>
          </a:p>
          <a:p>
            <a:pPr marL="514350" indent="-514350">
              <a:buAutoNum type="arabicPlain"/>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15,000		25,000</a:t>
            </a:r>
            <a:endParaRPr lang="en-US" sz="2200" dirty="0">
              <a:latin typeface="Times New Roman" panose="02020603050405020304" pitchFamily="18" charset="0"/>
              <a:cs typeface="Times New Roman" panose="02020603050405020304" pitchFamily="18" charset="0"/>
            </a:endParaRPr>
          </a:p>
          <a:p>
            <a:pPr marL="514350" indent="-514350">
              <a:buAutoNum type="arabicPlain"/>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25,000		50,000</a:t>
            </a:r>
            <a:endParaRPr lang="en-US" sz="2200" dirty="0">
              <a:latin typeface="Times New Roman" panose="02020603050405020304" pitchFamily="18" charset="0"/>
              <a:cs typeface="Times New Roman" panose="02020603050405020304" pitchFamily="18" charset="0"/>
            </a:endParaRPr>
          </a:p>
          <a:p>
            <a:pPr marL="514350" indent="-514350">
              <a:buAutoNum type="arabicPlain"/>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30,000		80,000</a:t>
            </a:r>
            <a:endParaRPr lang="en-US" sz="2200" dirty="0">
              <a:latin typeface="Times New Roman" panose="02020603050405020304" pitchFamily="18" charset="0"/>
              <a:cs typeface="Times New Roman" panose="02020603050405020304" pitchFamily="18" charset="0"/>
            </a:endParaRPr>
          </a:p>
          <a:p>
            <a:pPr marL="514350" indent="-514350">
              <a:buAutoNum type="arabicPlain"/>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30,000	          1,10,000</a:t>
            </a:r>
            <a:endParaRPr lang="en-US" sz="2200" dirty="0" smtClean="0">
              <a:latin typeface="Times New Roman" panose="02020603050405020304" pitchFamily="18" charset="0"/>
              <a:cs typeface="Times New Roman" panose="02020603050405020304" pitchFamily="18" charset="0"/>
            </a:endParaRPr>
          </a:p>
          <a:p>
            <a:pPr marL="514350" indent="-514350">
              <a:buAutoNum type="arabicPlain"/>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Pay back period = E + </a:t>
            </a:r>
            <a:r>
              <a:rPr lang="en-US" sz="2200" u="sng" dirty="0" smtClean="0">
                <a:latin typeface="Times New Roman" panose="02020603050405020304" pitchFamily="18" charset="0"/>
                <a:cs typeface="Times New Roman" panose="02020603050405020304" pitchFamily="18" charset="0"/>
              </a:rPr>
              <a:t>B</a:t>
            </a:r>
            <a:endParaRPr lang="en-US" sz="2200" u="sng" dirty="0">
              <a:latin typeface="Times New Roman" panose="02020603050405020304" pitchFamily="18" charset="0"/>
              <a:cs typeface="Times New Roman" panose="02020603050405020304" pitchFamily="18" charset="0"/>
            </a:endParaRPr>
          </a:p>
          <a:p>
            <a:pPr marL="0" indent="0">
              <a:buNone/>
            </a:pPr>
            <a:r>
              <a:rPr lang="en-US" sz="2200" dirty="0" smtClean="0"/>
              <a:t>		            C</a:t>
            </a:r>
            <a:endParaRPr lang="en-US" sz="2200" dirty="0" smtClean="0"/>
          </a:p>
          <a:p>
            <a:pPr marL="0" indent="0">
              <a:buNone/>
            </a:pPr>
            <a:r>
              <a:rPr lang="en-US" sz="2200" dirty="0"/>
              <a:t>	</a:t>
            </a:r>
            <a:r>
              <a:rPr lang="en-US" sz="2200" dirty="0" smtClean="0"/>
              <a:t>	= 4 +  </a:t>
            </a:r>
            <a:r>
              <a:rPr lang="en-US" sz="2200" u="sng" dirty="0" smtClean="0"/>
              <a:t>20,000</a:t>
            </a:r>
            <a:endParaRPr lang="en-US" sz="2200" u="sng" dirty="0" smtClean="0"/>
          </a:p>
          <a:p>
            <a:pPr marL="0" indent="0">
              <a:buNone/>
            </a:pPr>
            <a:r>
              <a:rPr lang="en-US" sz="2200" dirty="0"/>
              <a:t>	</a:t>
            </a:r>
            <a:r>
              <a:rPr lang="en-US" sz="2200" dirty="0" smtClean="0"/>
              <a:t>	          30,000</a:t>
            </a:r>
            <a:endParaRPr lang="en-US" sz="2200" dirty="0" smtClean="0"/>
          </a:p>
          <a:p>
            <a:pPr marL="0" indent="0">
              <a:buNone/>
            </a:pPr>
            <a:r>
              <a:rPr lang="en-US" sz="2200" dirty="0"/>
              <a:t> </a:t>
            </a:r>
            <a:r>
              <a:rPr lang="en-US" sz="2200" dirty="0" smtClean="0"/>
              <a:t>                            =   </a:t>
            </a:r>
            <a:r>
              <a:rPr lang="en-US" sz="2200" b="1" dirty="0" smtClean="0"/>
              <a:t>4 Years and 8 months</a:t>
            </a:r>
            <a:endParaRPr lang="en-IN" sz="2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Example 2</a:t>
            </a:r>
            <a:endParaRPr lang="en-IN" sz="3200" b="1" dirty="0">
              <a:solidFill>
                <a:srgbClr val="FF0000"/>
              </a:solidFill>
            </a:endParaRPr>
          </a:p>
        </p:txBody>
      </p:sp>
      <p:sp>
        <p:nvSpPr>
          <p:cNvPr id="3" name="Content Placeholder 2"/>
          <p:cNvSpPr>
            <a:spLocks noGrp="1"/>
          </p:cNvSpPr>
          <p:nvPr>
            <p:ph idx="1"/>
          </p:nvPr>
        </p:nvSpPr>
        <p:spPr/>
        <p:txBody>
          <a:bodyPr/>
          <a:lstStyle/>
          <a:p>
            <a:endParaRPr lang="en-IN" dirty="0"/>
          </a:p>
        </p:txBody>
      </p:sp>
      <p:pic>
        <p:nvPicPr>
          <p:cNvPr id="1026" name="Picture 2" descr="C:\Users\user\Downloads\CamScanner 07-26-2020 22.09.13_4.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560" y="1172581"/>
            <a:ext cx="8136904" cy="4512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descr="C:\Users\user\Downloads\CamScanner 07-26-2020 22.09.13_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5536" y="1556792"/>
            <a:ext cx="8352928" cy="4392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descr="C:\Users\user\Downloads\CamScanner 07-26-2020 22.09.13_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552" y="2697817"/>
            <a:ext cx="8280920" cy="2243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70000" lnSpcReduction="20000"/>
          </a:bodyPr>
          <a:lstStyle/>
          <a:p>
            <a:pPr marL="0" indent="0">
              <a:buNone/>
            </a:pPr>
            <a:r>
              <a:rPr lang="en-IN" b="1" dirty="0" smtClean="0">
                <a:latin typeface="Times New Roman" panose="02020603050405020304" pitchFamily="18" charset="0"/>
                <a:cs typeface="Times New Roman" panose="02020603050405020304" pitchFamily="18" charset="0"/>
              </a:rPr>
              <a:t>Advantages of Pay back period</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Simple </a:t>
            </a:r>
            <a:r>
              <a:rPr lang="en-IN" dirty="0">
                <a:latin typeface="Times New Roman" panose="02020603050405020304" pitchFamily="18" charset="0"/>
                <a:cs typeface="Times New Roman" panose="02020603050405020304" pitchFamily="18" charset="0"/>
              </a:rPr>
              <a:t>to understand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Easy to apply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Important for cash forecasting, budgeting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Can be used profitably for short term project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It take into consider liquidity. </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pPr marL="0" indent="0">
              <a:buNone/>
            </a:pPr>
            <a:r>
              <a:rPr lang="en-IN" b="1" dirty="0" smtClean="0">
                <a:latin typeface="Times New Roman" panose="02020603050405020304" pitchFamily="18" charset="0"/>
                <a:cs typeface="Times New Roman" panose="02020603050405020304" pitchFamily="18" charset="0"/>
              </a:rPr>
              <a:t>Disadvantages of Pay back Period</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Ignore </a:t>
            </a:r>
            <a:r>
              <a:rPr lang="en-IN" dirty="0">
                <a:latin typeface="Times New Roman" panose="02020603050405020304" pitchFamily="18" charset="0"/>
                <a:cs typeface="Times New Roman" panose="02020603050405020304" pitchFamily="18" charset="0"/>
              </a:rPr>
              <a:t>time value of money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Completely ignore cash inflows after pay back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Does not measure profitability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Does not measure rate of return </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C00000"/>
                </a:solidFill>
              </a:rPr>
              <a:t>Traditional Methods</a:t>
            </a:r>
            <a:br>
              <a:rPr lang="en-IN" sz="3200" dirty="0" smtClean="0">
                <a:solidFill>
                  <a:srgbClr val="C00000"/>
                </a:solidFill>
              </a:rPr>
            </a:br>
            <a:endParaRPr lang="en-IN" sz="3200"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IN" dirty="0" smtClean="0">
                <a:latin typeface="Times New Roman" panose="02020603050405020304" pitchFamily="18" charset="0"/>
                <a:cs typeface="Times New Roman" panose="02020603050405020304" pitchFamily="18" charset="0"/>
              </a:rPr>
              <a:t>1) </a:t>
            </a:r>
            <a:r>
              <a:rPr lang="en-IN" b="1" dirty="0" smtClean="0">
                <a:latin typeface="Times New Roman" panose="02020603050405020304" pitchFamily="18" charset="0"/>
                <a:cs typeface="Times New Roman" panose="02020603050405020304" pitchFamily="18" charset="0"/>
              </a:rPr>
              <a:t>URGENCY </a:t>
            </a:r>
            <a:r>
              <a:rPr lang="en-IN" b="1" dirty="0">
                <a:latin typeface="Times New Roman" panose="02020603050405020304" pitchFamily="18" charset="0"/>
                <a:cs typeface="Times New Roman" panose="02020603050405020304" pitchFamily="18" charset="0"/>
              </a:rPr>
              <a:t>METHOD </a:t>
            </a: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Urgency </a:t>
            </a:r>
            <a:r>
              <a:rPr lang="en-IN" dirty="0">
                <a:latin typeface="Times New Roman" panose="02020603050405020304" pitchFamily="18" charset="0"/>
                <a:cs typeface="Times New Roman" panose="02020603050405020304" pitchFamily="18" charset="0"/>
              </a:rPr>
              <a:t>is a method used to justify the acceptance of projects on the basis of emergency requirements. In short most urgent project is taken up first. </a:t>
            </a:r>
            <a:endParaRPr lang="en-IN" dirty="0">
              <a:latin typeface="Times New Roman" panose="02020603050405020304" pitchFamily="18" charset="0"/>
              <a:cs typeface="Times New Roman" panose="02020603050405020304" pitchFamily="18" charset="0"/>
            </a:endParaRPr>
          </a:p>
          <a:p>
            <a:endParaRPr lang="en-IN" b="1" dirty="0" smtClean="0">
              <a:latin typeface="Times New Roman" panose="02020603050405020304" pitchFamily="18" charset="0"/>
              <a:cs typeface="Times New Roman" panose="02020603050405020304" pitchFamily="18" charset="0"/>
            </a:endParaRPr>
          </a:p>
          <a:p>
            <a:pPr marL="0" indent="0">
              <a:buNone/>
            </a:pPr>
            <a:r>
              <a:rPr lang="en-IN" b="1" dirty="0" smtClean="0">
                <a:latin typeface="Times New Roman" panose="02020603050405020304" pitchFamily="18" charset="0"/>
                <a:cs typeface="Times New Roman" panose="02020603050405020304" pitchFamily="18" charset="0"/>
              </a:rPr>
              <a:t>ADVANTAGES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Simple </a:t>
            </a:r>
            <a:r>
              <a:rPr lang="en-IN" dirty="0">
                <a:latin typeface="Times New Roman" panose="02020603050405020304" pitchFamily="18" charset="0"/>
                <a:cs typeface="Times New Roman" panose="02020603050405020304" pitchFamily="18" charset="0"/>
              </a:rPr>
              <a:t>technique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It </a:t>
            </a:r>
            <a:r>
              <a:rPr lang="en-IN" dirty="0">
                <a:latin typeface="Times New Roman" panose="02020603050405020304" pitchFamily="18" charset="0"/>
                <a:cs typeface="Times New Roman" panose="02020603050405020304" pitchFamily="18" charset="0"/>
              </a:rPr>
              <a:t>useful in case of short term projects </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DISADVANTAGES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It </a:t>
            </a:r>
            <a:r>
              <a:rPr lang="en-IN" dirty="0">
                <a:latin typeface="Times New Roman" panose="02020603050405020304" pitchFamily="18" charset="0"/>
                <a:cs typeface="Times New Roman" panose="02020603050405020304" pitchFamily="18" charset="0"/>
              </a:rPr>
              <a:t>is not based on scientific analysis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Does </a:t>
            </a:r>
            <a:r>
              <a:rPr lang="en-IN" dirty="0">
                <a:latin typeface="Times New Roman" panose="02020603050405020304" pitchFamily="18" charset="0"/>
                <a:cs typeface="Times New Roman" panose="02020603050405020304" pitchFamily="18" charset="0"/>
              </a:rPr>
              <a:t>not consider time value </a:t>
            </a:r>
            <a:endParaRPr lang="en-IN" dirty="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A </a:t>
            </a:r>
            <a:r>
              <a:rPr lang="en-IN" dirty="0">
                <a:latin typeface="Times New Roman" panose="02020603050405020304" pitchFamily="18" charset="0"/>
                <a:cs typeface="Times New Roman" panose="02020603050405020304" pitchFamily="18" charset="0"/>
              </a:rPr>
              <a:t>project even though it is profitable, will not be accepted for the very simple reason that it can be postponed. </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endParaRPr lang="en-IN" sz="2200" dirty="0">
              <a:latin typeface="Times New Roman" panose="02020603050405020304" pitchFamily="18" charset="0"/>
              <a:cs typeface="Times New Roman" panose="02020603050405020304" pitchFamily="18" charset="0"/>
            </a:endParaRPr>
          </a:p>
          <a:p>
            <a:pPr marL="0" indent="0">
              <a:buNone/>
            </a:pPr>
            <a:r>
              <a:rPr lang="en-IN" sz="2200" b="1" dirty="0" smtClean="0">
                <a:latin typeface="Times New Roman" panose="02020603050405020304" pitchFamily="18" charset="0"/>
                <a:cs typeface="Times New Roman" panose="02020603050405020304" pitchFamily="18" charset="0"/>
              </a:rPr>
              <a:t>2) Pay Back Method </a:t>
            </a:r>
            <a:endParaRPr lang="en-IN" sz="2200" b="1" dirty="0" smtClean="0">
              <a:latin typeface="Times New Roman" panose="02020603050405020304" pitchFamily="18" charset="0"/>
              <a:cs typeface="Times New Roman" panose="02020603050405020304" pitchFamily="18" charset="0"/>
            </a:endParaRPr>
          </a:p>
          <a:p>
            <a:pPr marL="0" indent="0">
              <a:buNone/>
            </a:pPr>
            <a:r>
              <a:rPr lang="en-IN" sz="2200" dirty="0" smtClean="0">
                <a:latin typeface="Times New Roman" panose="02020603050405020304" pitchFamily="18" charset="0"/>
                <a:cs typeface="Times New Roman" panose="02020603050405020304" pitchFamily="18" charset="0"/>
              </a:rPr>
              <a:t>	Payback </a:t>
            </a:r>
            <a:r>
              <a:rPr lang="en-IN" sz="2200" dirty="0">
                <a:latin typeface="Times New Roman" panose="02020603050405020304" pitchFamily="18" charset="0"/>
                <a:cs typeface="Times New Roman" panose="02020603050405020304" pitchFamily="18" charset="0"/>
              </a:rPr>
              <a:t>period is the length of time required to recover the initial cost or investment of the project. It is the period required to recover the cost of investment. It is also called pay off method, pay out method etc. The payback period is computed by dividing the initial investment by net annual cash inflows. </a:t>
            </a:r>
            <a:endParaRPr lang="en-IN" sz="2200" dirty="0">
              <a:latin typeface="Times New Roman" panose="02020603050405020304" pitchFamily="18" charset="0"/>
              <a:cs typeface="Times New Roman" panose="02020603050405020304" pitchFamily="18" charset="0"/>
            </a:endParaRPr>
          </a:p>
          <a:p>
            <a:endParaRPr lang="en-IN" sz="2200" b="1" dirty="0" smtClean="0">
              <a:latin typeface="Times New Roman" panose="02020603050405020304" pitchFamily="18" charset="0"/>
              <a:cs typeface="Times New Roman" panose="02020603050405020304" pitchFamily="18" charset="0"/>
            </a:endParaRPr>
          </a:p>
          <a:p>
            <a:r>
              <a:rPr lang="en-IN" sz="2200" b="1" dirty="0" smtClean="0">
                <a:latin typeface="Times New Roman" panose="02020603050405020304" pitchFamily="18" charset="0"/>
                <a:cs typeface="Times New Roman" panose="02020603050405020304" pitchFamily="18" charset="0"/>
              </a:rPr>
              <a:t>DECISION </a:t>
            </a:r>
            <a:r>
              <a:rPr lang="en-IN" sz="2200" b="1" dirty="0">
                <a:latin typeface="Times New Roman" panose="02020603050405020304" pitchFamily="18" charset="0"/>
                <a:cs typeface="Times New Roman" panose="02020603050405020304" pitchFamily="18" charset="0"/>
              </a:rPr>
              <a:t>RULE (SELECTION CRITERIA</a:t>
            </a:r>
            <a:r>
              <a:rPr lang="en-IN" sz="2200" b="1" dirty="0" smtClean="0">
                <a:latin typeface="Times New Roman" panose="02020603050405020304" pitchFamily="18" charset="0"/>
                <a:cs typeface="Times New Roman" panose="02020603050405020304" pitchFamily="18" charset="0"/>
              </a:rPr>
              <a:t>)</a:t>
            </a:r>
            <a:endParaRPr lang="en-IN" sz="2200" b="1" dirty="0" smtClean="0">
              <a:latin typeface="Times New Roman" panose="02020603050405020304" pitchFamily="18" charset="0"/>
              <a:cs typeface="Times New Roman" panose="02020603050405020304" pitchFamily="18" charset="0"/>
            </a:endParaRPr>
          </a:p>
          <a:p>
            <a:pPr marL="0" indent="0">
              <a:buNone/>
            </a:pPr>
            <a:r>
              <a:rPr lang="en-IN" sz="2200" b="1" dirty="0">
                <a:latin typeface="Times New Roman" panose="02020603050405020304" pitchFamily="18" charset="0"/>
                <a:cs typeface="Times New Roman" panose="02020603050405020304" pitchFamily="18" charset="0"/>
              </a:rPr>
              <a:t>	</a:t>
            </a:r>
            <a:r>
              <a:rPr lang="en-IN" sz="2200" b="1"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According to pay back criterion, the shorter the pay back, the better the project. This means project having shorter payback period is chosen. </a:t>
            </a: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US" sz="2200" dirty="0" smtClean="0">
                <a:latin typeface="Times New Roman" panose="02020603050405020304" pitchFamily="18" charset="0"/>
                <a:cs typeface="Times New Roman" panose="02020603050405020304" pitchFamily="18" charset="0"/>
              </a:rPr>
              <a:t>The pay back period can be calculated in two different situations as follows:</a:t>
            </a:r>
            <a:endParaRPr lang="en-US" sz="2200" dirty="0" smtClean="0">
              <a:latin typeface="Times New Roman" panose="02020603050405020304" pitchFamily="18" charset="0"/>
              <a:cs typeface="Times New Roman" panose="02020603050405020304" pitchFamily="18" charset="0"/>
            </a:endParaRPr>
          </a:p>
          <a:p>
            <a:pPr marL="514350" indent="-514350">
              <a:buAutoNum type="arabicPeriod"/>
            </a:pPr>
            <a:r>
              <a:rPr lang="en-US" sz="2200" b="1" dirty="0" smtClean="0">
                <a:solidFill>
                  <a:srgbClr val="FF0000"/>
                </a:solidFill>
                <a:latin typeface="Times New Roman" panose="02020603050405020304" pitchFamily="18" charset="0"/>
                <a:cs typeface="Times New Roman" panose="02020603050405020304" pitchFamily="18" charset="0"/>
              </a:rPr>
              <a:t>When annual cash inflows are equal:</a:t>
            </a:r>
            <a:endParaRPr lang="en-US" sz="2200"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Pay back period =        </a:t>
            </a:r>
            <a:r>
              <a:rPr lang="en-US" sz="2200" u="sng" dirty="0" err="1" smtClean="0">
                <a:latin typeface="Times New Roman" panose="02020603050405020304" pitchFamily="18" charset="0"/>
                <a:cs typeface="Times New Roman" panose="02020603050405020304" pitchFamily="18" charset="0"/>
              </a:rPr>
              <a:t>Orginal</a:t>
            </a:r>
            <a:r>
              <a:rPr lang="en-US" sz="2200" u="sng" dirty="0" smtClean="0">
                <a:latin typeface="Times New Roman" panose="02020603050405020304" pitchFamily="18" charset="0"/>
                <a:cs typeface="Times New Roman" panose="02020603050405020304" pitchFamily="18" charset="0"/>
              </a:rPr>
              <a:t> cost of the project     </a:t>
            </a:r>
            <a:r>
              <a:rPr lang="en-US" sz="2200" dirty="0" smtClean="0">
                <a:latin typeface="Times New Roman" panose="02020603050405020304" pitchFamily="18" charset="0"/>
                <a:cs typeface="Times New Roman" panose="02020603050405020304" pitchFamily="18" charset="0"/>
              </a:rPr>
              <a:t>    or     </a:t>
            </a:r>
            <a:r>
              <a:rPr lang="en-US" sz="2200" u="sng" dirty="0" smtClean="0">
                <a:latin typeface="Times New Roman" panose="02020603050405020304" pitchFamily="18" charset="0"/>
                <a:cs typeface="Times New Roman" panose="02020603050405020304" pitchFamily="18" charset="0"/>
              </a:rPr>
              <a:t>  I</a:t>
            </a:r>
            <a:endParaRPr lang="en-US" sz="2200" u="sng"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Annual net cash inflow                  C</a:t>
            </a:r>
            <a:endParaRPr lang="en-US" sz="2200" dirty="0" smtClean="0">
              <a:latin typeface="Times New Roman" panose="02020603050405020304" pitchFamily="18" charset="0"/>
              <a:cs typeface="Times New Roman" panose="02020603050405020304" pitchFamily="18" charset="0"/>
            </a:endParaRPr>
          </a:p>
          <a:p>
            <a:pPr marL="3086100" lvl="7" indent="0">
              <a:buNone/>
            </a:pPr>
            <a:r>
              <a:rPr lang="en-US" sz="1000" dirty="0" smtClean="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	</a:t>
            </a:r>
            <a:endParaRPr lang="en-IN" sz="1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solidFill>
                  <a:srgbClr val="FF0000"/>
                </a:solidFill>
              </a:rPr>
              <a:t>Example 1 </a:t>
            </a:r>
            <a:endParaRPr lang="en-IN" sz="3000" b="1" dirty="0">
              <a:solidFill>
                <a:srgbClr val="FF0000"/>
              </a:solidFill>
            </a:endParaRPr>
          </a:p>
        </p:txBody>
      </p:sp>
      <p:sp>
        <p:nvSpPr>
          <p:cNvPr id="3" name="Content Placeholder 2"/>
          <p:cNvSpPr>
            <a:spLocks noGrp="1"/>
          </p:cNvSpPr>
          <p:nvPr>
            <p:ph idx="1"/>
          </p:nvPr>
        </p:nvSpPr>
        <p:spPr/>
        <p:txBody>
          <a:bodyPr>
            <a:normAutofit/>
          </a:bodyPr>
          <a:lstStyle/>
          <a:p>
            <a:pPr marL="457200" indent="-457200">
              <a:buAutoNum type="arabicPeriod"/>
            </a:pPr>
            <a:r>
              <a:rPr lang="en-US" sz="2200" dirty="0" smtClean="0">
                <a:latin typeface="Times New Roman" panose="02020603050405020304" pitchFamily="18" charset="0"/>
                <a:cs typeface="Times New Roman" panose="02020603050405020304" pitchFamily="18" charset="0"/>
              </a:rPr>
              <a:t>If a project involves a cash outlay of Rs.5,00,000 and generates cash inflow of Rs.1,00,000 annually for 7 years. Calculate Pay back period.</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Solution:</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P</a:t>
            </a:r>
            <a:r>
              <a:rPr lang="en-US" sz="2200" dirty="0" smtClean="0">
                <a:latin typeface="Times New Roman" panose="02020603050405020304" pitchFamily="18" charset="0"/>
                <a:cs typeface="Times New Roman" panose="02020603050405020304" pitchFamily="18" charset="0"/>
              </a:rPr>
              <a:t>ay back </a:t>
            </a:r>
            <a:r>
              <a:rPr lang="en-US" sz="2200" dirty="0">
                <a:latin typeface="Times New Roman" panose="02020603050405020304" pitchFamily="18" charset="0"/>
                <a:cs typeface="Times New Roman" panose="02020603050405020304" pitchFamily="18" charset="0"/>
              </a:rPr>
              <a:t>p</a:t>
            </a:r>
            <a:r>
              <a:rPr lang="en-US" sz="2200" dirty="0" smtClean="0">
                <a:latin typeface="Times New Roman" panose="02020603050405020304" pitchFamily="18" charset="0"/>
                <a:cs typeface="Times New Roman" panose="02020603050405020304" pitchFamily="18" charset="0"/>
              </a:rPr>
              <a:t>eriod =  </a:t>
            </a:r>
            <a:r>
              <a:rPr lang="en-US" sz="2200" u="sng" dirty="0" smtClean="0">
                <a:latin typeface="Times New Roman" panose="02020603050405020304" pitchFamily="18" charset="0"/>
                <a:cs typeface="Times New Roman" panose="02020603050405020304" pitchFamily="18" charset="0"/>
              </a:rPr>
              <a:t>5,00,000</a:t>
            </a:r>
            <a:endParaRPr lang="en-US" sz="2200" u="sng"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1,00,000</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 5 Years.</a:t>
            </a: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Example 2</a:t>
            </a:r>
            <a:endParaRPr lang="en-IN" sz="3200" b="1" dirty="0">
              <a:solidFill>
                <a:srgbClr val="FF0000"/>
              </a:solidFill>
            </a:endParaRPr>
          </a:p>
        </p:txBody>
      </p:sp>
      <p:sp>
        <p:nvSpPr>
          <p:cNvPr id="3" name="Content Placeholder 2"/>
          <p:cNvSpPr>
            <a:spLocks noGrp="1"/>
          </p:cNvSpPr>
          <p:nvPr>
            <p:ph idx="1"/>
          </p:nvPr>
        </p:nvSpPr>
        <p:spPr/>
        <p:txBody>
          <a:bodyPr/>
          <a:lstStyle/>
          <a:p>
            <a:endParaRPr lang="en-IN" dirty="0"/>
          </a:p>
        </p:txBody>
      </p:sp>
      <p:pic>
        <p:nvPicPr>
          <p:cNvPr id="5122" name="Picture 2" descr="C:\Users\user\Downloads\CamScanner 07-26-2020 22.09.13_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3568" y="1772816"/>
            <a:ext cx="7920880" cy="1584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descr="C:\Users\user\Downloads\CamScanner 07-26-2020 22.09.13_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552" y="1295865"/>
            <a:ext cx="8280920" cy="4266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Example 3</a:t>
            </a:r>
            <a:endParaRPr lang="en-IN" sz="3200" b="1" dirty="0">
              <a:solidFill>
                <a:srgbClr val="FF0000"/>
              </a:solidFill>
            </a:endParaRPr>
          </a:p>
        </p:txBody>
      </p:sp>
      <p:sp>
        <p:nvSpPr>
          <p:cNvPr id="3" name="Content Placeholder 2"/>
          <p:cNvSpPr>
            <a:spLocks noGrp="1"/>
          </p:cNvSpPr>
          <p:nvPr>
            <p:ph idx="1"/>
          </p:nvPr>
        </p:nvSpPr>
        <p:spPr/>
        <p:txBody>
          <a:bodyPr/>
          <a:lstStyle/>
          <a:p>
            <a:endParaRPr lang="en-IN" dirty="0"/>
          </a:p>
        </p:txBody>
      </p:sp>
      <p:pic>
        <p:nvPicPr>
          <p:cNvPr id="4098" name="Picture 2" descr="C:\Users\user\Downloads\CamScanner 07-26-2020 22.09.13_3.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552" y="1628800"/>
            <a:ext cx="8280920" cy="4032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268760"/>
            <a:ext cx="8229600" cy="4857403"/>
          </a:xfrm>
        </p:spPr>
        <p:txBody>
          <a:bodyPr>
            <a:noAutofit/>
          </a:bodyPr>
          <a:lstStyle/>
          <a:p>
            <a:pPr marL="0" lvl="0" indent="0">
              <a:buNone/>
            </a:pPr>
            <a:endParaRPr lang="en-US" sz="2200" b="1" dirty="0">
              <a:solidFill>
                <a:srgbClr val="FF0000"/>
              </a:solidFill>
              <a:latin typeface="Times New Roman" panose="02020603050405020304" pitchFamily="18" charset="0"/>
              <a:cs typeface="Times New Roman" panose="02020603050405020304" pitchFamily="18" charset="0"/>
            </a:endParaRPr>
          </a:p>
          <a:p>
            <a:pPr marL="0" lvl="0" indent="0">
              <a:buNone/>
            </a:pPr>
            <a:r>
              <a:rPr lang="en-US" sz="2200" b="1" dirty="0" smtClean="0">
                <a:solidFill>
                  <a:srgbClr val="FF0000"/>
                </a:solidFill>
                <a:latin typeface="Times New Roman" panose="02020603050405020304" pitchFamily="18" charset="0"/>
                <a:cs typeface="Times New Roman" panose="02020603050405020304" pitchFamily="18" charset="0"/>
              </a:rPr>
              <a:t>2. When </a:t>
            </a:r>
            <a:r>
              <a:rPr lang="en-US" sz="2200" b="1" dirty="0">
                <a:solidFill>
                  <a:srgbClr val="FF0000"/>
                </a:solidFill>
                <a:latin typeface="Times New Roman" panose="02020603050405020304" pitchFamily="18" charset="0"/>
                <a:cs typeface="Times New Roman" panose="02020603050405020304" pitchFamily="18" charset="0"/>
              </a:rPr>
              <a:t>annual cash inflows are </a:t>
            </a:r>
            <a:r>
              <a:rPr lang="en-US" sz="2200" b="1" dirty="0" smtClean="0">
                <a:solidFill>
                  <a:srgbClr val="FF0000"/>
                </a:solidFill>
                <a:latin typeface="Times New Roman" panose="02020603050405020304" pitchFamily="18" charset="0"/>
                <a:cs typeface="Times New Roman" panose="02020603050405020304" pitchFamily="18" charset="0"/>
              </a:rPr>
              <a:t>unequal:</a:t>
            </a:r>
            <a:endParaRPr lang="en-US" sz="2200" b="1" dirty="0" smtClean="0">
              <a:solidFill>
                <a:srgbClr val="FF0000"/>
              </a:solidFill>
              <a:latin typeface="Times New Roman" panose="02020603050405020304" pitchFamily="18" charset="0"/>
              <a:cs typeface="Times New Roman" panose="02020603050405020304" pitchFamily="18" charset="0"/>
            </a:endParaRPr>
          </a:p>
          <a:p>
            <a:pPr marL="0" lvl="0" indent="0">
              <a:buNone/>
            </a:pPr>
            <a:r>
              <a:rPr lang="en-US" sz="2200" dirty="0">
                <a:solidFill>
                  <a:prstClr val="black"/>
                </a:solidFill>
                <a:latin typeface="Times New Roman" panose="02020603050405020304" pitchFamily="18" charset="0"/>
                <a:cs typeface="Times New Roman" panose="02020603050405020304" pitchFamily="18" charset="0"/>
              </a:rPr>
              <a:t>	H</a:t>
            </a:r>
            <a:r>
              <a:rPr lang="en-US" sz="2200" dirty="0" smtClean="0">
                <a:solidFill>
                  <a:prstClr val="black"/>
                </a:solidFill>
                <a:latin typeface="Times New Roman" panose="02020603050405020304" pitchFamily="18" charset="0"/>
                <a:cs typeface="Times New Roman" panose="02020603050405020304" pitchFamily="18" charset="0"/>
              </a:rPr>
              <a:t>ere, pay back period is calculated by cumulating the cash inflows until the original investment is recovered. It is ascertained by cumulating cash inflows till the time when the cumulative cash inflows become equal to initial investment.</a:t>
            </a:r>
            <a:endParaRPr lang="en-US" sz="2200" dirty="0" smtClean="0">
              <a:solidFill>
                <a:prstClr val="black"/>
              </a:solidFill>
              <a:latin typeface="Times New Roman" panose="02020603050405020304" pitchFamily="18" charset="0"/>
              <a:cs typeface="Times New Roman" panose="02020603050405020304" pitchFamily="18" charset="0"/>
            </a:endParaRPr>
          </a:p>
          <a:p>
            <a:pPr marL="0" lvl="0" indent="0">
              <a:buNone/>
            </a:pPr>
            <a:endParaRPr lang="en-US" sz="2200" dirty="0">
              <a:solidFill>
                <a:prstClr val="black"/>
              </a:solidFill>
              <a:latin typeface="Times New Roman" panose="02020603050405020304" pitchFamily="18" charset="0"/>
              <a:cs typeface="Times New Roman" panose="02020603050405020304" pitchFamily="18" charset="0"/>
            </a:endParaRPr>
          </a:p>
          <a:p>
            <a:pPr marL="0" lvl="0" indent="0">
              <a:buNone/>
            </a:pPr>
            <a:r>
              <a:rPr lang="en-US" sz="2200" dirty="0" smtClean="0">
                <a:solidFill>
                  <a:prstClr val="black"/>
                </a:solidFill>
                <a:latin typeface="Times New Roman" panose="02020603050405020304" pitchFamily="18" charset="0"/>
                <a:cs typeface="Times New Roman" panose="02020603050405020304" pitchFamily="18" charset="0"/>
              </a:rPr>
              <a:t>	Pay back period =    E+ </a:t>
            </a:r>
            <a:r>
              <a:rPr lang="en-US" sz="2200" u="sng" dirty="0" smtClean="0">
                <a:solidFill>
                  <a:prstClr val="black"/>
                </a:solidFill>
                <a:latin typeface="Times New Roman" panose="02020603050405020304" pitchFamily="18" charset="0"/>
                <a:cs typeface="Times New Roman" panose="02020603050405020304" pitchFamily="18" charset="0"/>
              </a:rPr>
              <a:t> B</a:t>
            </a:r>
            <a:endParaRPr lang="en-US" sz="2200" u="sng"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US" sz="2200" dirty="0">
                <a:solidFill>
                  <a:prstClr val="black"/>
                </a:solidFill>
                <a:latin typeface="Times New Roman" panose="02020603050405020304" pitchFamily="18" charset="0"/>
                <a:cs typeface="Times New Roman" panose="02020603050405020304" pitchFamily="18" charset="0"/>
              </a:rPr>
              <a:t>	</a:t>
            </a:r>
            <a:r>
              <a:rPr lang="en-US" sz="2200" dirty="0" smtClean="0">
                <a:solidFill>
                  <a:prstClr val="black"/>
                </a:solidFill>
                <a:latin typeface="Times New Roman" panose="02020603050405020304" pitchFamily="18" charset="0"/>
                <a:cs typeface="Times New Roman" panose="02020603050405020304" pitchFamily="18" charset="0"/>
              </a:rPr>
              <a:t>		           C</a:t>
            </a:r>
            <a:endParaRPr lang="en-US" sz="22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US" sz="2200" dirty="0" smtClean="0">
                <a:solidFill>
                  <a:prstClr val="black"/>
                </a:solidFill>
                <a:latin typeface="Times New Roman" panose="02020603050405020304" pitchFamily="18" charset="0"/>
                <a:cs typeface="Times New Roman" panose="02020603050405020304" pitchFamily="18" charset="0"/>
              </a:rPr>
              <a:t>Where, </a:t>
            </a:r>
            <a:endParaRPr lang="en-US" sz="22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US" sz="2200" dirty="0">
                <a:solidFill>
                  <a:prstClr val="black"/>
                </a:solidFill>
                <a:latin typeface="Times New Roman" panose="02020603050405020304" pitchFamily="18" charset="0"/>
                <a:cs typeface="Times New Roman" panose="02020603050405020304" pitchFamily="18" charset="0"/>
              </a:rPr>
              <a:t> </a:t>
            </a:r>
            <a:r>
              <a:rPr lang="en-US" sz="2200" dirty="0" smtClean="0">
                <a:solidFill>
                  <a:prstClr val="black"/>
                </a:solidFill>
                <a:latin typeface="Times New Roman" panose="02020603050405020304" pitchFamily="18" charset="0"/>
                <a:cs typeface="Times New Roman" panose="02020603050405020304" pitchFamily="18" charset="0"/>
              </a:rPr>
              <a:t>      E = </a:t>
            </a:r>
            <a:r>
              <a:rPr lang="en-US" sz="2200" dirty="0" err="1" smtClean="0">
                <a:solidFill>
                  <a:prstClr val="black"/>
                </a:solidFill>
                <a:latin typeface="Times New Roman" panose="02020603050405020304" pitchFamily="18" charset="0"/>
                <a:cs typeface="Times New Roman" panose="02020603050405020304" pitchFamily="18" charset="0"/>
              </a:rPr>
              <a:t>No.of</a:t>
            </a:r>
            <a:r>
              <a:rPr lang="en-US" sz="2200" dirty="0" smtClean="0">
                <a:solidFill>
                  <a:prstClr val="black"/>
                </a:solidFill>
                <a:latin typeface="Times New Roman" panose="02020603050405020304" pitchFamily="18" charset="0"/>
                <a:cs typeface="Times New Roman" panose="02020603050405020304" pitchFamily="18" charset="0"/>
              </a:rPr>
              <a:t> years immediately preceding the year of final recovery.</a:t>
            </a:r>
            <a:endParaRPr lang="en-US" sz="22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US" sz="2200" dirty="0">
                <a:solidFill>
                  <a:prstClr val="black"/>
                </a:solidFill>
                <a:latin typeface="Times New Roman" panose="02020603050405020304" pitchFamily="18" charset="0"/>
                <a:cs typeface="Times New Roman" panose="02020603050405020304" pitchFamily="18" charset="0"/>
              </a:rPr>
              <a:t> </a:t>
            </a:r>
            <a:r>
              <a:rPr lang="en-US" sz="2200" dirty="0" smtClean="0">
                <a:solidFill>
                  <a:prstClr val="black"/>
                </a:solidFill>
                <a:latin typeface="Times New Roman" panose="02020603050405020304" pitchFamily="18" charset="0"/>
                <a:cs typeface="Times New Roman" panose="02020603050405020304" pitchFamily="18" charset="0"/>
              </a:rPr>
              <a:t>      B = Balance amount still to be recovered.</a:t>
            </a:r>
            <a:endParaRPr lang="en-US" sz="22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US" sz="2200" dirty="0">
                <a:solidFill>
                  <a:prstClr val="black"/>
                </a:solidFill>
                <a:latin typeface="Times New Roman" panose="02020603050405020304" pitchFamily="18" charset="0"/>
                <a:cs typeface="Times New Roman" panose="02020603050405020304" pitchFamily="18" charset="0"/>
              </a:rPr>
              <a:t> </a:t>
            </a:r>
            <a:r>
              <a:rPr lang="en-US" sz="2200" dirty="0" smtClean="0">
                <a:solidFill>
                  <a:prstClr val="black"/>
                </a:solidFill>
                <a:latin typeface="Times New Roman" panose="02020603050405020304" pitchFamily="18" charset="0"/>
                <a:cs typeface="Times New Roman" panose="02020603050405020304" pitchFamily="18" charset="0"/>
              </a:rPr>
              <a:t>      C = Cash inflow during the year of final recovery.</a:t>
            </a:r>
            <a:endParaRPr lang="en-US" sz="2200" dirty="0">
              <a:solidFill>
                <a:prstClr val="black"/>
              </a:solidFill>
              <a:latin typeface="Times New Roman" panose="02020603050405020304" pitchFamily="18" charset="0"/>
              <a:cs typeface="Times New Roman" panose="02020603050405020304" pitchFamily="18" charset="0"/>
            </a:endParaRPr>
          </a:p>
          <a:p>
            <a:endParaRPr lang="en-IN"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3111</Words>
  <Application>WPS Presentation</Application>
  <PresentationFormat>On-screen Show (4:3)</PresentationFormat>
  <Paragraphs>102</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SimSun</vt:lpstr>
      <vt:lpstr>Wingdings</vt:lpstr>
      <vt:lpstr>Times New Roman</vt:lpstr>
      <vt:lpstr>Calibri</vt:lpstr>
      <vt:lpstr>Microsoft YaHei</vt:lpstr>
      <vt:lpstr>Arial Unicode MS</vt:lpstr>
      <vt:lpstr>Office Theme</vt:lpstr>
      <vt:lpstr>Module 2</vt:lpstr>
      <vt:lpstr>Traditional Methods </vt:lpstr>
      <vt:lpstr>PowerPoint 演示文稿</vt:lpstr>
      <vt:lpstr>PowerPoint 演示文稿</vt:lpstr>
      <vt:lpstr>Example 1 </vt:lpstr>
      <vt:lpstr>Example 2</vt:lpstr>
      <vt:lpstr>PowerPoint 演示文稿</vt:lpstr>
      <vt:lpstr>Example 3</vt:lpstr>
      <vt:lpstr>PowerPoint 演示文稿</vt:lpstr>
      <vt:lpstr>Example 1</vt:lpstr>
      <vt:lpstr>Solution</vt:lpstr>
      <vt:lpstr>Example 2</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user</dc:creator>
  <cp:lastModifiedBy>user</cp:lastModifiedBy>
  <cp:revision>19</cp:revision>
  <dcterms:created xsi:type="dcterms:W3CDTF">2020-07-12T08:28:00Z</dcterms:created>
  <dcterms:modified xsi:type="dcterms:W3CDTF">2024-08-31T06:47:27Z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9E9EC4CFADB447ECBEEB010894D9727C_12</vt:lpwstr>
  </property>
  <property fmtid="{D5CDD505-2E9C-101B-9397-08002B2CF9AE}" pid="3" name="KSOProductBuildVer">
    <vt:lpwstr>1033-12.2.0.17562</vt:lpwstr>
  </property>
</Properties>
</file>