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2" r:id="rId4"/>
    <p:sldId id="289" r:id="rId5"/>
    <p:sldId id="290" r:id="rId6"/>
    <p:sldId id="292" r:id="rId7"/>
    <p:sldId id="293" r:id="rId8"/>
    <p:sldId id="294" r:id="rId9"/>
    <p:sldId id="295" r:id="rId10"/>
    <p:sldId id="296" r:id="rId11"/>
    <p:sldId id="286" r:id="rId12"/>
    <p:sldId id="287" r:id="rId13"/>
    <p:sldId id="288" r:id="rId14"/>
    <p:sldId id="273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1" Type="http://schemas.openxmlformats.org/officeDocument/2006/relationships/package" Target="../embeddings/Document1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smtClean="0">
                <a:solidFill>
                  <a:srgbClr val="C00000"/>
                </a:solidFill>
              </a:rPr>
              <a:t>Module 2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33295"/>
          </a:xfrm>
        </p:spPr>
        <p:txBody>
          <a:bodyPr>
            <a:normAutofit fontScale="40000"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Average Rate of Return Method</a:t>
            </a:r>
            <a:endParaRPr lang="en-US" sz="6000" b="1" dirty="0" smtClean="0">
              <a:solidFill>
                <a:srgbClr val="C00000"/>
              </a:solidFill>
            </a:endParaRPr>
          </a:p>
          <a:p>
            <a:r>
              <a:rPr lang="en-US" sz="6000" b="1" dirty="0" smtClean="0">
                <a:solidFill>
                  <a:srgbClr val="C00000"/>
                </a:solidFill>
              </a:rPr>
              <a:t>(ARR Method)</a:t>
            </a:r>
            <a:endParaRPr lang="en-US" sz="6000" b="1" dirty="0" smtClean="0">
              <a:solidFill>
                <a:srgbClr val="C00000"/>
              </a:solidFill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3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has two alternative proposals.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the profitability of the proposals under the return on investment method.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 are as follows:</a:t>
            </a:r>
            <a:b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755576" y="1628800"/>
          <a:ext cx="7920880" cy="46609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36304"/>
                <a:gridCol w="2736304"/>
                <a:gridCol w="2448272"/>
              </a:tblGrid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 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511810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Proposal I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538480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Proposal II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</a:tr>
              <a:tr h="390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 smtClean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IN" sz="22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2420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Automatic Machine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2270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Ordinary </a:t>
                      </a:r>
                      <a:r>
                        <a:rPr lang="en-US" sz="2200" dirty="0" smtClean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Machine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04">
                <a:tc>
                  <a:txBody>
                    <a:bodyPr/>
                    <a:lstStyle/>
                    <a:p>
                      <a:pPr marL="92075">
                        <a:lnSpc>
                          <a:spcPts val="103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solidFill>
                          <a:srgbClr val="231F2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ts val="103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Cost </a:t>
                      </a: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of the machine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03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solidFill>
                          <a:srgbClr val="231F2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  <a:p>
                      <a:pPr marL="389890">
                        <a:lnSpc>
                          <a:spcPts val="103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. 2,20,000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ts val="103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solidFill>
                          <a:srgbClr val="231F2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  <a:p>
                      <a:pPr marL="542290">
                        <a:lnSpc>
                          <a:spcPts val="103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. 60,000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9207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Estimated life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68960" marR="570865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5½ years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152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8 years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36">
                <a:tc>
                  <a:txBody>
                    <a:bodyPr/>
                    <a:lstStyle/>
                    <a:p>
                      <a:pPr marL="914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Estimated sales p.a.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481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Rs. 1,50,000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Rs. 1,50,000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36">
                <a:tc>
                  <a:txBody>
                    <a:bodyPr/>
                    <a:lstStyle/>
                    <a:p>
                      <a:pPr marL="91440"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Costs : Material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3405" marR="445770" algn="ctr"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50,000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8190"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50,000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36">
                <a:tc>
                  <a:txBody>
                    <a:bodyPr/>
                    <a:lstStyle/>
                    <a:p>
                      <a:pPr marL="32004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Labour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3405" marR="448945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12,000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755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60,000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36">
                <a:tc>
                  <a:txBody>
                    <a:bodyPr/>
                    <a:lstStyle/>
                    <a:p>
                      <a:pPr marL="32004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Variable Overheads</a:t>
                      </a:r>
                      <a:endParaRPr lang="en-IN" sz="220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3405" marR="44577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24,000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8190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</a:rPr>
                        <a:t>20,000</a:t>
                      </a:r>
                      <a:endParaRPr lang="en-IN" sz="2200" dirty="0">
                        <a:effectLst/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Profitability statement</a:t>
            </a:r>
            <a:endParaRPr lang="en-IN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11560" y="1819275"/>
          <a:ext cx="7848872" cy="4778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1" imgW="5471160" imgH="3218815" progId="Word.Document.12">
                  <p:embed/>
                </p:oleObj>
              </mc:Choice>
              <mc:Fallback>
                <p:oleObj name="Document" r:id="rId1" imgW="5471160" imgH="3218815" progId="Word.Document.12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1560" y="1819275"/>
                        <a:ext cx="7848872" cy="4778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                                 Automatic                     Ordinary </a:t>
            </a:r>
            <a:br>
              <a:rPr lang="en-US" sz="2000" b="1" dirty="0" smtClean="0"/>
            </a:br>
            <a:r>
              <a:rPr lang="en-US" sz="2000" b="1" dirty="0" smtClean="0"/>
              <a:t>                                  machine                       machine</a:t>
            </a:r>
            <a:endParaRPr lang="en-IN" sz="20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8964488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ARR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 to apply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in account the earnings over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entire life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profitability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of different character can be compared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ARR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consider time value of money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based on profit, not cash flow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consider only rate of return &amp; not the life of the project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ignore the fact that profit can be reinvested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does not differentiate between the sizes of the investment required for each project.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Non discounted cash flow techniques</a:t>
            </a:r>
            <a:endParaRPr lang="en-IN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Urgency method</a:t>
            </a:r>
            <a:endParaRPr lang="en-US" sz="2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Pay back period method</a:t>
            </a:r>
            <a:endParaRPr lang="en-US" sz="2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Average rate of return method</a:t>
            </a:r>
            <a:endParaRPr lang="en-IN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Average Rate of Return Method (ARR) </a:t>
            </a:r>
            <a:br>
              <a:rPr lang="en-IN" sz="3200" dirty="0" smtClean="0">
                <a:solidFill>
                  <a:srgbClr val="FF0000"/>
                </a:solidFill>
              </a:rPr>
            </a:b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one of the traditional method.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is also known as accounting rate of return method or return on investment method or unadjusted rate of return method.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average annual profit is expressed as percentage of investment.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found by dividing average income by the average investment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Decision Rule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higher the ARR, the better the project. The project with the highest ARR is selected.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Formula of ARR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 =      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Average Income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 100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Average Investment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return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computed by adding all the earnings and dividing them by project’s life.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investment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Investment + Scrap Value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2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= 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 Investment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Scrap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 Scrap value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2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additional working capital is mentioned: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 Investment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Scrap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Scrap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+ Additional working 		2					         capital 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Under ARR Method, the cash inflow means the earnings after depreciation and tax.</a:t>
            </a:r>
            <a:endParaRPr lang="en-IN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Example 1</a:t>
            </a:r>
            <a:endParaRPr lang="en-IN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following details, calculate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X 		Project Y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cost			  40,000		              60,000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Earning after depreciation: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 year		   5,000			   8,000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 year		   7,000			 10,000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3 year		    6,000			   7,000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 year		    6,000			   5,000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Solution 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 of Project X: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Average earnings of X       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 6,000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4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Average investment of X   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40,000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20,000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ARR 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6,000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x 100 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 of Project Y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Average earnings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       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30,000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7,500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Average investment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   = 6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30,000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ARR =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7,500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100 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25%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ARR, Project X will be selected as its ARR is higher than that of Project Y.</a:t>
            </a:r>
            <a:endParaRPr lang="en-IN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Example 2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project requiring an investment of Rs.10,00,000 yields profit after tax and depreciation as follows: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			Profit after tax and depreciation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				     50,000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				     75,000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				  1,25,000			4				  1,30,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			5				  </a:t>
            </a:r>
            <a:r>
              <a:rPr lang="en-IN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80,000</a:t>
            </a:r>
            <a:endParaRPr lang="en-IN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4,60,000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fifth ear, the machinery of the project can be sold for Rs.80,000. Calculate ARR.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Solution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ARR, if initial investment is considered: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ARR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Average 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100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Average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Income or profit  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4,60,000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92000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5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investment 	= 10,00,000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ARR =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92,000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 100   =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9.2%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10,00,000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ARR, if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is considered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 =    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Income 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Average Investment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Income or profit  =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4,60,000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92000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investment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10,00,000- 80000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+ 80000 = 5,40,000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ARR = 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92,000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 100   =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17%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5,40,000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4011</Words>
  <Application>WPS Presentation</Application>
  <PresentationFormat>On-screen Show (4:3)</PresentationFormat>
  <Paragraphs>188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</vt:lpstr>
      <vt:lpstr>SimSun</vt:lpstr>
      <vt:lpstr>Wingdings</vt:lpstr>
      <vt:lpstr>Times New Roman</vt:lpstr>
      <vt:lpstr>Arial</vt:lpstr>
      <vt:lpstr>Calibri</vt:lpstr>
      <vt:lpstr>Microsoft YaHei</vt:lpstr>
      <vt:lpstr>Arial Unicode MS</vt:lpstr>
      <vt:lpstr>Office Theme</vt:lpstr>
      <vt:lpstr>Word.Document.12</vt:lpstr>
      <vt:lpstr>Module 2</vt:lpstr>
      <vt:lpstr>Average Rate of Return Method (ARR)  </vt:lpstr>
      <vt:lpstr>Formula of ARR</vt:lpstr>
      <vt:lpstr>PowerPoint 演示文稿</vt:lpstr>
      <vt:lpstr>Example 1</vt:lpstr>
      <vt:lpstr>Solution </vt:lpstr>
      <vt:lpstr>Example 2</vt:lpstr>
      <vt:lpstr>Solution</vt:lpstr>
      <vt:lpstr>PowerPoint 演示文稿</vt:lpstr>
      <vt:lpstr>Example 3:-  A company has two alternative proposals. Compute the profitability of the proposals under the return on investment method.The details are as follows: </vt:lpstr>
      <vt:lpstr>Profitability statement</vt:lpstr>
      <vt:lpstr>                                 Automatic                     Ordinary                                    machine                       machine</vt:lpstr>
      <vt:lpstr>PowerPoint 演示文稿</vt:lpstr>
      <vt:lpstr>Non discounted cash flow techniques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</dc:title>
  <dc:creator>user</dc:creator>
  <cp:lastModifiedBy>user</cp:lastModifiedBy>
  <cp:revision>25</cp:revision>
  <dcterms:created xsi:type="dcterms:W3CDTF">2020-07-12T08:28:00Z</dcterms:created>
  <dcterms:modified xsi:type="dcterms:W3CDTF">2024-08-31T06:48:28Z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B6DCE026A4B14034A38D5CA4E2421ADF_12</vt:lpwstr>
  </property>
  <property fmtid="{D5CDD505-2E9C-101B-9397-08002B2CF9AE}" pid="3" name="KSOProductBuildVer">
    <vt:lpwstr>1033-12.2.0.17562</vt:lpwstr>
  </property>
</Properties>
</file>