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docx" ContentType="application/vnd.openxmlformats-officedocument.wordprocessingml.document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72" r:id="rId4"/>
    <p:sldId id="289" r:id="rId5"/>
    <p:sldId id="290" r:id="rId6"/>
    <p:sldId id="292" r:id="rId7"/>
    <p:sldId id="293" r:id="rId8"/>
    <p:sldId id="294" r:id="rId9"/>
    <p:sldId id="295" r:id="rId10"/>
    <p:sldId id="296" r:id="rId11"/>
    <p:sldId id="286" r:id="rId12"/>
    <p:sldId id="287" r:id="rId13"/>
    <p:sldId id="288" r:id="rId14"/>
    <p:sldId id="273" r:id="rId15"/>
    <p:sldId id="297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9987-9303-4D97-BDA9-0FD8BE27FB08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8233-6F3A-49B5-BF33-83600BC551A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9987-9303-4D97-BDA9-0FD8BE27FB08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8233-6F3A-49B5-BF33-83600BC551A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9987-9303-4D97-BDA9-0FD8BE27FB08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8233-6F3A-49B5-BF33-83600BC551A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9987-9303-4D97-BDA9-0FD8BE27FB08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8233-6F3A-49B5-BF33-83600BC551A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9987-9303-4D97-BDA9-0FD8BE27FB08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8233-6F3A-49B5-BF33-83600BC551A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9987-9303-4D97-BDA9-0FD8BE27FB08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8233-6F3A-49B5-BF33-83600BC551A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9987-9303-4D97-BDA9-0FD8BE27FB08}" type="datetimeFigureOut">
              <a:rPr lang="en-IN" smtClean="0"/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8233-6F3A-49B5-BF33-83600BC551A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9987-9303-4D97-BDA9-0FD8BE27FB08}" type="datetimeFigureOut">
              <a:rPr lang="en-IN" smtClean="0"/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8233-6F3A-49B5-BF33-83600BC551A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9987-9303-4D97-BDA9-0FD8BE27FB08}" type="datetimeFigureOut">
              <a:rPr lang="en-IN" smtClean="0"/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8233-6F3A-49B5-BF33-83600BC551A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9987-9303-4D97-BDA9-0FD8BE27FB08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8233-6F3A-49B5-BF33-83600BC551A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9987-9303-4D97-BDA9-0FD8BE27FB08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8233-6F3A-49B5-BF33-83600BC551A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219987-9303-4D97-BDA9-0FD8BE27FB08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D8233-6F3A-49B5-BF33-83600BC551A7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.emf"/><Relationship Id="rId1" Type="http://schemas.openxmlformats.org/officeDocument/2006/relationships/package" Target="../embeddings/Document1.docx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b="1" smtClean="0">
                <a:solidFill>
                  <a:srgbClr val="C00000"/>
                </a:solidFill>
              </a:rPr>
              <a:t>Module 2</a:t>
            </a:r>
            <a:endParaRPr lang="en-IN" sz="3200" b="1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233295"/>
          </a:xfrm>
        </p:spPr>
        <p:txBody>
          <a:bodyPr>
            <a:normAutofit fontScale="40000"/>
          </a:bodyPr>
          <a:lstStyle/>
          <a:p>
            <a:r>
              <a:rPr lang="en-US" sz="6000" b="1" dirty="0" smtClean="0">
                <a:solidFill>
                  <a:srgbClr val="C00000"/>
                </a:solidFill>
              </a:rPr>
              <a:t>Average Rate of Return Method</a:t>
            </a:r>
            <a:endParaRPr lang="en-US" sz="6000" b="1" dirty="0" smtClean="0">
              <a:solidFill>
                <a:srgbClr val="C00000"/>
              </a:solidFill>
            </a:endParaRPr>
          </a:p>
          <a:p>
            <a:r>
              <a:rPr lang="en-US" sz="6000" b="1" dirty="0" smtClean="0">
                <a:solidFill>
                  <a:srgbClr val="C00000"/>
                </a:solidFill>
              </a:rPr>
              <a:t>(ARR Method)</a:t>
            </a:r>
            <a:endParaRPr lang="en-US" sz="6000" b="1" dirty="0" smtClean="0">
              <a:solidFill>
                <a:srgbClr val="C00000"/>
              </a:solidFill>
            </a:endParaRPr>
          </a:p>
          <a:p>
            <a:r>
              <a:rPr lang="en-US" altLang="en-IN" b="1" dirty="0">
                <a:solidFill>
                  <a:srgbClr val="002060"/>
                </a:solidFill>
                <a:sym typeface="+mn-ea"/>
              </a:rPr>
              <a:t>Prepared by </a:t>
            </a:r>
            <a:endParaRPr lang="en-US" altLang="en-IN" b="1" dirty="0">
              <a:solidFill>
                <a:srgbClr val="002060"/>
              </a:solidFill>
              <a:sym typeface="+mn-ea"/>
            </a:endParaRPr>
          </a:p>
          <a:p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Dr. Muhammed Rafi.P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Assistant Professor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PG Department of Commerce &amp; Management studies</a:t>
            </a:r>
            <a:endParaRPr lang="en-IN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>
            <a:noAutofit/>
          </a:bodyPr>
          <a:lstStyle/>
          <a:p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 3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:- </a:t>
            </a:r>
            <a:b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company has two alternative proposals.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Compute the profitability of the proposals under the return on investment method.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details are as follows:</a:t>
            </a:r>
            <a:b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</p:nvPr>
        </p:nvGraphicFramePr>
        <p:xfrm>
          <a:off x="755576" y="1628800"/>
          <a:ext cx="7920880" cy="466092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736304"/>
                <a:gridCol w="2736304"/>
                <a:gridCol w="2448272"/>
              </a:tblGrid>
              <a:tr h="4320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ea typeface="Arial" panose="020B0604020202020204"/>
                          <a:cs typeface="Times New Roman" panose="02020603050405020304" pitchFamily="18" charset="0"/>
                        </a:rPr>
                        <a:t> </a:t>
                      </a:r>
                      <a:endParaRPr lang="en-IN" sz="2200" dirty="0">
                        <a:effectLst/>
                        <a:latin typeface="Times New Roman" panose="02020603050405020304" pitchFamily="18" charset="0"/>
                        <a:ea typeface="Arial" panose="020B0604020202020204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3D4"/>
                    </a:solidFill>
                  </a:tcPr>
                </a:tc>
                <a:tc>
                  <a:txBody>
                    <a:bodyPr/>
                    <a:lstStyle/>
                    <a:p>
                      <a:pPr marL="511810">
                        <a:spcBef>
                          <a:spcPts val="350"/>
                        </a:spcBef>
                        <a:spcAft>
                          <a:spcPts val="0"/>
                        </a:spcAft>
                      </a:pPr>
                      <a:r>
                        <a:rPr lang="en-US" sz="2200" b="1"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/>
                          <a:cs typeface="Times New Roman" panose="02020603050405020304" pitchFamily="18" charset="0"/>
                        </a:rPr>
                        <a:t>Proposal I</a:t>
                      </a:r>
                      <a:endParaRPr lang="en-IN" sz="2200">
                        <a:effectLst/>
                        <a:latin typeface="Times New Roman" panose="02020603050405020304" pitchFamily="18" charset="0"/>
                        <a:ea typeface="Arial" panose="020B0604020202020204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3D4"/>
                    </a:solidFill>
                  </a:tcPr>
                </a:tc>
                <a:tc>
                  <a:txBody>
                    <a:bodyPr/>
                    <a:lstStyle/>
                    <a:p>
                      <a:pPr marL="538480">
                        <a:spcBef>
                          <a:spcPts val="350"/>
                        </a:spcBef>
                        <a:spcAft>
                          <a:spcPts val="0"/>
                        </a:spcAft>
                      </a:pPr>
                      <a:r>
                        <a:rPr lang="en-US" sz="2200" b="1"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/>
                          <a:cs typeface="Times New Roman" panose="02020603050405020304" pitchFamily="18" charset="0"/>
                        </a:rPr>
                        <a:t>Proposal II</a:t>
                      </a:r>
                      <a:endParaRPr lang="en-IN" sz="2200">
                        <a:effectLst/>
                        <a:latin typeface="Times New Roman" panose="02020603050405020304" pitchFamily="18" charset="0"/>
                        <a:ea typeface="Arial" panose="020B0604020202020204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3D4"/>
                    </a:solidFill>
                  </a:tcPr>
                </a:tc>
              </a:tr>
              <a:tr h="3905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ea typeface="Arial" panose="020B0604020202020204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 smtClean="0">
                        <a:effectLst/>
                        <a:latin typeface="Times New Roman" panose="02020603050405020304" pitchFamily="18" charset="0"/>
                        <a:ea typeface="Arial" panose="020B0604020202020204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IN" sz="2200" dirty="0">
                        <a:effectLst/>
                        <a:latin typeface="Times New Roman" panose="02020603050405020304" pitchFamily="18" charset="0"/>
                        <a:ea typeface="Arial" panose="020B0604020202020204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12420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/>
                          <a:cs typeface="Times New Roman" panose="02020603050405020304" pitchFamily="18" charset="0"/>
                        </a:rPr>
                        <a:t>Automatic Machine</a:t>
                      </a:r>
                      <a:endParaRPr lang="en-IN" sz="2200">
                        <a:effectLst/>
                        <a:latin typeface="Times New Roman" panose="02020603050405020304" pitchFamily="18" charset="0"/>
                        <a:ea typeface="Arial" panose="020B0604020202020204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2270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/>
                          <a:cs typeface="Times New Roman" panose="02020603050405020304" pitchFamily="18" charset="0"/>
                        </a:rPr>
                        <a:t>Ordinary </a:t>
                      </a:r>
                      <a:r>
                        <a:rPr lang="en-US" sz="2200" dirty="0" smtClean="0"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/>
                          <a:cs typeface="Times New Roman" panose="02020603050405020304" pitchFamily="18" charset="0"/>
                        </a:rPr>
                        <a:t>Machine</a:t>
                      </a:r>
                      <a:endParaRPr lang="en-IN" sz="2200" dirty="0">
                        <a:effectLst/>
                        <a:latin typeface="Times New Roman" panose="02020603050405020304" pitchFamily="18" charset="0"/>
                        <a:ea typeface="Arial" panose="020B0604020202020204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2104">
                <a:tc>
                  <a:txBody>
                    <a:bodyPr/>
                    <a:lstStyle/>
                    <a:p>
                      <a:pPr marL="92075">
                        <a:lnSpc>
                          <a:spcPts val="1030"/>
                        </a:lnSpc>
                        <a:spcBef>
                          <a:spcPts val="110"/>
                        </a:spcBef>
                        <a:spcAft>
                          <a:spcPts val="0"/>
                        </a:spcAft>
                      </a:pPr>
                      <a:endParaRPr lang="en-US" sz="2200" dirty="0" smtClean="0">
                        <a:solidFill>
                          <a:srgbClr val="231F2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/>
                        <a:cs typeface="Times New Roman" panose="02020603050405020304" pitchFamily="18" charset="0"/>
                      </a:endParaRPr>
                    </a:p>
                    <a:p>
                      <a:pPr marL="92075">
                        <a:lnSpc>
                          <a:spcPts val="1030"/>
                        </a:lnSpc>
                        <a:spcBef>
                          <a:spcPts val="11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 smtClean="0"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/>
                          <a:cs typeface="Times New Roman" panose="02020603050405020304" pitchFamily="18" charset="0"/>
                        </a:rPr>
                        <a:t>Cost </a:t>
                      </a:r>
                      <a:r>
                        <a:rPr lang="en-US" sz="2200" dirty="0"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/>
                          <a:cs typeface="Times New Roman" panose="02020603050405020304" pitchFamily="18" charset="0"/>
                        </a:rPr>
                        <a:t>of the machine</a:t>
                      </a:r>
                      <a:endParaRPr lang="en-IN" sz="2200" dirty="0">
                        <a:effectLst/>
                        <a:latin typeface="Times New Roman" panose="02020603050405020304" pitchFamily="18" charset="0"/>
                        <a:ea typeface="Arial" panose="020B0604020202020204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9890">
                        <a:lnSpc>
                          <a:spcPts val="1030"/>
                        </a:lnSpc>
                        <a:spcBef>
                          <a:spcPts val="110"/>
                        </a:spcBef>
                        <a:spcAft>
                          <a:spcPts val="0"/>
                        </a:spcAft>
                      </a:pPr>
                      <a:endParaRPr lang="en-US" sz="2200" dirty="0" smtClean="0">
                        <a:solidFill>
                          <a:srgbClr val="231F2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/>
                        <a:cs typeface="Times New Roman" panose="02020603050405020304" pitchFamily="18" charset="0"/>
                      </a:endParaRPr>
                    </a:p>
                    <a:p>
                      <a:pPr marL="389890">
                        <a:lnSpc>
                          <a:spcPts val="1030"/>
                        </a:lnSpc>
                        <a:spcBef>
                          <a:spcPts val="11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 err="1" smtClean="0"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/>
                          <a:cs typeface="Times New Roman" panose="02020603050405020304" pitchFamily="18" charset="0"/>
                        </a:rPr>
                        <a:t>Rs</a:t>
                      </a:r>
                      <a:r>
                        <a:rPr lang="en-US" sz="2200" dirty="0"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/>
                          <a:cs typeface="Times New Roman" panose="02020603050405020304" pitchFamily="18" charset="0"/>
                        </a:rPr>
                        <a:t>. 2,20,000</a:t>
                      </a:r>
                      <a:endParaRPr lang="en-IN" sz="2200" dirty="0">
                        <a:effectLst/>
                        <a:latin typeface="Times New Roman" panose="02020603050405020304" pitchFamily="18" charset="0"/>
                        <a:ea typeface="Arial" panose="020B0604020202020204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42290">
                        <a:lnSpc>
                          <a:spcPts val="1030"/>
                        </a:lnSpc>
                        <a:spcBef>
                          <a:spcPts val="110"/>
                        </a:spcBef>
                        <a:spcAft>
                          <a:spcPts val="0"/>
                        </a:spcAft>
                      </a:pPr>
                      <a:endParaRPr lang="en-US" sz="2200" dirty="0" smtClean="0">
                        <a:solidFill>
                          <a:srgbClr val="231F2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/>
                        <a:cs typeface="Times New Roman" panose="02020603050405020304" pitchFamily="18" charset="0"/>
                      </a:endParaRPr>
                    </a:p>
                    <a:p>
                      <a:pPr marL="542290">
                        <a:lnSpc>
                          <a:spcPts val="1030"/>
                        </a:lnSpc>
                        <a:spcBef>
                          <a:spcPts val="11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 err="1" smtClean="0"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/>
                          <a:cs typeface="Times New Roman" panose="02020603050405020304" pitchFamily="18" charset="0"/>
                        </a:rPr>
                        <a:t>Rs</a:t>
                      </a:r>
                      <a:r>
                        <a:rPr lang="en-US" sz="2200" dirty="0"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/>
                          <a:cs typeface="Times New Roman" panose="02020603050405020304" pitchFamily="18" charset="0"/>
                        </a:rPr>
                        <a:t>. 60,000</a:t>
                      </a:r>
                      <a:endParaRPr lang="en-IN" sz="2200" dirty="0">
                        <a:effectLst/>
                        <a:latin typeface="Times New Roman" panose="02020603050405020304" pitchFamily="18" charset="0"/>
                        <a:ea typeface="Arial" panose="020B0604020202020204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marL="92075">
                        <a:spcBef>
                          <a:spcPts val="21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/>
                          <a:cs typeface="Times New Roman" panose="02020603050405020304" pitchFamily="18" charset="0"/>
                        </a:rPr>
                        <a:t>Estimated life</a:t>
                      </a:r>
                      <a:endParaRPr lang="en-IN" sz="2200" dirty="0">
                        <a:effectLst/>
                        <a:latin typeface="Times New Roman" panose="02020603050405020304" pitchFamily="18" charset="0"/>
                        <a:ea typeface="Arial" panose="020B0604020202020204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68960" marR="570865" algn="ctr">
                        <a:spcBef>
                          <a:spcPts val="21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/>
                          <a:cs typeface="Times New Roman" panose="02020603050405020304" pitchFamily="18" charset="0"/>
                        </a:rPr>
                        <a:t>5½ years</a:t>
                      </a:r>
                      <a:endParaRPr lang="en-IN" sz="2200">
                        <a:effectLst/>
                        <a:latin typeface="Times New Roman" panose="02020603050405020304" pitchFamily="18" charset="0"/>
                        <a:ea typeface="Arial" panose="020B0604020202020204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1520">
                        <a:spcBef>
                          <a:spcPts val="21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/>
                          <a:cs typeface="Times New Roman" panose="02020603050405020304" pitchFamily="18" charset="0"/>
                        </a:rPr>
                        <a:t>8 years</a:t>
                      </a:r>
                      <a:endParaRPr lang="en-IN" sz="2200">
                        <a:effectLst/>
                        <a:latin typeface="Times New Roman" panose="02020603050405020304" pitchFamily="18" charset="0"/>
                        <a:ea typeface="Arial" panose="020B0604020202020204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7536">
                <a:tc>
                  <a:txBody>
                    <a:bodyPr/>
                    <a:lstStyle/>
                    <a:p>
                      <a:pPr marL="91440">
                        <a:spcBef>
                          <a:spcPts val="135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/>
                          <a:cs typeface="Times New Roman" panose="02020603050405020304" pitchFamily="18" charset="0"/>
                        </a:rPr>
                        <a:t>Estimated sales p.a.</a:t>
                      </a:r>
                      <a:endParaRPr lang="en-IN" sz="2200">
                        <a:effectLst/>
                        <a:latin typeface="Times New Roman" panose="02020603050405020304" pitchFamily="18" charset="0"/>
                        <a:ea typeface="Arial" panose="020B0604020202020204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4810">
                        <a:spcBef>
                          <a:spcPts val="135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/>
                          <a:cs typeface="Times New Roman" panose="02020603050405020304" pitchFamily="18" charset="0"/>
                        </a:rPr>
                        <a:t>Rs. 1,50,000</a:t>
                      </a:r>
                      <a:endParaRPr lang="en-IN" sz="2200">
                        <a:effectLst/>
                        <a:latin typeface="Times New Roman" panose="02020603050405020304" pitchFamily="18" charset="0"/>
                        <a:ea typeface="Arial" panose="020B0604020202020204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4500">
                        <a:spcBef>
                          <a:spcPts val="135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/>
                          <a:cs typeface="Times New Roman" panose="02020603050405020304" pitchFamily="18" charset="0"/>
                        </a:rPr>
                        <a:t>Rs. 1,50,000</a:t>
                      </a:r>
                      <a:endParaRPr lang="en-IN" sz="2200">
                        <a:effectLst/>
                        <a:latin typeface="Times New Roman" panose="02020603050405020304" pitchFamily="18" charset="0"/>
                        <a:ea typeface="Arial" panose="020B0604020202020204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7536">
                <a:tc>
                  <a:txBody>
                    <a:bodyPr/>
                    <a:lstStyle/>
                    <a:p>
                      <a:pPr marL="91440">
                        <a:spcBef>
                          <a:spcPts val="11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/>
                          <a:cs typeface="Times New Roman" panose="02020603050405020304" pitchFamily="18" charset="0"/>
                        </a:rPr>
                        <a:t>Costs : Material</a:t>
                      </a:r>
                      <a:endParaRPr lang="en-IN" sz="2200">
                        <a:effectLst/>
                        <a:latin typeface="Times New Roman" panose="02020603050405020304" pitchFamily="18" charset="0"/>
                        <a:ea typeface="Arial" panose="020B0604020202020204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3405" marR="445770" algn="ctr">
                        <a:spcBef>
                          <a:spcPts val="11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/>
                          <a:cs typeface="Times New Roman" panose="02020603050405020304" pitchFamily="18" charset="0"/>
                        </a:rPr>
                        <a:t>50,000</a:t>
                      </a:r>
                      <a:endParaRPr lang="en-IN" sz="2200">
                        <a:effectLst/>
                        <a:latin typeface="Times New Roman" panose="02020603050405020304" pitchFamily="18" charset="0"/>
                        <a:ea typeface="Arial" panose="020B0604020202020204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58190">
                        <a:spcBef>
                          <a:spcPts val="11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/>
                          <a:cs typeface="Times New Roman" panose="02020603050405020304" pitchFamily="18" charset="0"/>
                        </a:rPr>
                        <a:t>50,000</a:t>
                      </a:r>
                      <a:endParaRPr lang="en-IN" sz="2200">
                        <a:effectLst/>
                        <a:latin typeface="Times New Roman" panose="02020603050405020304" pitchFamily="18" charset="0"/>
                        <a:ea typeface="Arial" panose="020B0604020202020204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7536">
                <a:tc>
                  <a:txBody>
                    <a:bodyPr/>
                    <a:lstStyle/>
                    <a:p>
                      <a:pPr marL="320040"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/>
                          <a:cs typeface="Times New Roman" panose="02020603050405020304" pitchFamily="18" charset="0"/>
                        </a:rPr>
                        <a:t>Labour</a:t>
                      </a:r>
                      <a:endParaRPr lang="en-IN" sz="2200">
                        <a:effectLst/>
                        <a:latin typeface="Times New Roman" panose="02020603050405020304" pitchFamily="18" charset="0"/>
                        <a:ea typeface="Arial" panose="020B0604020202020204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3405" marR="448945" algn="ctr"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/>
                          <a:cs typeface="Times New Roman" panose="02020603050405020304" pitchFamily="18" charset="0"/>
                        </a:rPr>
                        <a:t>12,000</a:t>
                      </a:r>
                      <a:endParaRPr lang="en-IN" sz="2200">
                        <a:effectLst/>
                        <a:latin typeface="Times New Roman" panose="02020603050405020304" pitchFamily="18" charset="0"/>
                        <a:ea typeface="Arial" panose="020B0604020202020204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57555"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/>
                          <a:cs typeface="Times New Roman" panose="02020603050405020304" pitchFamily="18" charset="0"/>
                        </a:rPr>
                        <a:t>60,000</a:t>
                      </a:r>
                      <a:endParaRPr lang="en-IN" sz="2200">
                        <a:effectLst/>
                        <a:latin typeface="Times New Roman" panose="02020603050405020304" pitchFamily="18" charset="0"/>
                        <a:ea typeface="Arial" panose="020B0604020202020204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7536">
                <a:tc>
                  <a:txBody>
                    <a:bodyPr/>
                    <a:lstStyle/>
                    <a:p>
                      <a:pPr marL="320040">
                        <a:spcBef>
                          <a:spcPts val="33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/>
                          <a:cs typeface="Times New Roman" panose="02020603050405020304" pitchFamily="18" charset="0"/>
                        </a:rPr>
                        <a:t>Variable Overheads</a:t>
                      </a:r>
                      <a:endParaRPr lang="en-IN" sz="2200">
                        <a:effectLst/>
                        <a:latin typeface="Times New Roman" panose="02020603050405020304" pitchFamily="18" charset="0"/>
                        <a:ea typeface="Arial" panose="020B0604020202020204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3405" marR="445770" algn="ctr">
                        <a:spcBef>
                          <a:spcPts val="33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/>
                          <a:cs typeface="Times New Roman" panose="02020603050405020304" pitchFamily="18" charset="0"/>
                        </a:rPr>
                        <a:t>24,000</a:t>
                      </a:r>
                      <a:endParaRPr lang="en-IN" sz="2200" dirty="0">
                        <a:effectLst/>
                        <a:latin typeface="Times New Roman" panose="02020603050405020304" pitchFamily="18" charset="0"/>
                        <a:ea typeface="Arial" panose="020B0604020202020204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58190">
                        <a:spcBef>
                          <a:spcPts val="33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/>
                          <a:cs typeface="Times New Roman" panose="02020603050405020304" pitchFamily="18" charset="0"/>
                        </a:rPr>
                        <a:t>20,000</a:t>
                      </a:r>
                      <a:endParaRPr lang="en-IN" sz="2200" dirty="0">
                        <a:effectLst/>
                        <a:latin typeface="Times New Roman" panose="02020603050405020304" pitchFamily="18" charset="0"/>
                        <a:ea typeface="Arial" panose="020B0604020202020204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</a:rPr>
              <a:t>Profitability statement</a:t>
            </a:r>
            <a:endParaRPr lang="en-IN" sz="3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611560" y="1819275"/>
          <a:ext cx="7848872" cy="47780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Document" r:id="rId1" imgW="5471160" imgH="3218815" progId="Word.Document.12">
                  <p:embed/>
                </p:oleObj>
              </mc:Choice>
              <mc:Fallback>
                <p:oleObj name="Document" r:id="rId1" imgW="5471160" imgH="3218815" progId="Word.Document.12">
                  <p:embed/>
                  <p:pic>
                    <p:nvPicPr>
                      <p:cNvPr id="0" name="Picture 3081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611560" y="1819275"/>
                        <a:ext cx="7848872" cy="477807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008112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                                 Automatic                     Ordinary </a:t>
            </a:r>
            <a:br>
              <a:rPr lang="en-US" sz="2000" b="1" dirty="0" smtClean="0"/>
            </a:br>
            <a:r>
              <a:rPr lang="en-US" sz="2000" b="1" dirty="0" smtClean="0"/>
              <a:t>                                  machine                       machine</a:t>
            </a:r>
            <a:endParaRPr lang="en-IN" sz="2000" b="1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988840"/>
            <a:ext cx="8964488" cy="3096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N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Advantages of ARR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Simple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understand 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Easy to apply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Take in account the earnings over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entire life 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 profitability 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 of different character can be compared 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Disadvantages of ARR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Does not consider time value of money 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based on profit, not cash flow 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consider only rate of return &amp; not the life of the project 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ignore the fact that profit can be reinvested 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does not differentiate between the sizes of the investment required for each project. 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</a:rPr>
              <a:t>Non discounted cash flow techniques</a:t>
            </a:r>
            <a:endParaRPr lang="en-IN" sz="3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500" dirty="0" smtClean="0"/>
              <a:t>Urgency method</a:t>
            </a:r>
            <a:endParaRPr lang="en-US" sz="25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500" dirty="0" smtClean="0"/>
              <a:t>Pay back period method</a:t>
            </a:r>
            <a:endParaRPr lang="en-US" sz="25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500" dirty="0" smtClean="0"/>
              <a:t>Average rate of return method</a:t>
            </a:r>
            <a:endParaRPr lang="en-IN" sz="25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b="1" dirty="0" smtClean="0">
                <a:solidFill>
                  <a:srgbClr val="FF0000"/>
                </a:solidFill>
              </a:rPr>
              <a:t>Average Rate of Return Method (ARR) </a:t>
            </a:r>
            <a:br>
              <a:rPr lang="en-IN" sz="3200" dirty="0" smtClean="0">
                <a:solidFill>
                  <a:srgbClr val="FF0000"/>
                </a:solidFill>
              </a:rPr>
            </a:br>
            <a:endParaRPr lang="en-IN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one of the traditional method.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 is also known as accounting rate of return method or return on investment method or unadjusted rate of return method. 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Under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method average annual profit is expressed as percentage of investment. 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ARR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found by dividing average income by the average investment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Decision Rule 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higher the ARR, the better the project. The project with the highest ARR is selected. 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Formula of ARR</a:t>
            </a:r>
            <a:endParaRPr lang="en-IN" sz="3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ARR =      </a:t>
            </a:r>
            <a:r>
              <a:rPr lang="en-US" sz="22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Average Income 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x 100</a:t>
            </a:r>
            <a:endParaRPr lang="en-US" sz="2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 Average Investment</a:t>
            </a:r>
            <a:endParaRPr lang="en-US" sz="2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Average return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 computed by adding all the earnings and dividing them by project’s life.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Average investment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:-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= </a:t>
            </a:r>
            <a:r>
              <a:rPr lang="en-US" sz="2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Original Investment + Scrap Value</a:t>
            </a:r>
            <a:endParaRPr lang="en-US" sz="22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2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endParaRPr lang="en-US" sz="2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  = </a:t>
            </a:r>
            <a:r>
              <a:rPr lang="en-US" sz="22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Original Investment </a:t>
            </a:r>
            <a:r>
              <a:rPr lang="en-US" sz="2200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2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Scrap </a:t>
            </a:r>
            <a:r>
              <a:rPr lang="en-US" sz="2200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en-US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+ Scrap value</a:t>
            </a:r>
            <a:endParaRPr lang="en-US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2</a:t>
            </a:r>
            <a:endParaRPr lang="en-US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additional working capital is mentioned: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/>
              <a:t>	</a:t>
            </a:r>
            <a:endParaRPr lang="en-US" dirty="0" smtClean="0"/>
          </a:p>
          <a:p>
            <a:pPr marL="0" lvl="0" indent="0">
              <a:buNone/>
            </a:pP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0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Original Investment </a:t>
            </a:r>
            <a:r>
              <a:rPr lang="en-US" sz="2000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Scrap </a:t>
            </a:r>
            <a:r>
              <a:rPr lang="en-US" sz="2000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Scrap 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 + Additional working 		2					         capital </a:t>
            </a:r>
            <a:endParaRPr lang="en-US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endParaRPr lang="en-US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IN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2200" b="1" dirty="0" smtClean="0">
                <a:solidFill>
                  <a:srgbClr val="FF0000"/>
                </a:solidFill>
              </a:rPr>
              <a:t>Under ARR Method, the cash inflow means the earnings after depreciation and tax.</a:t>
            </a:r>
            <a:endParaRPr lang="en-IN" sz="2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</a:rPr>
              <a:t>Example 1</a:t>
            </a:r>
            <a:endParaRPr lang="en-IN" sz="3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 the following details, calculate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ARR.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Project X 		Project Y</a:t>
            </a:r>
            <a:endParaRPr lang="en-US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Capital cost			  40,000		              60,000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Earning after depreciation: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1 year		   5,000			   8,000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2 year		   7,000			 10,000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3 year		    6,000			   7,000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4 year		    6,000			   5,000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Solution </a:t>
            </a:r>
            <a:endParaRPr lang="en-IN" sz="3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25658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ARR of Project X:</a:t>
            </a:r>
            <a:endParaRPr lang="en-US" sz="22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Average earnings of X       = </a:t>
            </a:r>
            <a:r>
              <a:rPr lang="en-US" sz="2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24000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=  6,000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4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Average investment of X   = </a:t>
            </a:r>
            <a:r>
              <a:rPr lang="en-US" sz="2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40,000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= 20,000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             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ARR = </a:t>
            </a:r>
            <a:r>
              <a:rPr lang="en-US" sz="2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6,000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x 100  = 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30%</a:t>
            </a:r>
            <a:endParaRPr lang="en-US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20,000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ARR of Project Y</a:t>
            </a:r>
            <a:r>
              <a:rPr lang="en-US" sz="2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2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Average earnings of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        = </a:t>
            </a:r>
            <a:r>
              <a:rPr lang="en-US" sz="2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30,000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7,500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         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Average investment of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    = 6</a:t>
            </a:r>
            <a:r>
              <a:rPr lang="en-US" sz="2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0,000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30,000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               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ARR = </a:t>
            </a:r>
            <a:r>
              <a:rPr lang="en-US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7,500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100  = 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25%</a:t>
            </a:r>
            <a:endParaRPr lang="en-US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  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30,000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the basis of ARR, Project X will be selected as its ARR is higher than that of Project Y.</a:t>
            </a:r>
            <a:endParaRPr lang="en-IN" sz="2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Example 2</a:t>
            </a:r>
            <a:endParaRPr lang="en-IN" sz="3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project requiring an investment of Rs.10,00,000 yields profit after tax and depreciation as follows: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Year			Profit after tax and depreciation</a:t>
            </a:r>
            <a:endParaRPr lang="en-US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				     50,000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				     75,000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				  1,25,000			4				  1,30,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000			5				  </a:t>
            </a:r>
            <a:r>
              <a:rPr lang="en-IN" sz="2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80,000</a:t>
            </a:r>
            <a:endParaRPr lang="en-IN" sz="22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Total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  </a:t>
            </a:r>
            <a:r>
              <a:rPr lang="en-US" sz="2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4,60,000</a:t>
            </a:r>
            <a:endParaRPr lang="en-US" sz="22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 the end of the fifth ear, the machinery of the project can be sold for Rs.80,000. Calculate ARR.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Solution</a:t>
            </a:r>
            <a:endParaRPr lang="en-IN" sz="3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I. ARR, if initial investment is considered:</a:t>
            </a:r>
            <a:endParaRPr lang="en-US" sz="22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ARR </a:t>
            </a:r>
            <a:r>
              <a:rPr 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    </a:t>
            </a:r>
            <a:r>
              <a:rPr lang="en-US" sz="2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Average </a:t>
            </a:r>
            <a:r>
              <a:rPr lang="en-US" sz="22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Income 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100</a:t>
            </a:r>
            <a:endParaRPr lang="en-US" sz="2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    Average 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Investment</a:t>
            </a:r>
            <a:endParaRPr lang="en-US" sz="2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Average Income or profit  = </a:t>
            </a:r>
            <a:r>
              <a:rPr lang="en-US" sz="2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4,60,000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92000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 5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Initial investment 	= 10,00,000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ARR =  </a:t>
            </a:r>
            <a:r>
              <a:rPr lang="en-US" sz="2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92,000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x 100   =  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9.2%</a:t>
            </a:r>
            <a:r>
              <a:rPr lang="en-US" sz="2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22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10,00,000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en-US" sz="2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ARR, if </a:t>
            </a:r>
            <a:r>
              <a:rPr lang="en-US" sz="2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average </a:t>
            </a:r>
            <a:r>
              <a:rPr lang="en-US" sz="2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investment is considered</a:t>
            </a:r>
            <a:r>
              <a:rPr lang="en-US" sz="2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2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ARR =     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   </a:t>
            </a:r>
            <a:r>
              <a:rPr lang="en-US" sz="22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Average Income </a:t>
            </a:r>
            <a:r>
              <a:rPr lang="en-US" sz="22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</a:t>
            </a:r>
            <a:endParaRPr lang="en-US" sz="2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    Average Investment</a:t>
            </a:r>
            <a:endParaRPr lang="en-US" sz="2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Average Income or profit  = </a:t>
            </a:r>
            <a:r>
              <a:rPr lang="en-US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4,60,000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92000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 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Average investment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= </a:t>
            </a:r>
            <a:r>
              <a:rPr lang="en-US" sz="2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10,00,000- 80000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+ 80000 = 5,40,000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ARR =  </a:t>
            </a:r>
            <a:r>
              <a:rPr lang="en-US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92,000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x 100   =  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17%</a:t>
            </a:r>
            <a:r>
              <a:rPr lang="en-US" sz="2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22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   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5,40,000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4011</Words>
  <Application>WPS Presentation</Application>
  <PresentationFormat>On-screen Show (4:3)</PresentationFormat>
  <Paragraphs>188</Paragraphs>
  <Slides>14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4" baseType="lpstr">
      <vt:lpstr>Arial</vt:lpstr>
      <vt:lpstr>SimSun</vt:lpstr>
      <vt:lpstr>Wingdings</vt:lpstr>
      <vt:lpstr>Times New Roman</vt:lpstr>
      <vt:lpstr>Arial</vt:lpstr>
      <vt:lpstr>Calibri</vt:lpstr>
      <vt:lpstr>Microsoft YaHei</vt:lpstr>
      <vt:lpstr>Arial Unicode MS</vt:lpstr>
      <vt:lpstr>Office Theme</vt:lpstr>
      <vt:lpstr>Word.Document.12</vt:lpstr>
      <vt:lpstr>Module 2</vt:lpstr>
      <vt:lpstr>Average Rate of Return Method (ARR)  </vt:lpstr>
      <vt:lpstr>Formula of ARR</vt:lpstr>
      <vt:lpstr>PowerPoint 演示文稿</vt:lpstr>
      <vt:lpstr>Example 1</vt:lpstr>
      <vt:lpstr>Solution </vt:lpstr>
      <vt:lpstr>Example 2</vt:lpstr>
      <vt:lpstr>Solution</vt:lpstr>
      <vt:lpstr>PowerPoint 演示文稿</vt:lpstr>
      <vt:lpstr>Example 3:-  A company has two alternative proposals. Compute the profitability of the proposals under the return on investment method.The details are as follows: </vt:lpstr>
      <vt:lpstr>Profitability statement</vt:lpstr>
      <vt:lpstr>                                 Automatic                     Ordinary                                    machine                       machine</vt:lpstr>
      <vt:lpstr>PowerPoint 演示文稿</vt:lpstr>
      <vt:lpstr>Non discounted cash flow techniques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3</dc:title>
  <dc:creator>user</dc:creator>
  <cp:lastModifiedBy>user</cp:lastModifiedBy>
  <cp:revision>25</cp:revision>
  <dcterms:created xsi:type="dcterms:W3CDTF">2020-07-12T08:28:00Z</dcterms:created>
  <dcterms:modified xsi:type="dcterms:W3CDTF">2024-08-31T06:48:28Z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B6DCE026A4B14034A38D5CA4E2421ADF_12</vt:lpwstr>
  </property>
  <property fmtid="{D5CDD505-2E9C-101B-9397-08002B2CF9AE}" pid="3" name="KSOProductBuildVer">
    <vt:lpwstr>1033-12.2.0.17562</vt:lpwstr>
  </property>
</Properties>
</file>