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2" Type="http://schemas.openxmlformats.org/officeDocument/2006/relationships/tableStyles" Target="tableStyles.xml"/><Relationship Id="rId11" Type="http://schemas.openxmlformats.org/officeDocument/2006/relationships/viewProps" Target="viewProps.xml"/><Relationship Id="rId10" Type="http://schemas.openxmlformats.org/officeDocument/2006/relationships/presProps" Target="presProp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171A5C10-481E-4A16-8314-11111D8EAF84}"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E98C148-33F3-4AFC-A68F-9196D81D097A}"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171A5C10-481E-4A16-8314-11111D8EAF84}"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E98C148-33F3-4AFC-A68F-9196D81D097A}"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171A5C10-481E-4A16-8314-11111D8EAF84}"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E98C148-33F3-4AFC-A68F-9196D81D097A}"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171A5C10-481E-4A16-8314-11111D8EAF84}"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E98C148-33F3-4AFC-A68F-9196D81D097A}"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171A5C10-481E-4A16-8314-11111D8EAF84}"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E98C148-33F3-4AFC-A68F-9196D81D097A}"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171A5C10-481E-4A16-8314-11111D8EAF84}"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E98C148-33F3-4AFC-A68F-9196D81D097A}"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171A5C10-481E-4A16-8314-11111D8EAF84}"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E98C148-33F3-4AFC-A68F-9196D81D097A}"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171A5C10-481E-4A16-8314-11111D8EAF84}"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E98C148-33F3-4AFC-A68F-9196D81D097A}"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1A5C10-481E-4A16-8314-11111D8EAF84}"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E98C148-33F3-4AFC-A68F-9196D81D097A}"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171A5C10-481E-4A16-8314-11111D8EAF84}"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E98C148-33F3-4AFC-A68F-9196D81D097A}"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171A5C10-481E-4A16-8314-11111D8EAF84}"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E98C148-33F3-4AFC-A68F-9196D81D097A}"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1A5C10-481E-4A16-8314-11111D8EAF84}"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98C148-33F3-4AFC-A68F-9196D81D097A}"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000" b="1" dirty="0" smtClean="0">
                <a:solidFill>
                  <a:srgbClr val="FF0000"/>
                </a:solidFill>
                <a:latin typeface="Times New Roman" panose="02020603050405020304" pitchFamily="18" charset="0"/>
                <a:cs typeface="Times New Roman" panose="02020603050405020304" pitchFamily="18" charset="0"/>
              </a:rPr>
              <a:t>Discounted cash flow techniques</a:t>
            </a:r>
            <a:endParaRPr lang="en-IN" sz="3000" b="1" dirty="0">
              <a:solidFill>
                <a:srgbClr val="FF0000"/>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normAutofit fontScale="60000"/>
          </a:bodyPr>
          <a:lstStyle/>
          <a:p>
            <a:r>
              <a:rPr lang="en-US" altLang="en-IN" b="1" dirty="0">
                <a:solidFill>
                  <a:srgbClr val="002060"/>
                </a:solidFill>
                <a:sym typeface="+mn-ea"/>
              </a:rPr>
              <a:t>Prepared by </a:t>
            </a:r>
            <a:endParaRPr lang="en-US" altLang="en-IN" b="1" dirty="0">
              <a:solidFill>
                <a:srgbClr val="002060"/>
              </a:solidFill>
              <a:sym typeface="+mn-ea"/>
            </a:endParaRPr>
          </a:p>
          <a:p>
            <a:br>
              <a:rPr lang="en-US" altLang="en-IN" b="1" dirty="0">
                <a:solidFill>
                  <a:srgbClr val="002060"/>
                </a:solidFill>
                <a:sym typeface="+mn-ea"/>
              </a:rPr>
            </a:br>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I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b="1" dirty="0" smtClean="0">
                <a:solidFill>
                  <a:srgbClr val="C00000"/>
                </a:solidFill>
              </a:rPr>
              <a:t>Discounted Cash Flow Techniques </a:t>
            </a:r>
            <a:br>
              <a:rPr lang="en-IN" sz="3200" dirty="0" smtClean="0">
                <a:solidFill>
                  <a:srgbClr val="C00000"/>
                </a:solidFill>
              </a:rPr>
            </a:br>
            <a:endParaRPr lang="en-IN" sz="3200" dirty="0">
              <a:solidFill>
                <a:srgbClr val="C00000"/>
              </a:solidFill>
            </a:endParaRPr>
          </a:p>
        </p:txBody>
      </p:sp>
      <p:sp>
        <p:nvSpPr>
          <p:cNvPr id="3" name="Content Placeholder 2"/>
          <p:cNvSpPr>
            <a:spLocks noGrp="1"/>
          </p:cNvSpPr>
          <p:nvPr>
            <p:ph idx="1"/>
          </p:nvPr>
        </p:nvSpPr>
        <p:spPr/>
        <p:txBody>
          <a:bodyPr>
            <a:normAutofit/>
          </a:bodyPr>
          <a:lstStyle/>
          <a:p>
            <a:pPr marL="0" indent="0">
              <a:buNone/>
            </a:pPr>
            <a:r>
              <a:rPr lang="en-IN" sz="2200" dirty="0" smtClean="0">
                <a:latin typeface="Times New Roman" panose="02020603050405020304" pitchFamily="18" charset="0"/>
                <a:cs typeface="Times New Roman" panose="02020603050405020304" pitchFamily="18" charset="0"/>
              </a:rPr>
              <a:t>	Unlike </a:t>
            </a:r>
            <a:r>
              <a:rPr lang="en-IN" sz="2200" dirty="0">
                <a:latin typeface="Times New Roman" panose="02020603050405020304" pitchFamily="18" charset="0"/>
                <a:cs typeface="Times New Roman" panose="02020603050405020304" pitchFamily="18" charset="0"/>
              </a:rPr>
              <a:t>traditional methods it consider &amp; take it account the time value of money. The important discounted cash flow techniques are as </a:t>
            </a:r>
            <a:r>
              <a:rPr lang="en-IN" sz="2200" dirty="0" smtClean="0">
                <a:latin typeface="Times New Roman" panose="02020603050405020304" pitchFamily="18" charset="0"/>
                <a:cs typeface="Times New Roman" panose="02020603050405020304" pitchFamily="18" charset="0"/>
              </a:rPr>
              <a:t>follows:</a:t>
            </a:r>
            <a:endParaRPr lang="en-IN" sz="2200"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IN" sz="2200" b="1" dirty="0" smtClean="0">
                <a:latin typeface="Times New Roman" panose="02020603050405020304" pitchFamily="18" charset="0"/>
                <a:cs typeface="Times New Roman" panose="02020603050405020304" pitchFamily="18" charset="0"/>
              </a:rPr>
              <a:t>Discounted Payback Period Method</a:t>
            </a:r>
            <a:endParaRPr lang="en-IN" sz="2200" b="1"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US" sz="2200" b="1" dirty="0" smtClean="0">
                <a:latin typeface="Times New Roman" panose="02020603050405020304" pitchFamily="18" charset="0"/>
                <a:cs typeface="Times New Roman" panose="02020603050405020304" pitchFamily="18" charset="0"/>
              </a:rPr>
              <a:t>Net Present Value Method</a:t>
            </a:r>
            <a:endParaRPr lang="en-US" sz="2200" b="1"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US" sz="2200" b="1" dirty="0" smtClean="0">
                <a:latin typeface="Times New Roman" panose="02020603050405020304" pitchFamily="18" charset="0"/>
                <a:cs typeface="Times New Roman" panose="02020603050405020304" pitchFamily="18" charset="0"/>
              </a:rPr>
              <a:t>Internal Rate of Return Method</a:t>
            </a:r>
            <a:endParaRPr lang="en-US" sz="2200" b="1"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US" sz="2200" b="1" dirty="0" smtClean="0">
                <a:latin typeface="Times New Roman" panose="02020603050405020304" pitchFamily="18" charset="0"/>
                <a:cs typeface="Times New Roman" panose="02020603050405020304" pitchFamily="18" charset="0"/>
              </a:rPr>
              <a:t>Net Terminal Value Method</a:t>
            </a:r>
            <a:endParaRPr lang="en-IN" sz="2200" b="1" dirty="0" smtClean="0">
              <a:latin typeface="Times New Roman" panose="02020603050405020304" pitchFamily="18" charset="0"/>
              <a:cs typeface="Times New Roman" panose="02020603050405020304" pitchFamily="18" charset="0"/>
            </a:endParaRPr>
          </a:p>
          <a:p>
            <a:pPr marL="0" indent="0">
              <a:buNone/>
            </a:pP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FF0000"/>
                </a:solidFill>
              </a:rPr>
              <a:t>Time of value of money </a:t>
            </a:r>
            <a:endParaRPr lang="en-IN" sz="3200" b="1" dirty="0">
              <a:solidFill>
                <a:srgbClr val="FF0000"/>
              </a:solidFill>
            </a:endParaRPr>
          </a:p>
        </p:txBody>
      </p:sp>
      <p:sp>
        <p:nvSpPr>
          <p:cNvPr id="3" name="Content Placeholder 2"/>
          <p:cNvSpPr>
            <a:spLocks noGrp="1"/>
          </p:cNvSpPr>
          <p:nvPr>
            <p:ph idx="1"/>
          </p:nvPr>
        </p:nvSpPr>
        <p:spPr/>
        <p:txBody>
          <a:bodyPr>
            <a:normAutofit/>
          </a:bodyPr>
          <a:lstStyle/>
          <a:p>
            <a:r>
              <a:rPr lang="en-US" sz="2200" dirty="0" smtClean="0">
                <a:latin typeface="Times New Roman" panose="02020603050405020304" pitchFamily="18" charset="0"/>
                <a:cs typeface="Times New Roman" panose="02020603050405020304" pitchFamily="18" charset="0"/>
              </a:rPr>
              <a:t>It is an accepted fact that rupee one received today has more value than rupee one received tomorrow, because money value depreciates by the passage of time.</a:t>
            </a:r>
            <a:endParaRPr lang="en-US" sz="2200" dirty="0" smtClean="0">
              <a:latin typeface="Times New Roman" panose="02020603050405020304" pitchFamily="18" charset="0"/>
              <a:cs typeface="Times New Roman" panose="02020603050405020304" pitchFamily="18" charset="0"/>
            </a:endParaRPr>
          </a:p>
          <a:p>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Rational investors prefer to have rupee now rather than receive rupee tomorrow.</a:t>
            </a:r>
            <a:endParaRPr lang="en-US" sz="2200" dirty="0" smtClean="0">
              <a:latin typeface="Times New Roman" panose="02020603050405020304" pitchFamily="18" charset="0"/>
              <a:cs typeface="Times New Roman" panose="02020603050405020304" pitchFamily="18" charset="0"/>
            </a:endParaRPr>
          </a:p>
          <a:p>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This preference for money now, as compared to future money, is known as </a:t>
            </a:r>
            <a:r>
              <a:rPr lang="en-US" sz="2200" dirty="0" smtClean="0">
                <a:solidFill>
                  <a:srgbClr val="FF0000"/>
                </a:solidFill>
                <a:latin typeface="Times New Roman" panose="02020603050405020304" pitchFamily="18" charset="0"/>
                <a:cs typeface="Times New Roman" panose="02020603050405020304" pitchFamily="18" charset="0"/>
              </a:rPr>
              <a:t>time preference for money or time value of money</a:t>
            </a:r>
            <a:r>
              <a:rPr lang="en-US" sz="2200" dirty="0" smtClean="0">
                <a:latin typeface="Times New Roman" panose="02020603050405020304" pitchFamily="18" charset="0"/>
                <a:cs typeface="Times New Roman" panose="02020603050405020304" pitchFamily="18" charset="0"/>
              </a:rPr>
              <a:t>.</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buNone/>
            </a:pPr>
            <a:r>
              <a:rPr lang="en-US" sz="2200" dirty="0" smtClean="0">
                <a:latin typeface="Times New Roman" panose="02020603050405020304" pitchFamily="18" charset="0"/>
                <a:cs typeface="Times New Roman" panose="02020603050405020304" pitchFamily="18" charset="0"/>
              </a:rPr>
              <a:t>	Cash flows of different time periods are made comparable by using any one of the following two ways:</a:t>
            </a:r>
            <a:endParaRPr lang="en-US" sz="2200"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US" sz="2200" u="sng" dirty="0">
                <a:latin typeface="Times New Roman" panose="02020603050405020304" pitchFamily="18" charset="0"/>
                <a:cs typeface="Times New Roman" panose="02020603050405020304" pitchFamily="18" charset="0"/>
              </a:rPr>
              <a:t> </a:t>
            </a:r>
            <a:r>
              <a:rPr lang="en-US" sz="2200" b="1" u="sng" dirty="0" smtClean="0">
                <a:latin typeface="Times New Roman" panose="02020603050405020304" pitchFamily="18" charset="0"/>
                <a:cs typeface="Times New Roman" panose="02020603050405020304" pitchFamily="18" charset="0"/>
              </a:rPr>
              <a:t>By compounding the present money to  a future date</a:t>
            </a:r>
            <a:r>
              <a:rPr lang="en-US" sz="2200" u="sng" dirty="0" smtClean="0">
                <a:latin typeface="Times New Roman" panose="02020603050405020304" pitchFamily="18" charset="0"/>
                <a:cs typeface="Times New Roman" panose="02020603050405020304" pitchFamily="18" charset="0"/>
              </a:rPr>
              <a:t>.</a:t>
            </a:r>
            <a:endParaRPr lang="en-US" sz="2200" u="sng"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 </a:t>
            </a:r>
            <a:r>
              <a:rPr lang="en-US" sz="2200" dirty="0" err="1" smtClean="0">
                <a:latin typeface="Times New Roman" panose="02020603050405020304" pitchFamily="18" charset="0"/>
                <a:cs typeface="Times New Roman" panose="02020603050405020304" pitchFamily="18" charset="0"/>
              </a:rPr>
              <a:t>i.e</a:t>
            </a:r>
            <a:r>
              <a:rPr lang="en-US" sz="2200" dirty="0" smtClean="0">
                <a:latin typeface="Times New Roman" panose="02020603050405020304" pitchFamily="18" charset="0"/>
                <a:cs typeface="Times New Roman" panose="02020603050405020304" pitchFamily="18" charset="0"/>
              </a:rPr>
              <a:t>, finding out the future value of the present money).</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b="1" dirty="0" err="1" smtClean="0">
                <a:latin typeface="Times New Roman" panose="02020603050405020304" pitchFamily="18" charset="0"/>
                <a:cs typeface="Times New Roman" panose="02020603050405020304" pitchFamily="18" charset="0"/>
              </a:rPr>
              <a:t>Eg</a:t>
            </a:r>
            <a:r>
              <a:rPr lang="en-US" sz="2200" b="1" dirty="0" smtClean="0">
                <a:latin typeface="Times New Roman" panose="02020603050405020304" pitchFamily="18" charset="0"/>
                <a:cs typeface="Times New Roman" panose="02020603050405020304" pitchFamily="18" charset="0"/>
              </a:rPr>
              <a:t>:-</a:t>
            </a:r>
            <a:endParaRPr lang="en-US" sz="2200" b="1" dirty="0" smtClean="0">
              <a:latin typeface="Times New Roman" panose="02020603050405020304" pitchFamily="18" charset="0"/>
              <a:cs typeface="Times New Roman" panose="02020603050405020304" pitchFamily="18" charset="0"/>
            </a:endParaRPr>
          </a:p>
          <a:p>
            <a:pPr marL="0" indent="0">
              <a:buNone/>
            </a:pPr>
            <a:r>
              <a:rPr lang="en-US" sz="2000" b="1" dirty="0" smtClean="0">
                <a:latin typeface="Times New Roman" panose="02020603050405020304" pitchFamily="18" charset="0"/>
                <a:cs typeface="Times New Roman" panose="02020603050405020304" pitchFamily="18" charset="0"/>
              </a:rPr>
              <a:t>	If Rs.100 is invested at the annual interest of 10%, it will increase as under:</a:t>
            </a:r>
            <a:endParaRPr lang="en-US" sz="2000" b="1" dirty="0" smtClean="0">
              <a:latin typeface="Times New Roman" panose="02020603050405020304" pitchFamily="18" charset="0"/>
              <a:cs typeface="Times New Roman" panose="02020603050405020304" pitchFamily="18" charset="0"/>
            </a:endParaRPr>
          </a:p>
          <a:p>
            <a:pPr marL="0" indent="0">
              <a:buNone/>
            </a:pPr>
            <a:endParaRPr lang="en-US" sz="2000" b="1" dirty="0" smtClean="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Rs.100 today is equal to Rs.110 after one year (100 + 10 of interest).</a:t>
            </a:r>
            <a:endParaRPr lang="en-US" sz="2000" dirty="0" smtClean="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Rs.121 after two year (110 + 11 of interest).</a:t>
            </a:r>
            <a:endParaRPr lang="en-US" sz="2000" dirty="0" smtClean="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Rs.133.1 after three year (121 +12.1of interest)</a:t>
            </a:r>
            <a:endParaRPr lang="en-US" sz="2000" dirty="0" smtClean="0">
              <a:latin typeface="Times New Roman" panose="02020603050405020304" pitchFamily="18" charset="0"/>
              <a:cs typeface="Times New Roman" panose="02020603050405020304" pitchFamily="18" charset="0"/>
            </a:endParaRPr>
          </a:p>
          <a:p>
            <a:pPr marL="457200" indent="-457200">
              <a:buFont typeface="+mj-lt"/>
              <a:buAutoNum type="arabicPeriod"/>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412776"/>
            <a:ext cx="8229600" cy="5184576"/>
          </a:xfrm>
        </p:spPr>
        <p:txBody>
          <a:bodyPr>
            <a:normAutofit fontScale="92500" lnSpcReduction="20000"/>
          </a:bodyPr>
          <a:lstStyle/>
          <a:p>
            <a:pPr marL="0" indent="0">
              <a:buNone/>
            </a:pPr>
            <a:r>
              <a:rPr lang="en-US" sz="2200" u="sng" dirty="0" smtClean="0">
                <a:latin typeface="Times New Roman" panose="02020603050405020304" pitchFamily="18" charset="0"/>
                <a:cs typeface="Times New Roman" panose="02020603050405020304" pitchFamily="18" charset="0"/>
              </a:rPr>
              <a:t>2.</a:t>
            </a:r>
            <a:r>
              <a:rPr lang="en-US" sz="2200" b="1" u="sng" dirty="0" smtClean="0">
                <a:latin typeface="Times New Roman" panose="02020603050405020304" pitchFamily="18" charset="0"/>
                <a:cs typeface="Times New Roman" panose="02020603050405020304" pitchFamily="18" charset="0"/>
              </a:rPr>
              <a:t> By discounting the future money to a present date </a:t>
            </a:r>
            <a:endParaRPr lang="en-US" sz="2200" b="1" u="sng"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i.e</a:t>
            </a:r>
            <a:r>
              <a:rPr lang="en-US" sz="2200" dirty="0" smtClean="0">
                <a:latin typeface="Times New Roman" panose="02020603050405020304" pitchFamily="18" charset="0"/>
                <a:cs typeface="Times New Roman" panose="02020603050405020304" pitchFamily="18" charset="0"/>
              </a:rPr>
              <a:t>, finding out the present value of the future money).</a:t>
            </a:r>
            <a:endParaRPr lang="en-US" sz="2200" dirty="0" smtClean="0">
              <a:latin typeface="Times New Roman" panose="02020603050405020304" pitchFamily="18" charset="0"/>
              <a:cs typeface="Times New Roman" panose="02020603050405020304" pitchFamily="18" charset="0"/>
            </a:endParaRPr>
          </a:p>
          <a:p>
            <a:pPr marL="0" indent="0">
              <a:buNone/>
            </a:pPr>
            <a:endParaRPr lang="en-US" sz="2200" b="1" dirty="0" smtClean="0">
              <a:latin typeface="Times New Roman" panose="02020603050405020304" pitchFamily="18" charset="0"/>
              <a:cs typeface="Times New Roman" panose="02020603050405020304" pitchFamily="18" charset="0"/>
            </a:endParaRPr>
          </a:p>
          <a:p>
            <a:pPr marL="0" indent="0">
              <a:buNone/>
            </a:pPr>
            <a:r>
              <a:rPr lang="en-US" sz="2200" b="1" dirty="0" err="1" smtClean="0">
                <a:latin typeface="Times New Roman" panose="02020603050405020304" pitchFamily="18" charset="0"/>
                <a:cs typeface="Times New Roman" panose="02020603050405020304" pitchFamily="18" charset="0"/>
              </a:rPr>
              <a:t>Eg</a:t>
            </a:r>
            <a:r>
              <a:rPr lang="en-US" sz="2200" b="1" dirty="0" smtClean="0">
                <a:latin typeface="Times New Roman" panose="02020603050405020304" pitchFamily="18" charset="0"/>
                <a:cs typeface="Times New Roman" panose="02020603050405020304" pitchFamily="18" charset="0"/>
              </a:rPr>
              <a:t>:-</a:t>
            </a:r>
            <a:endParaRPr lang="en-US" sz="2200" b="1"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US" sz="24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Rs.110 after one year  = Rs.100 today</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Or</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Rs</a:t>
            </a:r>
            <a:r>
              <a:rPr lang="en-US" sz="2200" b="1" dirty="0" smtClean="0">
                <a:latin typeface="Times New Roman" panose="02020603050405020304" pitchFamily="18" charset="0"/>
                <a:cs typeface="Times New Roman" panose="02020603050405020304" pitchFamily="18" charset="0"/>
              </a:rPr>
              <a:t>. 1 after one year =   </a:t>
            </a:r>
            <a:r>
              <a:rPr lang="en-US" sz="2200" b="1" u="sng" dirty="0" smtClean="0">
                <a:latin typeface="Times New Roman" panose="02020603050405020304" pitchFamily="18" charset="0"/>
                <a:cs typeface="Times New Roman" panose="02020603050405020304" pitchFamily="18" charset="0"/>
              </a:rPr>
              <a:t>100</a:t>
            </a:r>
            <a:r>
              <a:rPr lang="en-US" sz="2200" b="1" dirty="0" smtClean="0">
                <a:latin typeface="Times New Roman" panose="02020603050405020304" pitchFamily="18" charset="0"/>
                <a:cs typeface="Times New Roman" panose="02020603050405020304" pitchFamily="18" charset="0"/>
              </a:rPr>
              <a:t> = Rs.0.909 today</a:t>
            </a:r>
            <a:endParaRPr lang="en-US" sz="2200" b="1" dirty="0" smtClean="0">
              <a:latin typeface="Times New Roman" panose="02020603050405020304" pitchFamily="18" charset="0"/>
              <a:cs typeface="Times New Roman" panose="02020603050405020304" pitchFamily="18" charset="0"/>
            </a:endParaRPr>
          </a:p>
          <a:p>
            <a:pPr marL="0" indent="0">
              <a:buNone/>
            </a:pPr>
            <a:r>
              <a:rPr lang="en-US" sz="2200" b="1" dirty="0" smtClean="0">
                <a:latin typeface="Times New Roman" panose="02020603050405020304" pitchFamily="18" charset="0"/>
                <a:cs typeface="Times New Roman" panose="02020603050405020304" pitchFamily="18" charset="0"/>
              </a:rPr>
              <a:t>		                          110</a:t>
            </a:r>
            <a:endParaRPr lang="en-US" sz="2200" b="1" dirty="0" smtClean="0">
              <a:latin typeface="Times New Roman" panose="02020603050405020304" pitchFamily="18" charset="0"/>
              <a:cs typeface="Times New Roman" panose="02020603050405020304" pitchFamily="18" charset="0"/>
            </a:endParaRPr>
          </a:p>
          <a:p>
            <a:pPr marL="457200" indent="-457200">
              <a:buAutoNum type="arabicPeriod" startAt="2"/>
            </a:pPr>
            <a:r>
              <a:rPr lang="en-US" sz="2200" b="1"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Rs.121 after two year  = Rs.100 today</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Or</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Rs</a:t>
            </a:r>
            <a:r>
              <a:rPr lang="en-US" sz="2200" b="1" dirty="0" smtClean="0">
                <a:latin typeface="Times New Roman" panose="02020603050405020304" pitchFamily="18" charset="0"/>
                <a:cs typeface="Times New Roman" panose="02020603050405020304" pitchFamily="18" charset="0"/>
              </a:rPr>
              <a:t>. 1 after TWO year =  </a:t>
            </a:r>
            <a:r>
              <a:rPr lang="en-US" sz="2200" b="1" u="sng" dirty="0" smtClean="0">
                <a:latin typeface="Times New Roman" panose="02020603050405020304" pitchFamily="18" charset="0"/>
                <a:cs typeface="Times New Roman" panose="02020603050405020304" pitchFamily="18" charset="0"/>
              </a:rPr>
              <a:t>100</a:t>
            </a:r>
            <a:r>
              <a:rPr lang="en-US" sz="2200" b="1" dirty="0" smtClean="0">
                <a:latin typeface="Times New Roman" panose="02020603050405020304" pitchFamily="18" charset="0"/>
                <a:cs typeface="Times New Roman" panose="02020603050405020304" pitchFamily="18" charset="0"/>
              </a:rPr>
              <a:t> = Rs.0.826 today</a:t>
            </a:r>
            <a:endParaRPr lang="en-US" sz="2200" b="1" dirty="0" smtClean="0">
              <a:latin typeface="Times New Roman" panose="02020603050405020304" pitchFamily="18" charset="0"/>
              <a:cs typeface="Times New Roman" panose="02020603050405020304" pitchFamily="18" charset="0"/>
            </a:endParaRPr>
          </a:p>
          <a:p>
            <a:pPr marL="0" indent="0">
              <a:buNone/>
            </a:pPr>
            <a:r>
              <a:rPr lang="en-US" sz="2200" b="1" dirty="0" smtClean="0">
                <a:latin typeface="Times New Roman" panose="02020603050405020304" pitchFamily="18" charset="0"/>
                <a:cs typeface="Times New Roman" panose="02020603050405020304" pitchFamily="18" charset="0"/>
              </a:rPr>
              <a:t>		                            121</a:t>
            </a:r>
            <a:endParaRPr lang="en-US" sz="2200" b="1" dirty="0" smtClean="0">
              <a:latin typeface="Times New Roman" panose="02020603050405020304" pitchFamily="18" charset="0"/>
              <a:cs typeface="Times New Roman" panose="02020603050405020304" pitchFamily="18" charset="0"/>
            </a:endParaRPr>
          </a:p>
          <a:p>
            <a:pPr marL="457200" indent="-457200">
              <a:buAutoNum type="arabicPeriod" startAt="3"/>
            </a:pPr>
            <a:r>
              <a:rPr lang="en-US" sz="2200" b="1"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Rs.133.1 after three year (121 +12.1of interest)</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Or</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Rs</a:t>
            </a:r>
            <a:r>
              <a:rPr lang="en-US" sz="2200" b="1" dirty="0" smtClean="0">
                <a:latin typeface="Times New Roman" panose="02020603050405020304" pitchFamily="18" charset="0"/>
                <a:cs typeface="Times New Roman" panose="02020603050405020304" pitchFamily="18" charset="0"/>
              </a:rPr>
              <a:t>. 1 after THREE year =   </a:t>
            </a:r>
            <a:r>
              <a:rPr lang="en-US" sz="2200" b="1" u="sng" dirty="0" smtClean="0">
                <a:latin typeface="Times New Roman" panose="02020603050405020304" pitchFamily="18" charset="0"/>
                <a:cs typeface="Times New Roman" panose="02020603050405020304" pitchFamily="18" charset="0"/>
              </a:rPr>
              <a:t>100</a:t>
            </a:r>
            <a:r>
              <a:rPr lang="en-US" sz="2200" b="1" dirty="0" smtClean="0">
                <a:latin typeface="Times New Roman" panose="02020603050405020304" pitchFamily="18" charset="0"/>
                <a:cs typeface="Times New Roman" panose="02020603050405020304" pitchFamily="18" charset="0"/>
              </a:rPr>
              <a:t> = Rs.0.751 today</a:t>
            </a:r>
            <a:endParaRPr lang="en-US" sz="2200" b="1" dirty="0" smtClean="0">
              <a:latin typeface="Times New Roman" panose="02020603050405020304" pitchFamily="18" charset="0"/>
              <a:cs typeface="Times New Roman" panose="02020603050405020304" pitchFamily="18" charset="0"/>
            </a:endParaRPr>
          </a:p>
          <a:p>
            <a:pPr marL="0" indent="0">
              <a:buNone/>
            </a:pPr>
            <a:r>
              <a:rPr lang="en-US" sz="2200" b="1" dirty="0" smtClean="0">
                <a:latin typeface="Times New Roman" panose="02020603050405020304" pitchFamily="18" charset="0"/>
                <a:cs typeface="Times New Roman" panose="02020603050405020304" pitchFamily="18" charset="0"/>
              </a:rPr>
              <a:t>		                               133.1</a:t>
            </a:r>
            <a:endParaRPr lang="en-US" sz="2200" b="1" dirty="0" smtClean="0">
              <a:latin typeface="Times New Roman" panose="02020603050405020304" pitchFamily="18" charset="0"/>
              <a:cs typeface="Times New Roman" panose="02020603050405020304" pitchFamily="18" charset="0"/>
            </a:endParaRPr>
          </a:p>
          <a:p>
            <a:pPr marL="0" indent="0">
              <a:buNone/>
            </a:pPr>
            <a:endParaRPr lang="en-US" sz="2200" dirty="0" smtClean="0">
              <a:latin typeface="Times New Roman" panose="02020603050405020304" pitchFamily="18" charset="0"/>
              <a:cs typeface="Times New Roman" panose="02020603050405020304" pitchFamily="18" charset="0"/>
            </a:endParaRPr>
          </a:p>
          <a:p>
            <a:pPr marL="0" indent="0">
              <a:buNone/>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pPr marL="0" indent="0" algn="ctr">
              <a:buNone/>
            </a:pPr>
            <a:r>
              <a:rPr lang="en-US" sz="2200" dirty="0" smtClean="0">
                <a:latin typeface="Times New Roman" panose="02020603050405020304" pitchFamily="18" charset="0"/>
                <a:cs typeface="Times New Roman" panose="02020603050405020304" pitchFamily="18" charset="0"/>
              </a:rPr>
              <a:t>While calculating present value of future cash inflow, take the discounting factor from discounting tables according to the period and rate of return and multiply the future sum by discounting factor to get the present value.</a:t>
            </a:r>
            <a:endParaRPr lang="en-US" sz="2200" dirty="0" smtClean="0">
              <a:latin typeface="Times New Roman" panose="02020603050405020304" pitchFamily="18" charset="0"/>
              <a:cs typeface="Times New Roman" panose="02020603050405020304" pitchFamily="18" charset="0"/>
            </a:endParaRPr>
          </a:p>
          <a:p>
            <a:pPr marL="0" indent="0" algn="ctr">
              <a:buNone/>
            </a:pPr>
            <a:endParaRPr lang="en-US" sz="2200" dirty="0">
              <a:latin typeface="Times New Roman" panose="02020603050405020304" pitchFamily="18" charset="0"/>
              <a:cs typeface="Times New Roman" panose="02020603050405020304" pitchFamily="18" charset="0"/>
            </a:endParaRPr>
          </a:p>
          <a:p>
            <a:pPr marL="0" indent="0">
              <a:buNone/>
            </a:pPr>
            <a:r>
              <a:rPr lang="en-US" sz="2200" dirty="0" smtClean="0">
                <a:solidFill>
                  <a:srgbClr val="FF0000"/>
                </a:solidFill>
                <a:latin typeface="Times New Roman" panose="02020603050405020304" pitchFamily="18" charset="0"/>
                <a:cs typeface="Times New Roman" panose="02020603050405020304" pitchFamily="18" charset="0"/>
              </a:rPr>
              <a:t>In short, the discount factor of any can be found by the following formula:</a:t>
            </a:r>
            <a:endParaRPr lang="en-US" sz="2200"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a:t>
            </a:r>
            <a:r>
              <a:rPr lang="en-US" sz="2200" dirty="0" smtClean="0">
                <a:solidFill>
                  <a:srgbClr val="FF0000"/>
                </a:solidFill>
                <a:latin typeface="Times New Roman" panose="02020603050405020304" pitchFamily="18" charset="0"/>
                <a:cs typeface="Times New Roman" panose="02020603050405020304" pitchFamily="18" charset="0"/>
              </a:rPr>
              <a:t>   </a:t>
            </a:r>
            <a:r>
              <a:rPr lang="en-US" sz="2200" u="sng" dirty="0" smtClean="0">
                <a:solidFill>
                  <a:srgbClr val="FF0000"/>
                </a:solidFill>
                <a:latin typeface="Times New Roman" panose="02020603050405020304" pitchFamily="18" charset="0"/>
                <a:cs typeface="Times New Roman" panose="02020603050405020304" pitchFamily="18" charset="0"/>
              </a:rPr>
              <a:t>    1      </a:t>
            </a:r>
            <a:r>
              <a:rPr lang="en-US" sz="2200" dirty="0" smtClean="0">
                <a:solidFill>
                  <a:srgbClr val="FF0000"/>
                </a:solidFill>
                <a:latin typeface="Times New Roman" panose="02020603050405020304" pitchFamily="18" charset="0"/>
                <a:cs typeface="Times New Roman" panose="02020603050405020304" pitchFamily="18" charset="0"/>
              </a:rPr>
              <a:t> </a:t>
            </a:r>
            <a:endParaRPr lang="en-US" sz="2200"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en-US" sz="2200" dirty="0" smtClean="0">
                <a:solidFill>
                  <a:srgbClr val="FF0000"/>
                </a:solidFill>
                <a:latin typeface="Times New Roman" panose="02020603050405020304" pitchFamily="18" charset="0"/>
                <a:cs typeface="Times New Roman" panose="02020603050405020304" pitchFamily="18" charset="0"/>
              </a:rPr>
              <a:t>		    </a:t>
            </a:r>
            <a:r>
              <a:rPr lang="en-IN" sz="2400" dirty="0" smtClean="0">
                <a:solidFill>
                  <a:srgbClr val="FF0000"/>
                </a:solidFill>
              </a:rPr>
              <a:t> </a:t>
            </a:r>
            <a:r>
              <a:rPr lang="en-IN" sz="2400" dirty="0">
                <a:solidFill>
                  <a:srgbClr val="FF0000"/>
                </a:solidFill>
              </a:rPr>
              <a:t>(1 +r)</a:t>
            </a:r>
            <a:r>
              <a:rPr lang="en-IN" sz="2400" baseline="30000" dirty="0">
                <a:solidFill>
                  <a:srgbClr val="FF0000"/>
                </a:solidFill>
              </a:rPr>
              <a:t>n</a:t>
            </a:r>
            <a:endParaRPr lang="en-IN" sz="2400" dirty="0">
              <a:solidFill>
                <a:srgbClr val="FF0000"/>
              </a:solidFill>
            </a:endParaRPr>
          </a:p>
          <a:p>
            <a:pPr marL="0" indent="0">
              <a:buNone/>
            </a:pPr>
            <a:r>
              <a:rPr lang="en-US" sz="2200" dirty="0" smtClean="0">
                <a:latin typeface="Times New Roman" panose="02020603050405020304" pitchFamily="18" charset="0"/>
                <a:cs typeface="Times New Roman" panose="02020603050405020304" pitchFamily="18" charset="0"/>
              </a:rPr>
              <a:t>Where,</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r   =   Discount rate</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n</a:t>
            </a:r>
            <a:r>
              <a:rPr lang="en-US"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No.of</a:t>
            </a:r>
            <a:r>
              <a:rPr lang="en-US" sz="2200" dirty="0" smtClean="0">
                <a:latin typeface="Times New Roman" panose="02020603050405020304" pitchFamily="18" charset="0"/>
                <a:cs typeface="Times New Roman" panose="02020603050405020304" pitchFamily="18" charset="0"/>
              </a:rPr>
              <a:t> years</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solidFill>
                  <a:srgbClr val="FF0000"/>
                </a:solidFill>
              </a:rPr>
              <a:t>Reasons for time value of money</a:t>
            </a:r>
            <a:endParaRPr lang="en-IN" sz="3000" b="1" dirty="0">
              <a:solidFill>
                <a:srgbClr val="FF0000"/>
              </a:solidFill>
            </a:endParaRP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 Risk and Uncertain</a:t>
            </a: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Preference for present consumption</a:t>
            </a: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Investment opportunities</a:t>
            </a: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Inflation</a:t>
            </a:r>
            <a:endParaRPr lang="en-US" sz="2200" dirty="0" smtClean="0">
              <a:latin typeface="Times New Roman" panose="02020603050405020304" pitchFamily="18" charset="0"/>
              <a:cs typeface="Times New Roman" panose="02020603050405020304" pitchFamily="18" charset="0"/>
            </a:endParaRPr>
          </a:p>
          <a:p>
            <a:pPr marL="0" indent="0">
              <a:buNone/>
            </a:pP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2312</Words>
  <Application>WPS Presentation</Application>
  <PresentationFormat>On-screen Show (4:3)</PresentationFormat>
  <Paragraphs>71</Paragraphs>
  <Slides>7</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7</vt:i4>
      </vt:variant>
    </vt:vector>
  </HeadingPairs>
  <TitlesOfParts>
    <vt:vector size="15" baseType="lpstr">
      <vt:lpstr>Arial</vt:lpstr>
      <vt:lpstr>SimSun</vt:lpstr>
      <vt:lpstr>Wingdings</vt:lpstr>
      <vt:lpstr>Times New Roman</vt:lpstr>
      <vt:lpstr>Calibri</vt:lpstr>
      <vt:lpstr>Microsoft YaHei</vt:lpstr>
      <vt:lpstr>Arial Unicode MS</vt:lpstr>
      <vt:lpstr>Office Theme</vt:lpstr>
      <vt:lpstr>Discounted cash flow techniques</vt:lpstr>
      <vt:lpstr>Discounted Cash Flow Techniques  </vt:lpstr>
      <vt:lpstr>Time of value of money </vt:lpstr>
      <vt:lpstr>PowerPoint 演示文稿</vt:lpstr>
      <vt:lpstr>PowerPoint 演示文稿</vt:lpstr>
      <vt:lpstr>PowerPoint 演示文稿</vt:lpstr>
      <vt:lpstr>Reasons for time value of money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10</cp:revision>
  <dcterms:created xsi:type="dcterms:W3CDTF">2020-08-03T10:35:00Z</dcterms:created>
  <dcterms:modified xsi:type="dcterms:W3CDTF">2024-08-31T06:48:39Z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849C51274DCC42EA9E49E36230EDF828_12</vt:lpwstr>
  </property>
  <property fmtid="{D5CDD505-2E9C-101B-9397-08002B2CF9AE}" pid="3" name="KSOProductBuildVer">
    <vt:lpwstr>1033-12.2.0.17562</vt:lpwstr>
  </property>
</Properties>
</file>