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79" r:id="rId4"/>
    <p:sldId id="282" r:id="rId5"/>
    <p:sldId id="283" r:id="rId6"/>
    <p:sldId id="284" r:id="rId7"/>
    <p:sldId id="285" r:id="rId8"/>
    <p:sldId id="286" r:id="rId9"/>
    <p:sldId id="287" r:id="rId10"/>
    <p:sldId id="28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62219987-9303-4D97-BDA9-0FD8BE27FB08}"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CCD8233-6F3A-49B5-BF33-83600BC551A7}"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62219987-9303-4D97-BDA9-0FD8BE27FB08}"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CCD8233-6F3A-49B5-BF33-83600BC551A7}"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62219987-9303-4D97-BDA9-0FD8BE27FB08}"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CCD8233-6F3A-49B5-BF33-83600BC551A7}"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62219987-9303-4D97-BDA9-0FD8BE27FB08}"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CCD8233-6F3A-49B5-BF33-83600BC551A7}"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2219987-9303-4D97-BDA9-0FD8BE27FB08}"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CCD8233-6F3A-49B5-BF33-83600BC551A7}"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62219987-9303-4D97-BDA9-0FD8BE27FB08}"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CCD8233-6F3A-49B5-BF33-83600BC551A7}"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62219987-9303-4D97-BDA9-0FD8BE27FB08}"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CCD8233-6F3A-49B5-BF33-83600BC551A7}"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62219987-9303-4D97-BDA9-0FD8BE27FB08}"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CCD8233-6F3A-49B5-BF33-83600BC551A7}"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219987-9303-4D97-BDA9-0FD8BE27FB08}"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CCD8233-6F3A-49B5-BF33-83600BC551A7}"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2219987-9303-4D97-BDA9-0FD8BE27FB08}"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CCD8233-6F3A-49B5-BF33-83600BC551A7}"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2219987-9303-4D97-BDA9-0FD8BE27FB08}"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CCD8233-6F3A-49B5-BF33-83600BC551A7}"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219987-9303-4D97-BDA9-0FD8BE27FB08}"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CD8233-6F3A-49B5-BF33-83600BC551A7}"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b="1" smtClean="0">
                <a:solidFill>
                  <a:srgbClr val="C00000"/>
                </a:solidFill>
              </a:rPr>
              <a:t>Module </a:t>
            </a:r>
            <a:r>
              <a:rPr lang="en-US" sz="3200" b="1" smtClean="0">
                <a:solidFill>
                  <a:srgbClr val="C00000"/>
                </a:solidFill>
              </a:rPr>
              <a:t>2</a:t>
            </a:r>
            <a:endParaRPr lang="en-IN" sz="3200" b="1" dirty="0">
              <a:solidFill>
                <a:srgbClr val="C00000"/>
              </a:solidFill>
            </a:endParaRPr>
          </a:p>
        </p:txBody>
      </p:sp>
      <p:sp>
        <p:nvSpPr>
          <p:cNvPr id="3" name="Subtitle 2"/>
          <p:cNvSpPr>
            <a:spLocks noGrp="1"/>
          </p:cNvSpPr>
          <p:nvPr>
            <p:ph type="subTitle" idx="1"/>
          </p:nvPr>
        </p:nvSpPr>
        <p:spPr>
          <a:xfrm>
            <a:off x="899795" y="3360420"/>
            <a:ext cx="6872605" cy="2278380"/>
          </a:xfrm>
        </p:spPr>
        <p:txBody>
          <a:bodyPr>
            <a:normAutofit fontScale="40000"/>
          </a:bodyPr>
          <a:lstStyle/>
          <a:p>
            <a:r>
              <a:rPr lang="en-US" sz="5300" b="1" dirty="0" smtClean="0">
                <a:solidFill>
                  <a:srgbClr val="C00000"/>
                </a:solidFill>
              </a:rPr>
              <a:t>INTERNAL RATE OF RETURN METHOD</a:t>
            </a:r>
            <a:endParaRPr lang="en-US" sz="5300" b="1" dirty="0" smtClean="0">
              <a:solidFill>
                <a:srgbClr val="C00000"/>
              </a:solidFill>
            </a:endParaRPr>
          </a:p>
          <a:p>
            <a:r>
              <a:rPr lang="en-US" sz="5300" b="1" dirty="0" smtClean="0">
                <a:solidFill>
                  <a:srgbClr val="C00000"/>
                </a:solidFill>
              </a:rPr>
              <a:t>(IRR) </a:t>
            </a:r>
            <a:endParaRPr lang="en-US" sz="5300" b="1" dirty="0" smtClean="0">
              <a:solidFill>
                <a:srgbClr val="C00000"/>
              </a:solidFill>
            </a:endParaRPr>
          </a:p>
          <a:p>
            <a:r>
              <a:rPr lang="en-US" altLang="en-IN" b="1" dirty="0">
                <a:solidFill>
                  <a:srgbClr val="002060"/>
                </a:solidFill>
                <a:sym typeface="+mn-ea"/>
              </a:rPr>
              <a:t>Prepared by </a:t>
            </a:r>
            <a:endParaRPr lang="en-US" altLang="en-IN" b="1" dirty="0">
              <a:solidFill>
                <a:srgbClr val="002060"/>
              </a:solidFill>
              <a:sym typeface="+mn-ea"/>
            </a:endParaRPr>
          </a:p>
          <a:p>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b="1" dirty="0">
              <a:solidFill>
                <a:srgbClr val="C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000" b="1" dirty="0">
                <a:solidFill>
                  <a:srgbClr val="FF0000"/>
                </a:solidFill>
                <a:latin typeface="Times New Roman" panose="02020603050405020304" pitchFamily="18" charset="0"/>
                <a:cs typeface="Times New Roman" panose="02020603050405020304" pitchFamily="18" charset="0"/>
              </a:rPr>
              <a:t>Internal Rate of Return (IRR)</a:t>
            </a:r>
            <a:br>
              <a:rPr lang="en-IN" sz="3000" b="1" dirty="0">
                <a:solidFill>
                  <a:srgbClr val="FF0000"/>
                </a:solidFill>
                <a:latin typeface="Times New Roman" panose="02020603050405020304" pitchFamily="18" charset="0"/>
                <a:cs typeface="Times New Roman" panose="02020603050405020304" pitchFamily="18" charset="0"/>
              </a:rPr>
            </a:br>
            <a:endParaRPr lang="en-IN" sz="3000" b="1" dirty="0">
              <a:solidFill>
                <a:srgbClr val="FF0000"/>
              </a:solidFill>
            </a:endParaRP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Ø"/>
            </a:pPr>
            <a:endParaRPr lang="en-IN" sz="2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It is also called time adjusted rate of return method</a:t>
            </a:r>
            <a:endParaRPr lang="en-IN" sz="22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Internal </a:t>
            </a:r>
            <a:r>
              <a:rPr lang="en-IN" sz="2200" dirty="0">
                <a:latin typeface="Times New Roman" panose="02020603050405020304" pitchFamily="18" charset="0"/>
                <a:cs typeface="Times New Roman" panose="02020603050405020304" pitchFamily="18" charset="0"/>
              </a:rPr>
              <a:t>rate of return is the rate of return </a:t>
            </a:r>
            <a:r>
              <a:rPr lang="en-IN" sz="2200" dirty="0" smtClean="0">
                <a:latin typeface="Times New Roman" panose="02020603050405020304" pitchFamily="18" charset="0"/>
                <a:cs typeface="Times New Roman" panose="02020603050405020304" pitchFamily="18" charset="0"/>
              </a:rPr>
              <a:t>or discount rate at </a:t>
            </a:r>
            <a:r>
              <a:rPr lang="en-IN" sz="2200" dirty="0">
                <a:latin typeface="Times New Roman" panose="02020603050405020304" pitchFamily="18" charset="0"/>
                <a:cs typeface="Times New Roman" panose="02020603050405020304" pitchFamily="18" charset="0"/>
              </a:rPr>
              <a:t>which total present value of future cash inflow is equal to initial investment. </a:t>
            </a:r>
            <a:endParaRPr lang="en-IN" sz="2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In order to find the rate of return, estimated net cash inflows of each year discounted at various rates till a rate obtained at which the present value of cash inflow is equal to the initial investment. </a:t>
            </a:r>
            <a:endParaRPr lang="en-IN" sz="2200" dirty="0" smtClean="0">
              <a:latin typeface="Times New Roman" panose="02020603050405020304" pitchFamily="18" charset="0"/>
              <a:cs typeface="Times New Roman" panose="02020603050405020304" pitchFamily="18" charset="0"/>
            </a:endParaRPr>
          </a:p>
          <a:p>
            <a:pPr marL="0" indent="0" algn="just">
              <a:buNone/>
            </a:pPr>
            <a:endParaRPr lang="en-IN" sz="2200" dirty="0" smtClean="0">
              <a:latin typeface="Times New Roman" panose="02020603050405020304" pitchFamily="18" charset="0"/>
              <a:cs typeface="Times New Roman" panose="02020603050405020304" pitchFamily="18" charset="0"/>
            </a:endParaRPr>
          </a:p>
          <a:p>
            <a:pPr marL="0" indent="0" algn="just">
              <a:buNone/>
            </a:pPr>
            <a:r>
              <a:rPr lang="en-IN" sz="2200" b="1" dirty="0" smtClean="0">
                <a:latin typeface="Times New Roman" panose="02020603050405020304" pitchFamily="18" charset="0"/>
                <a:cs typeface="Times New Roman" panose="02020603050405020304" pitchFamily="18" charset="0"/>
              </a:rPr>
              <a:t>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a:solidFill>
                  <a:srgbClr val="FF0000"/>
                </a:solidFill>
                <a:latin typeface="Times New Roman" panose="02020603050405020304" pitchFamily="18" charset="0"/>
                <a:cs typeface="Times New Roman" panose="02020603050405020304" pitchFamily="18" charset="0"/>
              </a:rPr>
              <a:t>Decision Rule </a:t>
            </a:r>
            <a:br>
              <a:rPr lang="en-IN" sz="3200" dirty="0">
                <a:solidFill>
                  <a:srgbClr val="FF0000"/>
                </a:solidFill>
                <a:latin typeface="Times New Roman" panose="02020603050405020304" pitchFamily="18" charset="0"/>
                <a:cs typeface="Times New Roman" panose="02020603050405020304" pitchFamily="18" charset="0"/>
              </a:rPr>
            </a:br>
            <a:endParaRPr lang="en-IN" sz="3200" dirty="0">
              <a:solidFill>
                <a:srgbClr val="FF0000"/>
              </a:solidFill>
            </a:endParaRPr>
          </a:p>
        </p:txBody>
      </p:sp>
      <p:sp>
        <p:nvSpPr>
          <p:cNvPr id="3" name="Content Placeholder 2"/>
          <p:cNvSpPr>
            <a:spLocks noGrp="1"/>
          </p:cNvSpPr>
          <p:nvPr>
            <p:ph idx="1"/>
          </p:nvPr>
        </p:nvSpPr>
        <p:spPr/>
        <p:txBody>
          <a:bodyPr>
            <a:normAutofit/>
          </a:bodyPr>
          <a:lstStyle/>
          <a:p>
            <a:pPr marL="0" indent="0" algn="just">
              <a:buNone/>
            </a:pPr>
            <a:r>
              <a:rPr lang="en-IN" sz="2200" dirty="0">
                <a:latin typeface="Times New Roman" panose="02020603050405020304" pitchFamily="18" charset="0"/>
                <a:cs typeface="Times New Roman" panose="02020603050405020304" pitchFamily="18" charset="0"/>
              </a:rPr>
              <a:t>	The calculated IRR is compared with the desired minimize rate of return. If IRR is equal to or greater than the desired minimize rate of return, then the project is accepted. If it is less than minimum rate of return then the project is rejected. </a:t>
            </a:r>
            <a:endParaRPr lang="en-IN" sz="2200" dirty="0">
              <a:latin typeface="Times New Roman" panose="02020603050405020304" pitchFamily="18" charset="0"/>
              <a:cs typeface="Times New Roman" panose="02020603050405020304" pitchFamily="18" charset="0"/>
            </a:endParaRPr>
          </a:p>
          <a:p>
            <a:endParaRPr lang="en-IN" sz="2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300" b="1" dirty="0" smtClean="0">
                <a:solidFill>
                  <a:srgbClr val="C00000"/>
                </a:solidFill>
              </a:rPr>
              <a:t>a) When cash inflows are equal over the life of the project:</a:t>
            </a:r>
            <a:endParaRPr lang="en-IN" sz="2300" b="1" dirty="0">
              <a:solidFill>
                <a:srgbClr val="C00000"/>
              </a:solidFill>
            </a:endParaRPr>
          </a:p>
        </p:txBody>
      </p:sp>
      <p:sp>
        <p:nvSpPr>
          <p:cNvPr id="3" name="Content Placeholder 2"/>
          <p:cNvSpPr>
            <a:spLocks noGrp="1"/>
          </p:cNvSpPr>
          <p:nvPr>
            <p:ph idx="1"/>
          </p:nvPr>
        </p:nvSpPr>
        <p:spPr>
          <a:xfrm>
            <a:off x="457200" y="1412776"/>
            <a:ext cx="8507288" cy="4968552"/>
          </a:xfrm>
        </p:spPr>
        <p:txBody>
          <a:bodyPr>
            <a:normAutofit fontScale="70000" lnSpcReduction="20000"/>
          </a:bodyPr>
          <a:lstStyle/>
          <a:p>
            <a:pPr marL="0" indent="0">
              <a:buNone/>
            </a:pPr>
            <a:r>
              <a:rPr lang="en-US" dirty="0" smtClean="0">
                <a:latin typeface="Times New Roman" panose="02020603050405020304" pitchFamily="18" charset="0"/>
                <a:cs typeface="Times New Roman" panose="02020603050405020304" pitchFamily="18" charset="0"/>
              </a:rPr>
              <a:t>1.   Find out PV Factor by dividing investment by annual cash inflow:</a:t>
            </a:r>
            <a:endParaRPr lang="en-US" dirty="0" smtClean="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PVF  =    </a:t>
            </a:r>
            <a:r>
              <a:rPr lang="en-US" u="sng" dirty="0" smtClean="0">
                <a:latin typeface="Times New Roman" panose="02020603050405020304" pitchFamily="18" charset="0"/>
                <a:cs typeface="Times New Roman" panose="02020603050405020304" pitchFamily="18" charset="0"/>
              </a:rPr>
              <a:t> Investment</a:t>
            </a:r>
            <a:endParaRPr lang="en-US" u="sng" dirty="0" smtClean="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Annual cash inflow</a:t>
            </a:r>
            <a:endParaRPr lang="en-US" dirty="0" smtClean="0">
              <a:latin typeface="Times New Roman" panose="02020603050405020304" pitchFamily="18" charset="0"/>
              <a:cs typeface="Times New Roman" panose="02020603050405020304" pitchFamily="18" charset="0"/>
            </a:endParaRPr>
          </a:p>
          <a:p>
            <a:pPr marL="0" indent="0">
              <a:buNone/>
            </a:pPr>
            <a:endParaRPr lang="en-US" dirty="0" smtClean="0">
              <a:latin typeface="Times New Roman" panose="02020603050405020304" pitchFamily="18" charset="0"/>
              <a:cs typeface="Times New Roman" panose="02020603050405020304" pitchFamily="18" charset="0"/>
            </a:endParaRPr>
          </a:p>
          <a:p>
            <a:pPr marL="514350" indent="-514350">
              <a:buAutoNum type="arabicPeriod" startAt="2"/>
            </a:pPr>
            <a:r>
              <a:rPr lang="en-US" dirty="0" smtClean="0">
                <a:latin typeface="Times New Roman" panose="02020603050405020304" pitchFamily="18" charset="0"/>
                <a:cs typeface="Times New Roman" panose="02020603050405020304" pitchFamily="18" charset="0"/>
              </a:rPr>
              <a:t>Search for a value nearest to PV factor in the last year of project from Table II (Cumulative PV value Table).</a:t>
            </a:r>
            <a:endParaRPr lang="en-US" dirty="0" smtClean="0">
              <a:latin typeface="Times New Roman" panose="02020603050405020304" pitchFamily="18" charset="0"/>
              <a:cs typeface="Times New Roman" panose="02020603050405020304" pitchFamily="18" charset="0"/>
            </a:endParaRPr>
          </a:p>
          <a:p>
            <a:pPr marL="514350" indent="-514350">
              <a:buAutoNum type="arabicPeriod" startAt="2"/>
            </a:pPr>
            <a:endParaRPr lang="en-US" dirty="0" smtClean="0">
              <a:latin typeface="Times New Roman" panose="02020603050405020304" pitchFamily="18" charset="0"/>
              <a:cs typeface="Times New Roman" panose="02020603050405020304" pitchFamily="18" charset="0"/>
            </a:endParaRPr>
          </a:p>
          <a:p>
            <a:pPr marL="514350" indent="-514350">
              <a:buAutoNum type="arabicPeriod" startAt="2"/>
            </a:pPr>
            <a:r>
              <a:rPr lang="en-US" dirty="0" smtClean="0">
                <a:latin typeface="Times New Roman" panose="02020603050405020304" pitchFamily="18" charset="0"/>
                <a:cs typeface="Times New Roman" panose="02020603050405020304" pitchFamily="18" charset="0"/>
              </a:rPr>
              <a:t>The rate given in the column of the P.V Factor will be the IRR.</a:t>
            </a:r>
            <a:endParaRPr lang="en-US" dirty="0" smtClean="0">
              <a:latin typeface="Times New Roman" panose="02020603050405020304" pitchFamily="18" charset="0"/>
              <a:cs typeface="Times New Roman" panose="02020603050405020304" pitchFamily="18" charset="0"/>
            </a:endParaRPr>
          </a:p>
          <a:p>
            <a:pPr marL="514350" indent="-514350">
              <a:buAutoNum type="arabicPeriod" startAt="2"/>
            </a:pPr>
            <a:endParaRPr lang="en-US" dirty="0" smtClean="0">
              <a:latin typeface="Times New Roman" panose="02020603050405020304" pitchFamily="18" charset="0"/>
              <a:cs typeface="Times New Roman" panose="02020603050405020304" pitchFamily="18" charset="0"/>
            </a:endParaRPr>
          </a:p>
          <a:p>
            <a:pPr marL="514350" indent="-514350">
              <a:buAutoNum type="arabicPeriod" startAt="2"/>
            </a:pPr>
            <a:r>
              <a:rPr lang="en-US" dirty="0" smtClean="0">
                <a:latin typeface="Times New Roman" panose="02020603050405020304" pitchFamily="18" charset="0"/>
                <a:cs typeface="Times New Roman" panose="02020603050405020304" pitchFamily="18" charset="0"/>
              </a:rPr>
              <a:t>In order to make a precise estimation of IRR, find out the present values of higher and lower rate identified form the table.</a:t>
            </a:r>
            <a:endParaRPr lang="en-US" dirty="0" smtClean="0">
              <a:latin typeface="Times New Roman" panose="02020603050405020304" pitchFamily="18" charset="0"/>
              <a:cs typeface="Times New Roman" panose="02020603050405020304" pitchFamily="18" charset="0"/>
            </a:endParaRPr>
          </a:p>
          <a:p>
            <a:pPr marL="514350" indent="-514350">
              <a:buAutoNum type="arabicPeriod" startAt="2"/>
            </a:pPr>
            <a:endParaRPr lang="en-US" dirty="0" smtClean="0">
              <a:latin typeface="Times New Roman" panose="02020603050405020304" pitchFamily="18" charset="0"/>
              <a:cs typeface="Times New Roman" panose="02020603050405020304" pitchFamily="18" charset="0"/>
            </a:endParaRPr>
          </a:p>
          <a:p>
            <a:pPr marL="514350" indent="-514350">
              <a:buAutoNum type="arabicPeriod" startAt="2"/>
            </a:pPr>
            <a:r>
              <a:rPr lang="en-US" dirty="0" smtClean="0">
                <a:latin typeface="Times New Roman" panose="02020603050405020304" pitchFamily="18" charset="0"/>
                <a:cs typeface="Times New Roman" panose="02020603050405020304" pitchFamily="18" charset="0"/>
              </a:rPr>
              <a:t>Find out the exact IRR by using interpolation formula:</a:t>
            </a:r>
            <a:endParaRPr lang="en-US" dirty="0" smtClean="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dirty="0"/>
          </a:p>
        </p:txBody>
      </p:sp>
      <p:pic>
        <p:nvPicPr>
          <p:cNvPr id="2050" name="Picture 2" descr="C:\Users\user\Downloads\CamScanner 08-21-2020 11.01.00.jp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683568" y="1772815"/>
            <a:ext cx="7560840" cy="41652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FF0000"/>
                </a:solidFill>
              </a:rPr>
              <a:t>Example 1. (I Case)</a:t>
            </a:r>
            <a:endParaRPr lang="en-IN" sz="3200" b="1" dirty="0">
              <a:solidFill>
                <a:srgbClr val="FF0000"/>
              </a:solidFill>
            </a:endParaRPr>
          </a:p>
        </p:txBody>
      </p:sp>
      <p:sp>
        <p:nvSpPr>
          <p:cNvPr id="3" name="Content Placeholder 2"/>
          <p:cNvSpPr>
            <a:spLocks noGrp="1"/>
          </p:cNvSpPr>
          <p:nvPr>
            <p:ph idx="1"/>
          </p:nvPr>
        </p:nvSpPr>
        <p:spPr/>
        <p:txBody>
          <a:bodyPr/>
          <a:lstStyle/>
          <a:p>
            <a:endParaRPr lang="en-IN" dirty="0"/>
          </a:p>
        </p:txBody>
      </p:sp>
      <p:pic>
        <p:nvPicPr>
          <p:cNvPr id="3074" name="Picture 2" descr="C:\Users\user\Downloads\CamScanner 08-21-2020 11.09.08_1.jp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539552" y="1556792"/>
            <a:ext cx="7776864" cy="26811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dirty="0"/>
          </a:p>
        </p:txBody>
      </p:sp>
      <p:pic>
        <p:nvPicPr>
          <p:cNvPr id="4098" name="Picture 2" descr="C:\Users\user\Downloads\CamScanner 08-21-2020 11.09.08_2.jp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95536" y="1147620"/>
            <a:ext cx="8280920" cy="516169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FF0000"/>
                </a:solidFill>
              </a:rPr>
              <a:t>Example 2 (II Case)</a:t>
            </a:r>
            <a:endParaRPr lang="en-IN" sz="3200" b="1" dirty="0">
              <a:solidFill>
                <a:srgbClr val="FF0000"/>
              </a:solidFill>
            </a:endParaRPr>
          </a:p>
        </p:txBody>
      </p:sp>
      <p:sp>
        <p:nvSpPr>
          <p:cNvPr id="3" name="Content Placeholder 2"/>
          <p:cNvSpPr>
            <a:spLocks noGrp="1"/>
          </p:cNvSpPr>
          <p:nvPr>
            <p:ph idx="1"/>
          </p:nvPr>
        </p:nvSpPr>
        <p:spPr/>
        <p:txBody>
          <a:bodyPr>
            <a:normAutofit lnSpcReduction="10000"/>
          </a:bodyPr>
          <a:lstStyle/>
          <a:p>
            <a:pPr marL="0" indent="0">
              <a:buNone/>
            </a:pPr>
            <a:r>
              <a:rPr lang="en-US" sz="2200" dirty="0" smtClean="0">
                <a:latin typeface="Times New Roman" panose="02020603050405020304" pitchFamily="18" charset="0"/>
                <a:cs typeface="Times New Roman" panose="02020603050405020304" pitchFamily="18" charset="0"/>
              </a:rPr>
              <a:t>A project cost </a:t>
            </a:r>
            <a:r>
              <a:rPr lang="en-US" sz="2200" dirty="0" err="1" smtClean="0">
                <a:latin typeface="Times New Roman" panose="02020603050405020304" pitchFamily="18" charset="0"/>
                <a:cs typeface="Times New Roman" panose="02020603050405020304" pitchFamily="18" charset="0"/>
              </a:rPr>
              <a:t>Rs</a:t>
            </a:r>
            <a:r>
              <a:rPr lang="en-US" sz="2200" dirty="0" smtClean="0">
                <a:latin typeface="Times New Roman" panose="02020603050405020304" pitchFamily="18" charset="0"/>
                <a:cs typeface="Times New Roman" panose="02020603050405020304" pitchFamily="18" charset="0"/>
              </a:rPr>
              <a:t>. 6000/- and is expected to generate cash inflow of Rs.2,000 over its life of 5 years. Calculate IRR.</a:t>
            </a:r>
            <a:endParaRPr lang="en-US" sz="2200" dirty="0" smtClean="0">
              <a:latin typeface="Times New Roman" panose="02020603050405020304" pitchFamily="18" charset="0"/>
              <a:cs typeface="Times New Roman" panose="02020603050405020304" pitchFamily="18" charset="0"/>
            </a:endParaRPr>
          </a:p>
          <a:p>
            <a:pPr marL="0" indent="0">
              <a:buNone/>
            </a:pP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b="1" dirty="0" smtClean="0">
                <a:latin typeface="Times New Roman" panose="02020603050405020304" pitchFamily="18" charset="0"/>
                <a:cs typeface="Times New Roman" panose="02020603050405020304" pitchFamily="18" charset="0"/>
              </a:rPr>
              <a:t>Step 1</a:t>
            </a:r>
            <a:r>
              <a:rPr lang="en-US" sz="2200" dirty="0" smtClean="0">
                <a:latin typeface="Times New Roman" panose="02020603050405020304" pitchFamily="18" charset="0"/>
                <a:cs typeface="Times New Roman" panose="02020603050405020304" pitchFamily="18" charset="0"/>
              </a:rPr>
              <a:t> : PV Factor  </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u="sng" dirty="0" smtClean="0">
                <a:latin typeface="Times New Roman" panose="02020603050405020304" pitchFamily="18" charset="0"/>
                <a:cs typeface="Times New Roman" panose="02020603050405020304" pitchFamily="18" charset="0"/>
              </a:rPr>
              <a:t> </a:t>
            </a:r>
            <a:r>
              <a:rPr lang="en-US" sz="2200" u="sng" dirty="0">
                <a:latin typeface="Times New Roman" panose="02020603050405020304" pitchFamily="18" charset="0"/>
                <a:cs typeface="Times New Roman" panose="02020603050405020304" pitchFamily="18" charset="0"/>
              </a:rPr>
              <a:t>Investment</a:t>
            </a:r>
            <a:endParaRPr lang="en-US" sz="2200" u="sng" dirty="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Annual cash inflow</a:t>
            </a:r>
            <a:endParaRPr lang="en-US" sz="2200" dirty="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  </a:t>
            </a:r>
            <a:r>
              <a:rPr lang="en-US" sz="2200" u="sng" dirty="0" smtClean="0">
                <a:latin typeface="Times New Roman" panose="02020603050405020304" pitchFamily="18" charset="0"/>
                <a:cs typeface="Times New Roman" panose="02020603050405020304" pitchFamily="18" charset="0"/>
              </a:rPr>
              <a:t>6,000</a:t>
            </a:r>
            <a:r>
              <a:rPr lang="en-US" sz="2200" dirty="0" smtClean="0">
                <a:latin typeface="Times New Roman" panose="02020603050405020304" pitchFamily="18" charset="0"/>
                <a:cs typeface="Times New Roman" panose="02020603050405020304" pitchFamily="18" charset="0"/>
              </a:rPr>
              <a:t>  =  3</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2,000</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b="1" dirty="0" smtClean="0">
                <a:latin typeface="Times New Roman" panose="02020603050405020304" pitchFamily="18" charset="0"/>
                <a:cs typeface="Times New Roman" panose="02020603050405020304" pitchFamily="18" charset="0"/>
              </a:rPr>
              <a:t>Step 2</a:t>
            </a:r>
            <a:r>
              <a:rPr lang="en-US" sz="2200" dirty="0" smtClean="0">
                <a:latin typeface="Times New Roman" panose="02020603050405020304" pitchFamily="18" charset="0"/>
                <a:cs typeface="Times New Roman" panose="02020603050405020304" pitchFamily="18" charset="0"/>
              </a:rPr>
              <a:t> : Search </a:t>
            </a:r>
            <a:r>
              <a:rPr lang="en-US" sz="2200" dirty="0">
                <a:latin typeface="Times New Roman" panose="02020603050405020304" pitchFamily="18" charset="0"/>
                <a:cs typeface="Times New Roman" panose="02020603050405020304" pitchFamily="18" charset="0"/>
              </a:rPr>
              <a:t>for a value nearest to PV factor in the last year of </a:t>
            </a:r>
            <a:r>
              <a:rPr lang="en-US" sz="2200" dirty="0" smtClean="0">
                <a:latin typeface="Times New Roman" panose="02020603050405020304" pitchFamily="18" charset="0"/>
                <a:cs typeface="Times New Roman" panose="02020603050405020304" pitchFamily="18" charset="0"/>
              </a:rPr>
              <a:t>	project </a:t>
            </a:r>
            <a:r>
              <a:rPr lang="en-US" sz="2200" dirty="0">
                <a:latin typeface="Times New Roman" panose="02020603050405020304" pitchFamily="18" charset="0"/>
                <a:cs typeface="Times New Roman" panose="02020603050405020304" pitchFamily="18" charset="0"/>
              </a:rPr>
              <a:t>from Table II (Cumulative PV value Table</a:t>
            </a:r>
            <a:r>
              <a:rPr lang="en-US" sz="2200" dirty="0" smtClean="0">
                <a:latin typeface="Times New Roman" panose="02020603050405020304" pitchFamily="18" charset="0"/>
                <a:cs typeface="Times New Roman" panose="02020603050405020304" pitchFamily="18" charset="0"/>
              </a:rPr>
              <a:t>).</a:t>
            </a:r>
            <a:endParaRPr lang="en-US" sz="2200" dirty="0" smtClean="0">
              <a:latin typeface="Times New Roman" panose="02020603050405020304" pitchFamily="18" charset="0"/>
              <a:cs typeface="Times New Roman" panose="02020603050405020304" pitchFamily="18" charset="0"/>
            </a:endParaRPr>
          </a:p>
          <a:p>
            <a:pPr marL="0" indent="0">
              <a:buNone/>
            </a:pPr>
            <a:endParaRPr lang="en-US" sz="2200" dirty="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PV Factor 3 is not available in the table. Then take closest rates nearest to 3. (18% and 20%).</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600200"/>
            <a:ext cx="8229600" cy="5645224"/>
          </a:xfrm>
        </p:spPr>
        <p:txBody>
          <a:bodyPr>
            <a:normAutofit fontScale="55000" lnSpcReduction="20000"/>
          </a:bodyPr>
          <a:lstStyle/>
          <a:p>
            <a:pPr marL="0" indent="0">
              <a:buNone/>
            </a:pPr>
            <a:r>
              <a:rPr lang="en-US" b="1" dirty="0" smtClean="0">
                <a:latin typeface="Times New Roman" panose="02020603050405020304" pitchFamily="18" charset="0"/>
                <a:cs typeface="Times New Roman" panose="02020603050405020304" pitchFamily="18" charset="0"/>
              </a:rPr>
              <a:t>Stage 3</a:t>
            </a:r>
            <a:r>
              <a:rPr lang="en-US" dirty="0" smtClean="0">
                <a:latin typeface="Times New Roman" panose="02020603050405020304" pitchFamily="18" charset="0"/>
                <a:cs typeface="Times New Roman" panose="02020603050405020304" pitchFamily="18" charset="0"/>
              </a:rPr>
              <a:t>: In </a:t>
            </a:r>
            <a:r>
              <a:rPr lang="en-US" dirty="0">
                <a:latin typeface="Times New Roman" panose="02020603050405020304" pitchFamily="18" charset="0"/>
                <a:cs typeface="Times New Roman" panose="02020603050405020304" pitchFamily="18" charset="0"/>
              </a:rPr>
              <a:t>order to make a precise estimation of IRR, find out the present values of </a:t>
            </a:r>
            <a:r>
              <a:rPr lang="en-US" dirty="0" smtClean="0">
                <a:latin typeface="Times New Roman" panose="02020603050405020304" pitchFamily="18" charset="0"/>
                <a:cs typeface="Times New Roman" panose="02020603050405020304" pitchFamily="18" charset="0"/>
              </a:rPr>
              <a:t>	higher </a:t>
            </a:r>
            <a:r>
              <a:rPr lang="en-US" dirty="0">
                <a:latin typeface="Times New Roman" panose="02020603050405020304" pitchFamily="18" charset="0"/>
                <a:cs typeface="Times New Roman" panose="02020603050405020304" pitchFamily="18" charset="0"/>
              </a:rPr>
              <a:t>and lower rate identified form the table</a:t>
            </a:r>
            <a:r>
              <a:rPr lang="en-US"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	P.V at 18% = 2,000 x 3.127 = 6,254</a:t>
            </a: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	P.V at 20% = 2,000 x 2.9     = 5,800</a:t>
            </a:r>
            <a:endParaRPr lang="en-US" dirty="0" smtClean="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b="1" dirty="0" smtClean="0">
                <a:latin typeface="Times New Roman" panose="02020603050405020304" pitchFamily="18" charset="0"/>
                <a:cs typeface="Times New Roman" panose="02020603050405020304" pitchFamily="18" charset="0"/>
              </a:rPr>
              <a:t>Stage 4 </a:t>
            </a:r>
            <a:r>
              <a:rPr lang="en-US" dirty="0" smtClean="0">
                <a:latin typeface="Times New Roman" panose="02020603050405020304" pitchFamily="18" charset="0"/>
                <a:cs typeface="Times New Roman" panose="02020603050405020304" pitchFamily="18" charset="0"/>
              </a:rPr>
              <a:t>: Find </a:t>
            </a:r>
            <a:r>
              <a:rPr lang="en-US" dirty="0">
                <a:latin typeface="Times New Roman" panose="02020603050405020304" pitchFamily="18" charset="0"/>
                <a:cs typeface="Times New Roman" panose="02020603050405020304" pitchFamily="18" charset="0"/>
              </a:rPr>
              <a:t>out the exact IRR by using interpolation formula</a:t>
            </a:r>
            <a:r>
              <a:rPr lang="en-US"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IN" dirty="0"/>
              <a:t>L +    </a:t>
            </a:r>
            <a:r>
              <a:rPr lang="en-IN" u="sng" dirty="0"/>
              <a:t>P</a:t>
            </a:r>
            <a:r>
              <a:rPr lang="en-IN" u="sng" baseline="-25000" dirty="0"/>
              <a:t>1 </a:t>
            </a:r>
            <a:r>
              <a:rPr lang="en-IN" u="sng" dirty="0"/>
              <a:t>– Q</a:t>
            </a:r>
            <a:r>
              <a:rPr lang="en-IN" dirty="0"/>
              <a:t>    x   (H – L)</a:t>
            </a:r>
            <a:endParaRPr lang="en-IN" dirty="0"/>
          </a:p>
          <a:p>
            <a:pPr marL="0" indent="0">
              <a:buNone/>
            </a:pPr>
            <a:r>
              <a:rPr lang="en-IN" dirty="0" smtClean="0"/>
              <a:t>	         	         P</a:t>
            </a:r>
            <a:r>
              <a:rPr lang="en-IN" baseline="-25000" dirty="0" smtClean="0"/>
              <a:t>1 </a:t>
            </a:r>
            <a:r>
              <a:rPr lang="en-IN" dirty="0"/>
              <a:t>– </a:t>
            </a:r>
            <a:r>
              <a:rPr lang="en-IN" dirty="0" smtClean="0"/>
              <a:t>P</a:t>
            </a:r>
            <a:r>
              <a:rPr lang="en-IN" baseline="-25000" dirty="0" smtClean="0"/>
              <a:t>2</a:t>
            </a:r>
            <a:endParaRPr lang="en-IN" baseline="-25000" dirty="0" smtClean="0"/>
          </a:p>
          <a:p>
            <a:pPr marL="0" indent="0">
              <a:buNone/>
            </a:pPr>
            <a:endParaRPr lang="en-IN" dirty="0"/>
          </a:p>
          <a:p>
            <a:pPr marL="0" indent="0">
              <a:buNone/>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a:t>
            </a:r>
            <a:r>
              <a:rPr lang="en-IN" dirty="0" smtClean="0"/>
              <a:t>18% </a:t>
            </a:r>
            <a:r>
              <a:rPr lang="en-IN" dirty="0"/>
              <a:t>+    </a:t>
            </a:r>
            <a:r>
              <a:rPr lang="en-IN" u="sng" dirty="0" smtClean="0"/>
              <a:t>6254</a:t>
            </a:r>
            <a:r>
              <a:rPr lang="en-IN" u="sng" baseline="-25000" dirty="0" smtClean="0"/>
              <a:t> </a:t>
            </a:r>
            <a:r>
              <a:rPr lang="en-IN" u="sng" dirty="0"/>
              <a:t>– </a:t>
            </a:r>
            <a:r>
              <a:rPr lang="en-IN" u="sng" dirty="0" smtClean="0"/>
              <a:t>6000</a:t>
            </a:r>
            <a:r>
              <a:rPr lang="en-IN" dirty="0" smtClean="0"/>
              <a:t>    </a:t>
            </a:r>
            <a:r>
              <a:rPr lang="en-IN" dirty="0"/>
              <a:t>x   </a:t>
            </a:r>
            <a:r>
              <a:rPr lang="en-IN" dirty="0" smtClean="0"/>
              <a:t>(20% </a:t>
            </a:r>
            <a:r>
              <a:rPr lang="en-IN" dirty="0"/>
              <a:t>– </a:t>
            </a:r>
            <a:r>
              <a:rPr lang="en-IN" dirty="0" smtClean="0"/>
              <a:t>18%)</a:t>
            </a:r>
            <a:endParaRPr lang="en-IN" dirty="0"/>
          </a:p>
          <a:p>
            <a:pPr marL="0" indent="0">
              <a:buNone/>
            </a:pPr>
            <a:r>
              <a:rPr lang="en-IN" dirty="0"/>
              <a:t>	         	         </a:t>
            </a:r>
            <a:r>
              <a:rPr lang="en-IN" dirty="0" smtClean="0"/>
              <a:t>      6254 – 5800</a:t>
            </a:r>
            <a:endParaRPr lang="en-IN" dirty="0" smtClean="0"/>
          </a:p>
          <a:p>
            <a:pPr marL="0" indent="0">
              <a:buNone/>
            </a:pPr>
            <a:endParaRPr lang="en-IN" dirty="0" smtClean="0"/>
          </a:p>
          <a:p>
            <a:pPr marL="0" indent="0">
              <a:buNone/>
            </a:pPr>
            <a:r>
              <a:rPr lang="en-US" dirty="0" smtClean="0"/>
              <a:t>	</a:t>
            </a:r>
            <a:r>
              <a:rPr lang="en-US" dirty="0">
                <a:latin typeface="Times New Roman" panose="02020603050405020304" pitchFamily="18" charset="0"/>
                <a:cs typeface="Times New Roman" panose="02020603050405020304" pitchFamily="18" charset="0"/>
              </a:rPr>
              <a:t>=	</a:t>
            </a:r>
            <a:r>
              <a:rPr lang="en-IN" dirty="0"/>
              <a:t>18% +    </a:t>
            </a:r>
            <a:r>
              <a:rPr lang="en-IN" u="sng" dirty="0" smtClean="0"/>
              <a:t>254</a:t>
            </a:r>
            <a:r>
              <a:rPr lang="en-IN" dirty="0" smtClean="0"/>
              <a:t>   </a:t>
            </a:r>
            <a:r>
              <a:rPr lang="en-IN" dirty="0"/>
              <a:t>x   (</a:t>
            </a:r>
            <a:r>
              <a:rPr lang="en-IN" dirty="0" smtClean="0"/>
              <a:t>2)</a:t>
            </a:r>
            <a:endParaRPr lang="en-IN" dirty="0"/>
          </a:p>
          <a:p>
            <a:pPr marL="0" indent="0">
              <a:buNone/>
            </a:pPr>
            <a:r>
              <a:rPr lang="en-IN" dirty="0"/>
              <a:t>	         	               </a:t>
            </a:r>
            <a:r>
              <a:rPr lang="en-IN" dirty="0" smtClean="0"/>
              <a:t>454</a:t>
            </a:r>
            <a:endParaRPr lang="en-IN" dirty="0" smtClean="0"/>
          </a:p>
          <a:p>
            <a:pPr marL="0" indent="0">
              <a:buNone/>
            </a:pPr>
            <a:endParaRPr lang="en-IN" dirty="0" smtClean="0"/>
          </a:p>
          <a:p>
            <a:pPr marL="0" indent="0">
              <a:buNone/>
            </a:pPr>
            <a:r>
              <a:rPr lang="en-US" dirty="0"/>
              <a:t>	</a:t>
            </a:r>
            <a:r>
              <a:rPr lang="en-US" dirty="0" smtClean="0"/>
              <a:t>= 	</a:t>
            </a:r>
            <a:r>
              <a:rPr lang="en-US" b="1" dirty="0" smtClean="0"/>
              <a:t>19.12 %</a:t>
            </a:r>
            <a:endParaRPr lang="en-IN" b="1" dirty="0"/>
          </a:p>
          <a:p>
            <a:pPr marL="0" indent="0">
              <a:buNone/>
            </a:pPr>
            <a:endParaRPr lang="en-IN" dirty="0"/>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2338</Words>
  <Application>WPS Presentation</Application>
  <PresentationFormat>On-screen Show (4:3)</PresentationFormat>
  <Paragraphs>70</Paragraphs>
  <Slides>9</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9</vt:i4>
      </vt:variant>
    </vt:vector>
  </HeadingPairs>
  <TitlesOfParts>
    <vt:vector size="17" baseType="lpstr">
      <vt:lpstr>Arial</vt:lpstr>
      <vt:lpstr>SimSun</vt:lpstr>
      <vt:lpstr>Wingdings</vt:lpstr>
      <vt:lpstr>Times New Roman</vt:lpstr>
      <vt:lpstr>Calibri</vt:lpstr>
      <vt:lpstr>Microsoft YaHei</vt:lpstr>
      <vt:lpstr>Arial Unicode MS</vt:lpstr>
      <vt:lpstr>Office Theme</vt:lpstr>
      <vt:lpstr>Module 2</vt:lpstr>
      <vt:lpstr>Internal Rate of Return (IRR) </vt:lpstr>
      <vt:lpstr>Decision Rule  </vt:lpstr>
      <vt:lpstr>a) When cash inflows are equal over the life of the project:</vt:lpstr>
      <vt:lpstr>PowerPoint 演示文稿</vt:lpstr>
      <vt:lpstr>Example 1. (I Case)</vt:lpstr>
      <vt:lpstr>PowerPoint 演示文稿</vt:lpstr>
      <vt:lpstr>Example 2 (II Case)</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3</dc:title>
  <dc:creator>user</dc:creator>
  <cp:lastModifiedBy>user</cp:lastModifiedBy>
  <cp:revision>19</cp:revision>
  <dcterms:created xsi:type="dcterms:W3CDTF">2020-07-12T08:28:00Z</dcterms:created>
  <dcterms:modified xsi:type="dcterms:W3CDTF">2024-08-31T06:50:15Z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DF606C4C227F425281425C86624A23DF_12</vt:lpwstr>
  </property>
  <property fmtid="{D5CDD505-2E9C-101B-9397-08002B2CF9AE}" pid="3" name="KSOProductBuildVer">
    <vt:lpwstr>1033-12.2.0.17562</vt:lpwstr>
  </property>
</Properties>
</file>