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2" r:id="rId5"/>
    <p:sldId id="263" r:id="rId6"/>
    <p:sldId id="264" r:id="rId7"/>
    <p:sldId id="275" r:id="rId8"/>
    <p:sldId id="295" r:id="rId9"/>
    <p:sldId id="296" r:id="rId10"/>
    <p:sldId id="276" r:id="rId11"/>
    <p:sldId id="277" r:id="rId12"/>
    <p:sldId id="278" r:id="rId13"/>
    <p:sldId id="279" r:id="rId14"/>
    <p:sldId id="286" r:id="rId15"/>
    <p:sldId id="281" r:id="rId16"/>
    <p:sldId id="282" r:id="rId17"/>
    <p:sldId id="283" r:id="rId18"/>
    <p:sldId id="284" r:id="rId19"/>
    <p:sldId id="285" r:id="rId20"/>
    <p:sldId id="288" r:id="rId21"/>
    <p:sldId id="289" r:id="rId22"/>
    <p:sldId id="290" r:id="rId23"/>
    <p:sldId id="294" r:id="rId24"/>
    <p:sldId id="291" r:id="rId25"/>
    <p:sldId id="292" r:id="rId26"/>
    <p:sldId id="259" r:id="rId27"/>
    <p:sldId id="2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39BAE33-282C-453D-ACD5-8D734842997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339BAE33-282C-453D-ACD5-8D734842997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339BAE33-282C-453D-ACD5-8D734842997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339BAE33-282C-453D-ACD5-8D734842997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39BAE33-282C-453D-ACD5-8D734842997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Date Placeholder 4"/>
          <p:cNvSpPr>
            <a:spLocks noGrp="1"/>
          </p:cNvSpPr>
          <p:nvPr>
            <p:ph type="dt" sz="half" idx="10"/>
          </p:nvPr>
        </p:nvSpPr>
        <p:spPr/>
        <p:txBody>
          <a:bodyPr/>
          <a:lstStyle/>
          <a:p>
            <a:fld id="{339BAE33-282C-453D-ACD5-8D7348429979}"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7" name="Date Placeholder 6"/>
          <p:cNvSpPr>
            <a:spLocks noGrp="1"/>
          </p:cNvSpPr>
          <p:nvPr>
            <p:ph type="dt" sz="half" idx="10"/>
          </p:nvPr>
        </p:nvSpPr>
        <p:spPr/>
        <p:txBody>
          <a:bodyPr/>
          <a:lstStyle/>
          <a:p>
            <a:fld id="{339BAE33-282C-453D-ACD5-8D7348429979}"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39BAE33-282C-453D-ACD5-8D7348429979}"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BAE33-282C-453D-ACD5-8D7348429979}"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39BAE33-282C-453D-ACD5-8D7348429979}"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39BAE33-282C-453D-ACD5-8D7348429979}"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06DC2D-6E3D-48A4-A3B9-D74932CDD5BC}"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BAE33-282C-453D-ACD5-8D7348429979}" type="datetimeFigureOut">
              <a:rPr lang="en-IN" smtClean="0"/>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6DC2D-6E3D-48A4-A3B9-D74932CDD5BC}"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rgbClr val="FF0000"/>
                </a:solidFill>
              </a:rPr>
              <a:t>IRR method</a:t>
            </a:r>
            <a:endParaRPr lang="en-IN" sz="3200" b="1" dirty="0">
              <a:solidFill>
                <a:srgbClr val="FF0000"/>
              </a:solidFill>
            </a:endParaRPr>
          </a:p>
        </p:txBody>
      </p:sp>
      <p:sp>
        <p:nvSpPr>
          <p:cNvPr id="3" name="Subtitle 2"/>
          <p:cNvSpPr>
            <a:spLocks noGrp="1"/>
          </p:cNvSpPr>
          <p:nvPr>
            <p:ph type="subTitle" idx="1"/>
          </p:nvPr>
        </p:nvSpPr>
        <p:spPr>
          <a:xfrm>
            <a:off x="1371600" y="3886200"/>
            <a:ext cx="6400800" cy="2303780"/>
          </a:xfrm>
        </p:spPr>
        <p:txBody>
          <a:bodyPr>
            <a:normAutofit fontScale="60000"/>
          </a:bodyPr>
          <a:lstStyle/>
          <a:p>
            <a:r>
              <a:rPr lang="en-US" sz="4800" b="1" dirty="0" smtClean="0">
                <a:solidFill>
                  <a:srgbClr val="FF0000"/>
                </a:solidFill>
              </a:rPr>
              <a:t>(when cash inflows are unequal)</a:t>
            </a:r>
            <a:endParaRPr lang="en-US" sz="4800" b="1" dirty="0" smtClean="0">
              <a:solidFill>
                <a:srgbClr val="FF0000"/>
              </a:solidFill>
            </a:endParaRPr>
          </a:p>
          <a:p>
            <a:r>
              <a:rPr lang="en-US" altLang="en-IN" b="1" dirty="0">
                <a:solidFill>
                  <a:srgbClr val="002060"/>
                </a:solidFill>
                <a:sym typeface="+mn-ea"/>
              </a:rPr>
              <a:t>Prepared by </a:t>
            </a:r>
            <a:endParaRPr lang="en-US" altLang="en-IN" b="1" dirty="0">
              <a:solidFill>
                <a:srgbClr val="002060"/>
              </a:solidFill>
              <a:sym typeface="+mn-ea"/>
            </a:endParaRPr>
          </a:p>
          <a:p>
            <a:br>
              <a:rPr lang="en-US" altLang="en-IN" b="1" dirty="0">
                <a:solidFill>
                  <a:srgbClr val="002060"/>
                </a:solidFill>
                <a:sym typeface="+mn-ea"/>
              </a:rPr>
            </a:br>
            <a:r>
              <a:rPr lang="en-US" altLang="en-IN" b="1" dirty="0">
                <a:solidFill>
                  <a:srgbClr val="002060"/>
                </a:solidFill>
                <a:sym typeface="+mn-ea"/>
              </a:rPr>
              <a:t>Dr. Muhammed Rafi.P</a:t>
            </a:r>
            <a:br>
              <a:rPr lang="en-US" altLang="en-IN" b="1" dirty="0">
                <a:solidFill>
                  <a:srgbClr val="002060"/>
                </a:solidFill>
                <a:sym typeface="+mn-ea"/>
              </a:rPr>
            </a:br>
            <a:r>
              <a:rPr lang="en-US" altLang="en-IN" b="1" dirty="0">
                <a:solidFill>
                  <a:srgbClr val="002060"/>
                </a:solidFill>
                <a:sym typeface="+mn-ea"/>
              </a:rPr>
              <a:t>Assistant Professor</a:t>
            </a:r>
            <a:br>
              <a:rPr lang="en-US" altLang="en-IN" b="1" dirty="0">
                <a:solidFill>
                  <a:srgbClr val="002060"/>
                </a:solidFill>
                <a:sym typeface="+mn-ea"/>
              </a:rPr>
            </a:br>
            <a:r>
              <a:rPr lang="en-US" altLang="en-IN" b="1" dirty="0">
                <a:solidFill>
                  <a:srgbClr val="002060"/>
                </a:solidFill>
                <a:sym typeface="+mn-ea"/>
              </a:rPr>
              <a:t>PG Department of Commerce &amp; Management studies</a:t>
            </a:r>
            <a:endParaRPr lang="en-IN"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rgbClr val="FF0000"/>
                </a:solidFill>
              </a:rPr>
              <a:t>Since NPV is positive, let us try a higher rate, say 12%</a:t>
            </a:r>
            <a:endParaRPr lang="en-IN" sz="2500" b="1" dirty="0">
              <a:solidFill>
                <a:srgbClr val="FF0000"/>
              </a:solidFill>
            </a:endParaRPr>
          </a:p>
        </p:txBody>
      </p:sp>
      <p:graphicFrame>
        <p:nvGraphicFramePr>
          <p:cNvPr id="4" name="Content Placeholder 3"/>
          <p:cNvGraphicFramePr>
            <a:graphicFrameLocks noGrp="1"/>
          </p:cNvGraphicFramePr>
          <p:nvPr>
            <p:ph idx="1"/>
          </p:nvPr>
        </p:nvGraphicFramePr>
        <p:xfrm>
          <a:off x="683568" y="1484788"/>
          <a:ext cx="7488832" cy="4608506"/>
        </p:xfrm>
        <a:graphic>
          <a:graphicData uri="http://schemas.openxmlformats.org/drawingml/2006/table">
            <a:tbl>
              <a:tblPr/>
              <a:tblGrid>
                <a:gridCol w="1353913"/>
                <a:gridCol w="1671237"/>
                <a:gridCol w="3109769"/>
                <a:gridCol w="1353913"/>
              </a:tblGrid>
              <a:tr h="534690">
                <a:tc gridSpan="4">
                  <a:txBody>
                    <a:bodyPr/>
                    <a:lstStyle/>
                    <a:p>
                      <a:pPr algn="ctr" fontAlgn="b"/>
                      <a:r>
                        <a:rPr lang="en-IN" sz="2400" b="1" i="0" u="none" strike="noStrike" dirty="0">
                          <a:solidFill>
                            <a:srgbClr val="000000"/>
                          </a:solidFill>
                          <a:effectLst/>
                          <a:latin typeface="Calibri" panose="020F0502020204030204"/>
                        </a:rPr>
                        <a:t>Calculation of NPV at DF </a:t>
                      </a:r>
                      <a:r>
                        <a:rPr lang="en-IN" sz="2400" b="1" i="0" u="none" strike="noStrike" dirty="0" smtClean="0">
                          <a:solidFill>
                            <a:srgbClr val="000000"/>
                          </a:solidFill>
                          <a:effectLst/>
                          <a:latin typeface="Calibri" panose="020F0502020204030204"/>
                        </a:rPr>
                        <a:t>12%</a:t>
                      </a:r>
                      <a:endParaRPr lang="en-IN" sz="1200" b="1" i="0" u="none" strike="noStrike" dirty="0">
                        <a:solidFill>
                          <a:srgbClr val="000000"/>
                        </a:solidFill>
                        <a:effectLst/>
                        <a:latin typeface="Calibri" panose="020F0502020204030204"/>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r>
              <a:tr h="509227">
                <a:tc>
                  <a:txBody>
                    <a:bodyPr/>
                    <a:lstStyle/>
                    <a:p>
                      <a:pPr algn="ctr" fontAlgn="b"/>
                      <a:r>
                        <a:rPr lang="en-IN" sz="2000" b="1" i="0" u="none" strike="noStrike" dirty="0">
                          <a:solidFill>
                            <a:srgbClr val="000000"/>
                          </a:solidFill>
                          <a:effectLst/>
                          <a:latin typeface="Calibri" panose="020F0502020204030204"/>
                        </a:rPr>
                        <a:t>Year</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Discount Factor at </a:t>
                      </a:r>
                      <a:r>
                        <a:rPr lang="en-IN" sz="2000" b="1" i="0" u="none" strike="noStrike" dirty="0" smtClean="0">
                          <a:solidFill>
                            <a:srgbClr val="000000"/>
                          </a:solidFill>
                          <a:effectLst/>
                          <a:latin typeface="Calibri" panose="020F0502020204030204"/>
                        </a:rPr>
                        <a:t>12%</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1</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12,000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0.893</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10,716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2</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4,000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0.797</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3,188</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3</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2,000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0.712</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1,424</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4</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10,000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0.636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6,360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Total </a:t>
                      </a:r>
                      <a:r>
                        <a:rPr lang="en-IN" sz="2000" b="1" i="0" u="none" strike="noStrike" dirty="0" smtClean="0">
                          <a:solidFill>
                            <a:srgbClr val="000000"/>
                          </a:solidFill>
                          <a:effectLst/>
                          <a:latin typeface="Calibri" panose="020F0502020204030204"/>
                        </a:rPr>
                        <a:t>present</a:t>
                      </a:r>
                      <a:r>
                        <a:rPr lang="en-IN" sz="2000" b="1" i="0" u="none" strike="noStrike" baseline="0" dirty="0" smtClean="0">
                          <a:solidFill>
                            <a:srgbClr val="000000"/>
                          </a:solidFill>
                          <a:effectLst/>
                          <a:latin typeface="Calibri" panose="020F0502020204030204"/>
                        </a:rPr>
                        <a:t> value of 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1" i="0" u="none" strike="noStrike" dirty="0" smtClean="0">
                          <a:solidFill>
                            <a:srgbClr val="000000"/>
                          </a:solidFill>
                          <a:effectLst/>
                          <a:latin typeface="Calibri" panose="020F0502020204030204"/>
                        </a:rPr>
                        <a:t>21,688</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smtClean="0">
                          <a:solidFill>
                            <a:srgbClr val="000000"/>
                          </a:solidFill>
                          <a:effectLst/>
                          <a:latin typeface="Calibri" panose="020F0502020204030204"/>
                        </a:rPr>
                        <a:t>Less : </a:t>
                      </a:r>
                      <a:r>
                        <a:rPr lang="en-IN" sz="2000" b="0" i="0" u="none" strike="noStrike" dirty="0" smtClean="0">
                          <a:solidFill>
                            <a:srgbClr val="000000"/>
                          </a:solidFill>
                          <a:effectLst/>
                          <a:latin typeface="Calibri" panose="020F0502020204030204"/>
                        </a:rPr>
                        <a:t>Cost </a:t>
                      </a:r>
                      <a:r>
                        <a:rPr lang="en-IN" sz="2000" b="0" i="0" u="none" strike="noStrike" dirty="0">
                          <a:solidFill>
                            <a:srgbClr val="000000"/>
                          </a:solidFill>
                          <a:effectLst/>
                          <a:latin typeface="Calibri" panose="020F0502020204030204"/>
                        </a:rPr>
                        <a:t>of the project</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0" i="0" u="none" strike="noStrike" dirty="0">
                          <a:solidFill>
                            <a:srgbClr val="000000"/>
                          </a:solidFill>
                          <a:effectLst/>
                          <a:latin typeface="Calibri" panose="020F0502020204030204"/>
                        </a:rPr>
                        <a:t>22,000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NPV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-312</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457200" indent="-457200">
              <a:buAutoNum type="arabicPeriod" startAt="4"/>
            </a:pPr>
            <a:r>
              <a:rPr lang="en-US" sz="2200" b="1" dirty="0">
                <a:latin typeface="Times New Roman" panose="02020603050405020304" pitchFamily="18" charset="0"/>
                <a:cs typeface="Times New Roman" panose="02020603050405020304" pitchFamily="18" charset="0"/>
              </a:rPr>
              <a:t>Compute actual IRR by using Interpolation </a:t>
            </a:r>
            <a:r>
              <a:rPr lang="en-US" sz="2200" b="1" dirty="0" smtClean="0">
                <a:latin typeface="Times New Roman" panose="02020603050405020304" pitchFamily="18" charset="0"/>
                <a:cs typeface="Times New Roman" panose="02020603050405020304" pitchFamily="18" charset="0"/>
              </a:rPr>
              <a:t>formula:</a:t>
            </a:r>
            <a:endParaRPr lang="en-US" sz="2200"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endParaRPr lang="en-IN" dirty="0"/>
          </a:p>
        </p:txBody>
      </p:sp>
      <p:pic>
        <p:nvPicPr>
          <p:cNvPr id="4" name="Picture 2" descr="C:\Users\user\Downloads\CamScanner 08-21-2020 11.01.0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1600" y="2348880"/>
            <a:ext cx="6696744"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	IRR</a:t>
            </a:r>
            <a:r>
              <a:rPr lang="en-US" sz="2200" dirty="0" smtClean="0">
                <a:latin typeface="Times New Roman" panose="02020603050405020304" pitchFamily="18" charset="0"/>
                <a:cs typeface="Times New Roman" panose="02020603050405020304" pitchFamily="18" charset="0"/>
              </a:rPr>
              <a:t> =      10% + </a:t>
            </a:r>
            <a:r>
              <a:rPr lang="en-US" sz="2200" u="sng" dirty="0" smtClean="0">
                <a:latin typeface="Times New Roman" panose="02020603050405020304" pitchFamily="18" charset="0"/>
                <a:cs typeface="Times New Roman" panose="02020603050405020304" pitchFamily="18" charset="0"/>
              </a:rPr>
              <a:t>22,544 – 22,000</a:t>
            </a:r>
            <a:r>
              <a:rPr lang="en-US" sz="2200" dirty="0" smtClean="0">
                <a:latin typeface="Times New Roman" panose="02020603050405020304" pitchFamily="18" charset="0"/>
                <a:cs typeface="Times New Roman" panose="02020603050405020304" pitchFamily="18" charset="0"/>
              </a:rPr>
              <a:t>    x </a:t>
            </a:r>
            <a:r>
              <a:rPr lang="en-IN" sz="2200" dirty="0" smtClean="0">
                <a:latin typeface="Times New Roman" panose="02020603050405020304" pitchFamily="18" charset="0"/>
                <a:cs typeface="Times New Roman" panose="02020603050405020304" pitchFamily="18" charset="0"/>
              </a:rPr>
              <a:t>( 12% – </a:t>
            </a:r>
            <a:r>
              <a:rPr lang="en-IN" sz="2200" dirty="0" smtClean="0">
                <a:latin typeface="Times New Roman" panose="02020603050405020304" pitchFamily="18" charset="0"/>
                <a:cs typeface="Times New Roman" panose="02020603050405020304" pitchFamily="18" charset="0"/>
              </a:rPr>
              <a:t>10%)</a:t>
            </a:r>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22,544 -21,688</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      10 + 1.27 = </a:t>
            </a:r>
            <a:r>
              <a:rPr lang="en-US" sz="2200" b="1" dirty="0" smtClean="0">
                <a:latin typeface="Times New Roman" panose="02020603050405020304" pitchFamily="18" charset="0"/>
                <a:cs typeface="Times New Roman" panose="02020603050405020304" pitchFamily="18" charset="0"/>
              </a:rPr>
              <a:t>11.27%</a:t>
            </a:r>
            <a:endParaRPr lang="en-US" sz="2200" b="1"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rPr>
              <a:t>Example 2</a:t>
            </a:r>
            <a:endParaRPr lang="en-IN" sz="2800" b="1" dirty="0">
              <a:solidFill>
                <a:srgbClr val="FF0000"/>
              </a:solidFill>
            </a:endParaRPr>
          </a:p>
        </p:txBody>
      </p:sp>
      <p:sp>
        <p:nvSpPr>
          <p:cNvPr id="3" name="Content Placeholder 2"/>
          <p:cNvSpPr>
            <a:spLocks noGrp="1"/>
          </p:cNvSpPr>
          <p:nvPr>
            <p:ph idx="1"/>
          </p:nvPr>
        </p:nvSpPr>
        <p:spPr/>
        <p:txBody>
          <a:bodyPr/>
          <a:lstStyle/>
          <a:p>
            <a:endParaRPr lang="en-IN" dirty="0"/>
          </a:p>
        </p:txBody>
      </p:sp>
      <p:pic>
        <p:nvPicPr>
          <p:cNvPr id="1026" name="Picture 2" descr="C:\Users\user\Downloads\CamScanner 08-24-2020 20.37.27.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560" y="1727920"/>
            <a:ext cx="7992888" cy="3402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srgbClr val="C00000"/>
                </a:solidFill>
              </a:rPr>
              <a:t>When cash inflows are unequal</a:t>
            </a:r>
            <a:br>
              <a:rPr lang="en-US" sz="2500" b="1" dirty="0">
                <a:solidFill>
                  <a:srgbClr val="C00000"/>
                </a:solidFill>
              </a:rPr>
            </a:br>
            <a:r>
              <a:rPr lang="en-US" sz="2500" b="1" dirty="0" smtClean="0">
                <a:solidFill>
                  <a:srgbClr val="C00000"/>
                </a:solidFill>
              </a:rPr>
              <a:t>Project A</a:t>
            </a:r>
            <a:endParaRPr lang="en-IN" sz="2500"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200" dirty="0" smtClean="0">
                <a:latin typeface="Times New Roman" panose="02020603050405020304" pitchFamily="18" charset="0"/>
                <a:cs typeface="Times New Roman" panose="02020603050405020304" pitchFamily="18" charset="0"/>
              </a:rPr>
              <a:t>			</a:t>
            </a:r>
            <a:r>
              <a:rPr lang="en-US" sz="2600" b="1" u="sng" dirty="0" smtClean="0">
                <a:solidFill>
                  <a:srgbClr val="FF0000"/>
                </a:solidFill>
                <a:latin typeface="Times New Roman" panose="02020603050405020304" pitchFamily="18" charset="0"/>
                <a:cs typeface="Times New Roman" panose="02020603050405020304" pitchFamily="18" charset="0"/>
              </a:rPr>
              <a:t>Steps </a:t>
            </a:r>
            <a:endParaRPr lang="en-US" sz="2600" b="1" u="sng" dirty="0" smtClean="0">
              <a:solidFill>
                <a:srgbClr val="FF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200" b="1" dirty="0" smtClean="0">
                <a:latin typeface="Times New Roman" panose="02020603050405020304" pitchFamily="18" charset="0"/>
                <a:cs typeface="Times New Roman" panose="02020603050405020304" pitchFamily="18" charset="0"/>
              </a:rPr>
              <a:t>Calculate average cash inflow:</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P.V Factor of Project A =         	</a:t>
            </a:r>
            <a:r>
              <a:rPr lang="en-US" sz="2200" u="sng" dirty="0" smtClean="0">
                <a:latin typeface="Times New Roman" panose="02020603050405020304" pitchFamily="18" charset="0"/>
                <a:cs typeface="Times New Roman" panose="02020603050405020304" pitchFamily="18" charset="0"/>
              </a:rPr>
              <a:t>Initial investment</a:t>
            </a:r>
            <a:endParaRPr lang="en-US" sz="2200" u="sng"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Average annual cash inflows</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Average annual cash </a:t>
            </a:r>
            <a:r>
              <a:rPr lang="en-US" sz="2200" dirty="0" smtClean="0">
                <a:latin typeface="Times New Roman" panose="02020603050405020304" pitchFamily="18" charset="0"/>
                <a:cs typeface="Times New Roman" panose="02020603050405020304" pitchFamily="18" charset="0"/>
              </a:rPr>
              <a:t>inflows = </a:t>
            </a:r>
            <a:r>
              <a:rPr lang="en-US" sz="2200" u="sng" dirty="0">
                <a:latin typeface="Times New Roman" panose="02020603050405020304" pitchFamily="18" charset="0"/>
                <a:cs typeface="Times New Roman" panose="02020603050405020304" pitchFamily="18" charset="0"/>
              </a:rPr>
              <a:t>6</a:t>
            </a:r>
            <a:r>
              <a:rPr lang="en-US" sz="2200" u="sng" dirty="0" smtClean="0">
                <a:latin typeface="Times New Roman" panose="02020603050405020304" pitchFamily="18" charset="0"/>
                <a:cs typeface="Times New Roman" panose="02020603050405020304" pitchFamily="18" charset="0"/>
              </a:rPr>
              <a:t>,000 + 2,000 + 1,000 + </a:t>
            </a:r>
            <a:r>
              <a:rPr lang="en-US" sz="2200" u="sng" dirty="0">
                <a:latin typeface="Times New Roman" panose="02020603050405020304" pitchFamily="18" charset="0"/>
                <a:cs typeface="Times New Roman" panose="02020603050405020304" pitchFamily="18" charset="0"/>
              </a:rPr>
              <a:t>5</a:t>
            </a:r>
            <a:r>
              <a:rPr lang="en-US" sz="2200" u="sng" dirty="0" smtClean="0">
                <a:latin typeface="Times New Roman" panose="02020603050405020304" pitchFamily="18" charset="0"/>
                <a:cs typeface="Times New Roman" panose="02020603050405020304" pitchFamily="18" charset="0"/>
              </a:rPr>
              <a:t>,000</a:t>
            </a:r>
            <a:r>
              <a:rPr lang="en-US" sz="2200" dirty="0" smtClean="0">
                <a:latin typeface="Times New Roman" panose="02020603050405020304" pitchFamily="18" charset="0"/>
                <a:cs typeface="Times New Roman" panose="02020603050405020304" pitchFamily="18" charset="0"/>
              </a:rPr>
              <a:t>     =  3,500</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PV Factor = </a:t>
            </a:r>
            <a:r>
              <a:rPr lang="en-US" sz="2200" u="sng" dirty="0" smtClean="0">
                <a:latin typeface="Times New Roman" panose="02020603050405020304" pitchFamily="18" charset="0"/>
                <a:cs typeface="Times New Roman" panose="02020603050405020304" pitchFamily="18" charset="0"/>
              </a:rPr>
              <a:t>11,000</a:t>
            </a:r>
            <a:r>
              <a:rPr lang="en-US" sz="2200" dirty="0" smtClean="0">
                <a:latin typeface="Times New Roman" panose="02020603050405020304" pitchFamily="18" charset="0"/>
                <a:cs typeface="Times New Roman" panose="02020603050405020304" pitchFamily="18" charset="0"/>
              </a:rPr>
              <a:t> = </a:t>
            </a:r>
            <a:r>
              <a:rPr lang="en-US" sz="2200" b="1" dirty="0" smtClean="0">
                <a:latin typeface="Times New Roman" panose="02020603050405020304" pitchFamily="18" charset="0"/>
                <a:cs typeface="Times New Roman" panose="02020603050405020304" pitchFamily="18" charset="0"/>
              </a:rPr>
              <a:t>3.14</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3,500</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457200" indent="-457200">
              <a:buAutoNum type="arabicPeriod" startAt="2"/>
            </a:pPr>
            <a:r>
              <a:rPr lang="en-US" sz="2200" b="1" dirty="0" smtClean="0">
                <a:latin typeface="Times New Roman" panose="02020603050405020304" pitchFamily="18" charset="0"/>
                <a:cs typeface="Times New Roman" panose="02020603050405020304" pitchFamily="18" charset="0"/>
              </a:rPr>
              <a:t>Establish first trial rate</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T</a:t>
            </a:r>
            <a:r>
              <a:rPr lang="en-US" sz="2200" dirty="0" smtClean="0">
                <a:latin typeface="Times New Roman" panose="02020603050405020304" pitchFamily="18" charset="0"/>
                <a:cs typeface="Times New Roman" panose="02020603050405020304" pitchFamily="18" charset="0"/>
              </a:rPr>
              <a:t>he value nearest to PV factor in the row of 4 year in the Table II is 3.17  at 10%. So the first trial rate is 10%. Then find the NPV.</a:t>
            </a: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683568" y="1484788"/>
          <a:ext cx="7488832" cy="4608506"/>
        </p:xfrm>
        <a:graphic>
          <a:graphicData uri="http://schemas.openxmlformats.org/drawingml/2006/table">
            <a:tbl>
              <a:tblPr/>
              <a:tblGrid>
                <a:gridCol w="1353913"/>
                <a:gridCol w="1671237"/>
                <a:gridCol w="3109769"/>
                <a:gridCol w="1353913"/>
              </a:tblGrid>
              <a:tr h="534690">
                <a:tc gridSpan="4">
                  <a:txBody>
                    <a:bodyPr/>
                    <a:lstStyle/>
                    <a:p>
                      <a:pPr algn="ctr" fontAlgn="b"/>
                      <a:r>
                        <a:rPr lang="en-IN" sz="2400" b="1" i="0" u="none" strike="noStrike" dirty="0">
                          <a:solidFill>
                            <a:srgbClr val="000000"/>
                          </a:solidFill>
                          <a:effectLst/>
                          <a:latin typeface="Calibri" panose="020F0502020204030204"/>
                        </a:rPr>
                        <a:t>Calculation of NPV at DF 10%</a:t>
                      </a:r>
                      <a:endParaRPr lang="en-IN" sz="1200" b="1" i="0" u="none" strike="noStrike" dirty="0">
                        <a:solidFill>
                          <a:srgbClr val="000000"/>
                        </a:solidFill>
                        <a:effectLst/>
                        <a:latin typeface="Calibri" panose="020F0502020204030204"/>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r>
              <a:tr h="509227">
                <a:tc>
                  <a:txBody>
                    <a:bodyPr/>
                    <a:lstStyle/>
                    <a:p>
                      <a:pPr algn="ctr" fontAlgn="b"/>
                      <a:r>
                        <a:rPr lang="en-IN" sz="2000" b="1" i="0" u="none" strike="noStrike" dirty="0">
                          <a:solidFill>
                            <a:srgbClr val="000000"/>
                          </a:solidFill>
                          <a:effectLst/>
                          <a:latin typeface="Calibri" panose="020F0502020204030204"/>
                        </a:rPr>
                        <a:t>Year</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Discount Factor at 10%</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1</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6,000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0.909</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5,454</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2</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2</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0.826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1,652</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3</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0.751</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751</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4</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5,000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0.683</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3,415</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Total </a:t>
                      </a:r>
                      <a:r>
                        <a:rPr lang="en-IN" sz="2000" b="1" i="0" u="none" strike="noStrike" dirty="0" smtClean="0">
                          <a:solidFill>
                            <a:srgbClr val="000000"/>
                          </a:solidFill>
                          <a:effectLst/>
                          <a:latin typeface="Calibri" panose="020F0502020204030204"/>
                        </a:rPr>
                        <a:t>present</a:t>
                      </a:r>
                      <a:r>
                        <a:rPr lang="en-IN" sz="2000" b="1" i="0" u="none" strike="noStrike" baseline="0" dirty="0" smtClean="0">
                          <a:solidFill>
                            <a:srgbClr val="000000"/>
                          </a:solidFill>
                          <a:effectLst/>
                          <a:latin typeface="Calibri" panose="020F0502020204030204"/>
                        </a:rPr>
                        <a:t> value of 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11,272</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smtClean="0">
                          <a:solidFill>
                            <a:srgbClr val="000000"/>
                          </a:solidFill>
                          <a:effectLst/>
                          <a:latin typeface="Calibri" panose="020F0502020204030204"/>
                        </a:rPr>
                        <a:t>Less : </a:t>
                      </a:r>
                      <a:r>
                        <a:rPr lang="en-IN" sz="2000" b="0" i="0" u="none" strike="noStrike" dirty="0" smtClean="0">
                          <a:solidFill>
                            <a:srgbClr val="000000"/>
                          </a:solidFill>
                          <a:effectLst/>
                          <a:latin typeface="Calibri" panose="020F0502020204030204"/>
                        </a:rPr>
                        <a:t>Cost </a:t>
                      </a:r>
                      <a:r>
                        <a:rPr lang="en-IN" sz="2000" b="0" i="0" u="none" strike="noStrike" dirty="0">
                          <a:solidFill>
                            <a:srgbClr val="000000"/>
                          </a:solidFill>
                          <a:effectLst/>
                          <a:latin typeface="Calibri" panose="020F0502020204030204"/>
                        </a:rPr>
                        <a:t>of the project</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0" i="0" u="none" strike="noStrike" dirty="0" smtClean="0">
                          <a:solidFill>
                            <a:srgbClr val="000000"/>
                          </a:solidFill>
                          <a:effectLst/>
                          <a:latin typeface="Calibri" panose="020F0502020204030204"/>
                        </a:rPr>
                        <a:t>11,000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NPV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1" i="0" u="none" strike="noStrike" dirty="0" smtClean="0">
                          <a:solidFill>
                            <a:srgbClr val="000000"/>
                          </a:solidFill>
                          <a:effectLst/>
                          <a:latin typeface="Calibri" panose="020F0502020204030204"/>
                        </a:rPr>
                        <a:t>+ 272</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rgbClr val="FF0000"/>
                </a:solidFill>
              </a:rPr>
              <a:t>Since NPV is positive, let us try a higher rate, say 12%</a:t>
            </a:r>
            <a:endParaRPr lang="en-IN" sz="2500" b="1" dirty="0">
              <a:solidFill>
                <a:srgbClr val="FF0000"/>
              </a:solidFill>
            </a:endParaRPr>
          </a:p>
        </p:txBody>
      </p:sp>
      <p:graphicFrame>
        <p:nvGraphicFramePr>
          <p:cNvPr id="4" name="Content Placeholder 3"/>
          <p:cNvGraphicFramePr>
            <a:graphicFrameLocks noGrp="1"/>
          </p:cNvGraphicFramePr>
          <p:nvPr>
            <p:ph idx="1"/>
          </p:nvPr>
        </p:nvGraphicFramePr>
        <p:xfrm>
          <a:off x="683568" y="1484788"/>
          <a:ext cx="7488832" cy="4608506"/>
        </p:xfrm>
        <a:graphic>
          <a:graphicData uri="http://schemas.openxmlformats.org/drawingml/2006/table">
            <a:tbl>
              <a:tblPr/>
              <a:tblGrid>
                <a:gridCol w="1353913"/>
                <a:gridCol w="1671237"/>
                <a:gridCol w="3109769"/>
                <a:gridCol w="1353913"/>
              </a:tblGrid>
              <a:tr h="534690">
                <a:tc gridSpan="4">
                  <a:txBody>
                    <a:bodyPr/>
                    <a:lstStyle/>
                    <a:p>
                      <a:pPr algn="ctr" fontAlgn="b"/>
                      <a:r>
                        <a:rPr lang="en-IN" sz="2400" b="1" i="0" u="none" strike="noStrike" dirty="0">
                          <a:solidFill>
                            <a:srgbClr val="000000"/>
                          </a:solidFill>
                          <a:effectLst/>
                          <a:latin typeface="Calibri" panose="020F0502020204030204"/>
                        </a:rPr>
                        <a:t>Calculation of NPV at DF </a:t>
                      </a:r>
                      <a:r>
                        <a:rPr lang="en-IN" sz="2400" b="1" i="0" u="none" strike="noStrike" dirty="0" smtClean="0">
                          <a:solidFill>
                            <a:srgbClr val="000000"/>
                          </a:solidFill>
                          <a:effectLst/>
                          <a:latin typeface="Calibri" panose="020F0502020204030204"/>
                        </a:rPr>
                        <a:t>12%</a:t>
                      </a:r>
                      <a:endParaRPr lang="en-IN" sz="1200" b="1" i="0" u="none" strike="noStrike" dirty="0">
                        <a:solidFill>
                          <a:srgbClr val="000000"/>
                        </a:solidFill>
                        <a:effectLst/>
                        <a:latin typeface="Calibri" panose="020F0502020204030204"/>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r>
              <a:tr h="509227">
                <a:tc>
                  <a:txBody>
                    <a:bodyPr/>
                    <a:lstStyle/>
                    <a:p>
                      <a:pPr algn="ctr" fontAlgn="b"/>
                      <a:r>
                        <a:rPr lang="en-IN" sz="2000" b="1" i="0" u="none" strike="noStrike" dirty="0">
                          <a:solidFill>
                            <a:srgbClr val="000000"/>
                          </a:solidFill>
                          <a:effectLst/>
                          <a:latin typeface="Calibri" panose="020F0502020204030204"/>
                        </a:rPr>
                        <a:t>Year</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Discount Factor at </a:t>
                      </a:r>
                      <a:r>
                        <a:rPr lang="en-IN" sz="2000" b="1" i="0" u="none" strike="noStrike" dirty="0" smtClean="0">
                          <a:solidFill>
                            <a:srgbClr val="000000"/>
                          </a:solidFill>
                          <a:effectLst/>
                          <a:latin typeface="Calibri" panose="020F0502020204030204"/>
                        </a:rPr>
                        <a:t>12%</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1</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6,000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0.893</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5,358</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2</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2</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0.797</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1,594</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3</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0.712</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712</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4</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5,000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0.636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3,180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Total </a:t>
                      </a:r>
                      <a:r>
                        <a:rPr lang="en-IN" sz="2000" b="1" i="0" u="none" strike="noStrike" dirty="0" smtClean="0">
                          <a:solidFill>
                            <a:srgbClr val="000000"/>
                          </a:solidFill>
                          <a:effectLst/>
                          <a:latin typeface="Calibri" panose="020F0502020204030204"/>
                        </a:rPr>
                        <a:t>present</a:t>
                      </a:r>
                      <a:r>
                        <a:rPr lang="en-IN" sz="2000" b="1" i="0" u="none" strike="noStrike" baseline="0" dirty="0" smtClean="0">
                          <a:solidFill>
                            <a:srgbClr val="000000"/>
                          </a:solidFill>
                          <a:effectLst/>
                          <a:latin typeface="Calibri" panose="020F0502020204030204"/>
                        </a:rPr>
                        <a:t> value of 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10,844</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smtClean="0">
                          <a:solidFill>
                            <a:srgbClr val="000000"/>
                          </a:solidFill>
                          <a:effectLst/>
                          <a:latin typeface="Calibri" panose="020F0502020204030204"/>
                        </a:rPr>
                        <a:t>Less : </a:t>
                      </a:r>
                      <a:r>
                        <a:rPr lang="en-IN" sz="2000" b="0" i="0" u="none" strike="noStrike" dirty="0" smtClean="0">
                          <a:solidFill>
                            <a:srgbClr val="000000"/>
                          </a:solidFill>
                          <a:effectLst/>
                          <a:latin typeface="Calibri" panose="020F0502020204030204"/>
                        </a:rPr>
                        <a:t>Cost </a:t>
                      </a:r>
                      <a:r>
                        <a:rPr lang="en-IN" sz="2000" b="0" i="0" u="none" strike="noStrike" dirty="0">
                          <a:solidFill>
                            <a:srgbClr val="000000"/>
                          </a:solidFill>
                          <a:effectLst/>
                          <a:latin typeface="Calibri" panose="020F0502020204030204"/>
                        </a:rPr>
                        <a:t>of the project</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0" i="0" u="none" strike="noStrike" dirty="0" smtClean="0">
                          <a:solidFill>
                            <a:srgbClr val="000000"/>
                          </a:solidFill>
                          <a:effectLst/>
                          <a:latin typeface="Calibri" panose="020F0502020204030204"/>
                        </a:rPr>
                        <a:t>11,000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NPV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-156</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457200" indent="-457200">
              <a:buAutoNum type="arabicPeriod" startAt="4"/>
            </a:pPr>
            <a:r>
              <a:rPr lang="en-US" sz="2200" b="1" dirty="0">
                <a:latin typeface="Times New Roman" panose="02020603050405020304" pitchFamily="18" charset="0"/>
                <a:cs typeface="Times New Roman" panose="02020603050405020304" pitchFamily="18" charset="0"/>
              </a:rPr>
              <a:t>Compute actual IRR by using Interpolation </a:t>
            </a:r>
            <a:r>
              <a:rPr lang="en-US" sz="2200" b="1" dirty="0" smtClean="0">
                <a:latin typeface="Times New Roman" panose="02020603050405020304" pitchFamily="18" charset="0"/>
                <a:cs typeface="Times New Roman" panose="02020603050405020304" pitchFamily="18" charset="0"/>
              </a:rPr>
              <a:t>formula:</a:t>
            </a:r>
            <a:endParaRPr lang="en-US" sz="2200"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endParaRPr lang="en-IN" dirty="0"/>
          </a:p>
        </p:txBody>
      </p:sp>
      <p:pic>
        <p:nvPicPr>
          <p:cNvPr id="4" name="Picture 2" descr="C:\Users\user\Downloads\CamScanner 08-21-2020 11.01.0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1600" y="2348880"/>
            <a:ext cx="6696744"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	IRR</a:t>
            </a:r>
            <a:r>
              <a:rPr lang="en-US" sz="2200" dirty="0" smtClean="0">
                <a:latin typeface="Times New Roman" panose="02020603050405020304" pitchFamily="18" charset="0"/>
                <a:cs typeface="Times New Roman" panose="02020603050405020304" pitchFamily="18" charset="0"/>
              </a:rPr>
              <a:t> =      10% + </a:t>
            </a:r>
            <a:r>
              <a:rPr lang="en-US" sz="2200" u="sng" dirty="0" smtClean="0">
                <a:latin typeface="Times New Roman" panose="02020603050405020304" pitchFamily="18" charset="0"/>
                <a:cs typeface="Times New Roman" panose="02020603050405020304" pitchFamily="18" charset="0"/>
              </a:rPr>
              <a:t>11,272 – 11,000</a:t>
            </a:r>
            <a:r>
              <a:rPr lang="en-US" sz="2200" dirty="0" smtClean="0">
                <a:latin typeface="Times New Roman" panose="02020603050405020304" pitchFamily="18" charset="0"/>
                <a:cs typeface="Times New Roman" panose="02020603050405020304" pitchFamily="18" charset="0"/>
              </a:rPr>
              <a:t> X </a:t>
            </a:r>
            <a:r>
              <a:rPr lang="en-IN" sz="2200" dirty="0" smtClean="0">
                <a:latin typeface="Times New Roman" panose="02020603050405020304" pitchFamily="18" charset="0"/>
                <a:cs typeface="Times New Roman" panose="02020603050405020304" pitchFamily="18" charset="0"/>
              </a:rPr>
              <a:t>( 12% – 10%)</a:t>
            </a:r>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11,272 -156</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      10 + 1.27 = </a:t>
            </a:r>
            <a:r>
              <a:rPr lang="en-US" sz="2200" b="1" dirty="0" smtClean="0">
                <a:latin typeface="Times New Roman" panose="02020603050405020304" pitchFamily="18" charset="0"/>
                <a:cs typeface="Times New Roman" panose="02020603050405020304" pitchFamily="18" charset="0"/>
              </a:rPr>
              <a:t>11.27%</a:t>
            </a:r>
            <a:endParaRPr lang="en-US" sz="2200" b="1"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500" b="1" dirty="0">
                <a:solidFill>
                  <a:srgbClr val="C00000"/>
                </a:solidFill>
              </a:rPr>
            </a:br>
            <a:r>
              <a:rPr lang="en-US" sz="2500" b="1" dirty="0" smtClean="0">
                <a:solidFill>
                  <a:srgbClr val="C00000"/>
                </a:solidFill>
              </a:rPr>
              <a:t>Project B</a:t>
            </a:r>
            <a:endParaRPr lang="en-IN" sz="2500"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200" dirty="0" smtClean="0">
                <a:latin typeface="Times New Roman" panose="02020603050405020304" pitchFamily="18" charset="0"/>
                <a:cs typeface="Times New Roman" panose="02020603050405020304" pitchFamily="18" charset="0"/>
              </a:rPr>
              <a:t>			</a:t>
            </a:r>
            <a:r>
              <a:rPr lang="en-US" sz="2600" b="1" u="sng" dirty="0" smtClean="0">
                <a:solidFill>
                  <a:srgbClr val="FF0000"/>
                </a:solidFill>
                <a:latin typeface="Times New Roman" panose="02020603050405020304" pitchFamily="18" charset="0"/>
                <a:cs typeface="Times New Roman" panose="02020603050405020304" pitchFamily="18" charset="0"/>
              </a:rPr>
              <a:t>Steps </a:t>
            </a:r>
            <a:endParaRPr lang="en-US" sz="2600" b="1" u="sng" dirty="0" smtClean="0">
              <a:solidFill>
                <a:srgbClr val="FF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200" b="1" dirty="0" smtClean="0">
                <a:latin typeface="Times New Roman" panose="02020603050405020304" pitchFamily="18" charset="0"/>
                <a:cs typeface="Times New Roman" panose="02020603050405020304" pitchFamily="18" charset="0"/>
              </a:rPr>
              <a:t>Calculate average cash inflow:</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P.V Factor of Project B =         	</a:t>
            </a:r>
            <a:r>
              <a:rPr lang="en-US" sz="2200" u="sng" dirty="0" smtClean="0">
                <a:latin typeface="Times New Roman" panose="02020603050405020304" pitchFamily="18" charset="0"/>
                <a:cs typeface="Times New Roman" panose="02020603050405020304" pitchFamily="18" charset="0"/>
              </a:rPr>
              <a:t>Initial investment</a:t>
            </a:r>
            <a:endParaRPr lang="en-US" sz="2200" u="sng"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Average annual cash inflows</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Average annual cash </a:t>
            </a:r>
            <a:r>
              <a:rPr lang="en-US" sz="2200" dirty="0" smtClean="0">
                <a:latin typeface="Times New Roman" panose="02020603050405020304" pitchFamily="18" charset="0"/>
                <a:cs typeface="Times New Roman" panose="02020603050405020304" pitchFamily="18" charset="0"/>
              </a:rPr>
              <a:t>inflows = </a:t>
            </a:r>
            <a:r>
              <a:rPr lang="en-US" sz="2200" u="sng" dirty="0" smtClean="0">
                <a:latin typeface="Times New Roman" panose="02020603050405020304" pitchFamily="18" charset="0"/>
                <a:cs typeface="Times New Roman" panose="02020603050405020304" pitchFamily="18" charset="0"/>
              </a:rPr>
              <a:t>1,000 + </a:t>
            </a:r>
            <a:r>
              <a:rPr lang="en-US" sz="2200" u="sng" dirty="0">
                <a:latin typeface="Times New Roman" panose="02020603050405020304" pitchFamily="18" charset="0"/>
                <a:cs typeface="Times New Roman" panose="02020603050405020304" pitchFamily="18" charset="0"/>
              </a:rPr>
              <a:t>1</a:t>
            </a:r>
            <a:r>
              <a:rPr lang="en-US" sz="2200" u="sng" dirty="0" smtClean="0">
                <a:latin typeface="Times New Roman" panose="02020603050405020304" pitchFamily="18" charset="0"/>
                <a:cs typeface="Times New Roman" panose="02020603050405020304" pitchFamily="18" charset="0"/>
              </a:rPr>
              <a:t>,000 + </a:t>
            </a:r>
            <a:r>
              <a:rPr lang="en-US" sz="2200" u="sng" dirty="0">
                <a:latin typeface="Times New Roman" panose="02020603050405020304" pitchFamily="18" charset="0"/>
                <a:cs typeface="Times New Roman" panose="02020603050405020304" pitchFamily="18" charset="0"/>
              </a:rPr>
              <a:t>2</a:t>
            </a:r>
            <a:r>
              <a:rPr lang="en-US" sz="2200" u="sng" dirty="0" smtClean="0">
                <a:latin typeface="Times New Roman" panose="02020603050405020304" pitchFamily="18" charset="0"/>
                <a:cs typeface="Times New Roman" panose="02020603050405020304" pitchFamily="18" charset="0"/>
              </a:rPr>
              <a:t>,000 + 10,000</a:t>
            </a:r>
            <a:r>
              <a:rPr lang="en-US" sz="2200" dirty="0" smtClean="0">
                <a:latin typeface="Times New Roman" panose="02020603050405020304" pitchFamily="18" charset="0"/>
                <a:cs typeface="Times New Roman" panose="02020603050405020304" pitchFamily="18" charset="0"/>
              </a:rPr>
              <a:t>     =  3,500</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PV Factor = </a:t>
            </a:r>
            <a:r>
              <a:rPr lang="en-US" sz="2200" u="sng" dirty="0" smtClean="0">
                <a:latin typeface="Times New Roman" panose="02020603050405020304" pitchFamily="18" charset="0"/>
                <a:cs typeface="Times New Roman" panose="02020603050405020304" pitchFamily="18" charset="0"/>
              </a:rPr>
              <a:t>10,000</a:t>
            </a:r>
            <a:r>
              <a:rPr lang="en-US" sz="2200" dirty="0" smtClean="0">
                <a:latin typeface="Times New Roman" panose="02020603050405020304" pitchFamily="18" charset="0"/>
                <a:cs typeface="Times New Roman" panose="02020603050405020304" pitchFamily="18" charset="0"/>
              </a:rPr>
              <a:t> = </a:t>
            </a:r>
            <a:r>
              <a:rPr lang="en-US" sz="2200" b="1" dirty="0" smtClean="0">
                <a:latin typeface="Times New Roman" panose="02020603050405020304" pitchFamily="18" charset="0"/>
                <a:cs typeface="Times New Roman" panose="02020603050405020304" pitchFamily="18" charset="0"/>
              </a:rPr>
              <a:t>2.86</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3,500</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457200" indent="-457200">
              <a:buAutoNum type="arabicPeriod" startAt="2"/>
            </a:pPr>
            <a:r>
              <a:rPr lang="en-US" sz="2200" b="1" dirty="0" smtClean="0">
                <a:latin typeface="Times New Roman" panose="02020603050405020304" pitchFamily="18" charset="0"/>
                <a:cs typeface="Times New Roman" panose="02020603050405020304" pitchFamily="18" charset="0"/>
              </a:rPr>
              <a:t>Establish first trial rate</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T</a:t>
            </a:r>
            <a:r>
              <a:rPr lang="en-US" sz="2200" dirty="0" smtClean="0">
                <a:latin typeface="Times New Roman" panose="02020603050405020304" pitchFamily="18" charset="0"/>
                <a:cs typeface="Times New Roman" panose="02020603050405020304" pitchFamily="18" charset="0"/>
              </a:rPr>
              <a:t>he value nearest to PV factor in the row of 4 year in the Table II is 2.855  at 15%. So the first trial rate is 15%. Then find the NPV.</a:t>
            </a: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rPr>
              <a:t>Steps</a:t>
            </a:r>
            <a:endParaRPr lang="en-IN" sz="2800" b="1" dirty="0">
              <a:solidFill>
                <a:srgbClr val="C0000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200" b="1" dirty="0" smtClean="0">
                <a:latin typeface="Times New Roman" panose="02020603050405020304" pitchFamily="18" charset="0"/>
                <a:cs typeface="Times New Roman" panose="02020603050405020304" pitchFamily="18" charset="0"/>
              </a:rPr>
              <a:t>Calculate average cash </a:t>
            </a:r>
            <a:r>
              <a:rPr lang="en-US" sz="2200" b="1" dirty="0" smtClean="0">
                <a:latin typeface="Times New Roman" panose="02020603050405020304" pitchFamily="18" charset="0"/>
                <a:cs typeface="Times New Roman" panose="02020603050405020304" pitchFamily="18" charset="0"/>
              </a:rPr>
              <a:t>inflow and find out PV Factor</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P.V Factor = 		</a:t>
            </a:r>
            <a:r>
              <a:rPr lang="en-US" sz="2200" u="sng" dirty="0" smtClean="0">
                <a:latin typeface="Times New Roman" panose="02020603050405020304" pitchFamily="18" charset="0"/>
                <a:cs typeface="Times New Roman" panose="02020603050405020304" pitchFamily="18" charset="0"/>
              </a:rPr>
              <a:t>Initial investment</a:t>
            </a:r>
            <a:endParaRPr lang="en-US" sz="2200" u="sng"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Average annual cash inflows</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457200" indent="-457200">
              <a:buAutoNum type="arabicPeriod" startAt="2"/>
            </a:pPr>
            <a:r>
              <a:rPr lang="en-US" sz="2200" b="1" dirty="0" smtClean="0">
                <a:latin typeface="Times New Roman" panose="02020603050405020304" pitchFamily="18" charset="0"/>
                <a:cs typeface="Times New Roman" panose="02020603050405020304" pitchFamily="18" charset="0"/>
              </a:rPr>
              <a:t>Establish first trial rate</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F</a:t>
            </a:r>
            <a:r>
              <a:rPr lang="en-US" sz="2200" dirty="0" smtClean="0">
                <a:latin typeface="Times New Roman" panose="02020603050405020304" pitchFamily="18" charset="0"/>
                <a:cs typeface="Times New Roman" panose="02020603050405020304" pitchFamily="18" charset="0"/>
              </a:rPr>
              <a:t>irst trial rate can be calculated on the basis of average annual cash inflow. Search for a value nearest to PV factor in the row of year of life in the Table II. The rate given in the column against this value will be first trial rate. Then compute the PV of cash inflows of all the years using the first trial rate and find the NPV.</a:t>
            </a: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683568" y="1484788"/>
          <a:ext cx="7488832" cy="4608506"/>
        </p:xfrm>
        <a:graphic>
          <a:graphicData uri="http://schemas.openxmlformats.org/drawingml/2006/table">
            <a:tbl>
              <a:tblPr/>
              <a:tblGrid>
                <a:gridCol w="1353913"/>
                <a:gridCol w="1671237"/>
                <a:gridCol w="3109769"/>
                <a:gridCol w="1353913"/>
              </a:tblGrid>
              <a:tr h="534690">
                <a:tc gridSpan="4">
                  <a:txBody>
                    <a:bodyPr/>
                    <a:lstStyle/>
                    <a:p>
                      <a:pPr algn="ctr" fontAlgn="b"/>
                      <a:r>
                        <a:rPr lang="en-IN" sz="2400" b="1" i="0" u="none" strike="noStrike" dirty="0">
                          <a:solidFill>
                            <a:srgbClr val="000000"/>
                          </a:solidFill>
                          <a:effectLst/>
                          <a:latin typeface="Calibri" panose="020F0502020204030204"/>
                        </a:rPr>
                        <a:t>Calculation of NPV at DF </a:t>
                      </a:r>
                      <a:r>
                        <a:rPr lang="en-IN" sz="2400" b="1" i="0" u="none" strike="noStrike" dirty="0" smtClean="0">
                          <a:solidFill>
                            <a:srgbClr val="000000"/>
                          </a:solidFill>
                          <a:effectLst/>
                          <a:latin typeface="Calibri" panose="020F0502020204030204"/>
                        </a:rPr>
                        <a:t>15%</a:t>
                      </a:r>
                      <a:endParaRPr lang="en-IN" sz="1200" b="1" i="0" u="none" strike="noStrike" dirty="0">
                        <a:solidFill>
                          <a:srgbClr val="000000"/>
                        </a:solidFill>
                        <a:effectLst/>
                        <a:latin typeface="Calibri" panose="020F0502020204030204"/>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r>
              <a:tr h="509227">
                <a:tc>
                  <a:txBody>
                    <a:bodyPr/>
                    <a:lstStyle/>
                    <a:p>
                      <a:pPr algn="ctr" fontAlgn="b"/>
                      <a:r>
                        <a:rPr lang="en-IN" sz="2000" b="1" i="0" u="none" strike="noStrike" dirty="0">
                          <a:solidFill>
                            <a:srgbClr val="000000"/>
                          </a:solidFill>
                          <a:effectLst/>
                          <a:latin typeface="Calibri" panose="020F0502020204030204"/>
                        </a:rPr>
                        <a:t>Year</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Discount Factor at </a:t>
                      </a:r>
                      <a:r>
                        <a:rPr lang="en-IN" sz="2000" b="1" i="0" u="none" strike="noStrike" dirty="0" smtClean="0">
                          <a:solidFill>
                            <a:srgbClr val="000000"/>
                          </a:solidFill>
                          <a:effectLst/>
                          <a:latin typeface="Calibri" panose="020F0502020204030204"/>
                        </a:rPr>
                        <a:t>15%</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1</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1,000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0.870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870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2</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0.756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756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3</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2</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0.658</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1,316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4</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10,000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0.572</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5,720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Total </a:t>
                      </a:r>
                      <a:r>
                        <a:rPr lang="en-IN" sz="2000" b="1" i="0" u="none" strike="noStrike" dirty="0" smtClean="0">
                          <a:solidFill>
                            <a:srgbClr val="000000"/>
                          </a:solidFill>
                          <a:effectLst/>
                          <a:latin typeface="Calibri" panose="020F0502020204030204"/>
                        </a:rPr>
                        <a:t>present</a:t>
                      </a:r>
                      <a:r>
                        <a:rPr lang="en-IN" sz="2000" b="1" i="0" u="none" strike="noStrike" baseline="0" dirty="0" smtClean="0">
                          <a:solidFill>
                            <a:srgbClr val="000000"/>
                          </a:solidFill>
                          <a:effectLst/>
                          <a:latin typeface="Calibri" panose="020F0502020204030204"/>
                        </a:rPr>
                        <a:t> value of 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8662</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smtClean="0">
                          <a:solidFill>
                            <a:srgbClr val="000000"/>
                          </a:solidFill>
                          <a:effectLst/>
                          <a:latin typeface="Calibri" panose="020F0502020204030204"/>
                        </a:rPr>
                        <a:t>Less : </a:t>
                      </a:r>
                      <a:r>
                        <a:rPr lang="en-IN" sz="2000" b="0" i="0" u="none" strike="noStrike" dirty="0" smtClean="0">
                          <a:solidFill>
                            <a:srgbClr val="000000"/>
                          </a:solidFill>
                          <a:effectLst/>
                          <a:latin typeface="Calibri" panose="020F0502020204030204"/>
                        </a:rPr>
                        <a:t>Cost </a:t>
                      </a:r>
                      <a:r>
                        <a:rPr lang="en-IN" sz="2000" b="0" i="0" u="none" strike="noStrike" dirty="0">
                          <a:solidFill>
                            <a:srgbClr val="000000"/>
                          </a:solidFill>
                          <a:effectLst/>
                          <a:latin typeface="Calibri" panose="020F0502020204030204"/>
                        </a:rPr>
                        <a:t>of the project</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0" i="0" u="none" strike="noStrike" dirty="0" smtClean="0">
                          <a:solidFill>
                            <a:srgbClr val="000000"/>
                          </a:solidFill>
                          <a:effectLst/>
                          <a:latin typeface="Calibri" panose="020F0502020204030204"/>
                        </a:rPr>
                        <a:t>10,000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NPV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-1,338</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rgbClr val="FF0000"/>
                </a:solidFill>
              </a:rPr>
              <a:t>Since NPV is </a:t>
            </a:r>
            <a:r>
              <a:rPr lang="en-US" sz="2500" b="1" dirty="0" smtClean="0">
                <a:solidFill>
                  <a:srgbClr val="FF0000"/>
                </a:solidFill>
              </a:rPr>
              <a:t>negative, </a:t>
            </a:r>
            <a:r>
              <a:rPr lang="en-US" sz="2500" b="1" dirty="0">
                <a:solidFill>
                  <a:srgbClr val="FF0000"/>
                </a:solidFill>
              </a:rPr>
              <a:t>let us try a </a:t>
            </a:r>
            <a:r>
              <a:rPr lang="en-US" sz="2500" b="1" dirty="0" smtClean="0">
                <a:solidFill>
                  <a:srgbClr val="FF0000"/>
                </a:solidFill>
              </a:rPr>
              <a:t>lower </a:t>
            </a:r>
            <a:r>
              <a:rPr lang="en-US" sz="2500" b="1" dirty="0">
                <a:solidFill>
                  <a:srgbClr val="FF0000"/>
                </a:solidFill>
              </a:rPr>
              <a:t>rate, say </a:t>
            </a:r>
            <a:r>
              <a:rPr lang="en-US" sz="2500" b="1" dirty="0" smtClean="0">
                <a:solidFill>
                  <a:srgbClr val="FF0000"/>
                </a:solidFill>
              </a:rPr>
              <a:t>14%</a:t>
            </a:r>
            <a:endParaRPr lang="en-IN" sz="2500" b="1" dirty="0">
              <a:solidFill>
                <a:srgbClr val="FF0000"/>
              </a:solidFill>
            </a:endParaRPr>
          </a:p>
        </p:txBody>
      </p:sp>
      <p:graphicFrame>
        <p:nvGraphicFramePr>
          <p:cNvPr id="4" name="Content Placeholder 3"/>
          <p:cNvGraphicFramePr>
            <a:graphicFrameLocks noGrp="1"/>
          </p:cNvGraphicFramePr>
          <p:nvPr>
            <p:ph idx="1"/>
          </p:nvPr>
        </p:nvGraphicFramePr>
        <p:xfrm>
          <a:off x="683568" y="1484788"/>
          <a:ext cx="7488832" cy="4608506"/>
        </p:xfrm>
        <a:graphic>
          <a:graphicData uri="http://schemas.openxmlformats.org/drawingml/2006/table">
            <a:tbl>
              <a:tblPr/>
              <a:tblGrid>
                <a:gridCol w="1353913"/>
                <a:gridCol w="1671237"/>
                <a:gridCol w="3109769"/>
                <a:gridCol w="1353913"/>
              </a:tblGrid>
              <a:tr h="534690">
                <a:tc gridSpan="4">
                  <a:txBody>
                    <a:bodyPr/>
                    <a:lstStyle/>
                    <a:p>
                      <a:pPr algn="ctr" fontAlgn="b"/>
                      <a:r>
                        <a:rPr lang="en-IN" sz="2400" b="1" i="0" u="none" strike="noStrike" dirty="0">
                          <a:solidFill>
                            <a:srgbClr val="000000"/>
                          </a:solidFill>
                          <a:effectLst/>
                          <a:latin typeface="Calibri" panose="020F0502020204030204"/>
                        </a:rPr>
                        <a:t>Calculation of NPV at DF </a:t>
                      </a:r>
                      <a:r>
                        <a:rPr lang="en-IN" sz="2400" b="1" i="0" u="none" strike="noStrike" dirty="0" smtClean="0">
                          <a:solidFill>
                            <a:srgbClr val="000000"/>
                          </a:solidFill>
                          <a:effectLst/>
                          <a:latin typeface="Calibri" panose="020F0502020204030204"/>
                        </a:rPr>
                        <a:t>14%</a:t>
                      </a:r>
                      <a:endParaRPr lang="en-IN" sz="1200" b="1" i="0" u="none" strike="noStrike" dirty="0">
                        <a:solidFill>
                          <a:srgbClr val="000000"/>
                        </a:solidFill>
                        <a:effectLst/>
                        <a:latin typeface="Calibri" panose="020F0502020204030204"/>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r>
              <a:tr h="509227">
                <a:tc>
                  <a:txBody>
                    <a:bodyPr/>
                    <a:lstStyle/>
                    <a:p>
                      <a:pPr algn="ctr" fontAlgn="b"/>
                      <a:r>
                        <a:rPr lang="en-IN" sz="2000" b="1" i="0" u="none" strike="noStrike" dirty="0">
                          <a:solidFill>
                            <a:srgbClr val="000000"/>
                          </a:solidFill>
                          <a:effectLst/>
                          <a:latin typeface="Calibri" panose="020F0502020204030204"/>
                        </a:rPr>
                        <a:t>Year</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Discount Factor at </a:t>
                      </a:r>
                      <a:r>
                        <a:rPr lang="en-IN" sz="2000" b="1" i="0" u="none" strike="noStrike" dirty="0" smtClean="0">
                          <a:solidFill>
                            <a:srgbClr val="000000"/>
                          </a:solidFill>
                          <a:effectLst/>
                          <a:latin typeface="Calibri" panose="020F0502020204030204"/>
                        </a:rPr>
                        <a:t>14%</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1</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1,000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0.877</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877</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2</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0.679</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679</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3</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2</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0.675</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1,350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4</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10,000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0.592</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5920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Total </a:t>
                      </a:r>
                      <a:r>
                        <a:rPr lang="en-IN" sz="2000" b="1" i="0" u="none" strike="noStrike" dirty="0" smtClean="0">
                          <a:solidFill>
                            <a:srgbClr val="000000"/>
                          </a:solidFill>
                          <a:effectLst/>
                          <a:latin typeface="Calibri" panose="020F0502020204030204"/>
                        </a:rPr>
                        <a:t>present</a:t>
                      </a:r>
                      <a:r>
                        <a:rPr lang="en-IN" sz="2000" b="1" i="0" u="none" strike="noStrike" baseline="0" dirty="0" smtClean="0">
                          <a:solidFill>
                            <a:srgbClr val="000000"/>
                          </a:solidFill>
                          <a:effectLst/>
                          <a:latin typeface="Calibri" panose="020F0502020204030204"/>
                        </a:rPr>
                        <a:t> value of 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8,826</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smtClean="0">
                          <a:solidFill>
                            <a:srgbClr val="000000"/>
                          </a:solidFill>
                          <a:effectLst/>
                          <a:latin typeface="Calibri" panose="020F0502020204030204"/>
                        </a:rPr>
                        <a:t>Less : </a:t>
                      </a:r>
                      <a:r>
                        <a:rPr lang="en-IN" sz="2000" b="0" i="0" u="none" strike="noStrike" dirty="0" smtClean="0">
                          <a:solidFill>
                            <a:srgbClr val="000000"/>
                          </a:solidFill>
                          <a:effectLst/>
                          <a:latin typeface="Calibri" panose="020F0502020204030204"/>
                        </a:rPr>
                        <a:t>Cost </a:t>
                      </a:r>
                      <a:r>
                        <a:rPr lang="en-IN" sz="2000" b="0" i="0" u="none" strike="noStrike" dirty="0">
                          <a:solidFill>
                            <a:srgbClr val="000000"/>
                          </a:solidFill>
                          <a:effectLst/>
                          <a:latin typeface="Calibri" panose="020F0502020204030204"/>
                        </a:rPr>
                        <a:t>of the project</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0" i="0" u="none" strike="noStrike" dirty="0" smtClean="0">
                          <a:solidFill>
                            <a:srgbClr val="000000"/>
                          </a:solidFill>
                          <a:effectLst/>
                          <a:latin typeface="Calibri" panose="020F0502020204030204"/>
                        </a:rPr>
                        <a:t>10,000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NPV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-1174</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rgbClr val="FF0000"/>
                </a:solidFill>
              </a:rPr>
              <a:t>Since NPV is </a:t>
            </a:r>
            <a:r>
              <a:rPr lang="en-US" sz="2500" b="1" dirty="0" smtClean="0">
                <a:solidFill>
                  <a:srgbClr val="FF0000"/>
                </a:solidFill>
              </a:rPr>
              <a:t>high negative, </a:t>
            </a:r>
            <a:r>
              <a:rPr lang="en-US" sz="2500" b="1" dirty="0">
                <a:solidFill>
                  <a:srgbClr val="FF0000"/>
                </a:solidFill>
              </a:rPr>
              <a:t>let us try a </a:t>
            </a:r>
            <a:r>
              <a:rPr lang="en-US" sz="2500" b="1" dirty="0" smtClean="0">
                <a:solidFill>
                  <a:srgbClr val="FF0000"/>
                </a:solidFill>
              </a:rPr>
              <a:t>lower </a:t>
            </a:r>
            <a:r>
              <a:rPr lang="en-US" sz="2500" b="1" dirty="0">
                <a:solidFill>
                  <a:srgbClr val="FF0000"/>
                </a:solidFill>
              </a:rPr>
              <a:t>rate, say </a:t>
            </a:r>
            <a:r>
              <a:rPr lang="en-US" sz="2500" b="1" dirty="0" smtClean="0">
                <a:solidFill>
                  <a:srgbClr val="FF0000"/>
                </a:solidFill>
              </a:rPr>
              <a:t>10%</a:t>
            </a:r>
            <a:endParaRPr lang="en-IN" sz="2500" b="1" dirty="0">
              <a:solidFill>
                <a:srgbClr val="FF0000"/>
              </a:solidFill>
            </a:endParaRPr>
          </a:p>
        </p:txBody>
      </p:sp>
      <p:graphicFrame>
        <p:nvGraphicFramePr>
          <p:cNvPr id="4" name="Content Placeholder 3"/>
          <p:cNvGraphicFramePr>
            <a:graphicFrameLocks noGrp="1"/>
          </p:cNvGraphicFramePr>
          <p:nvPr>
            <p:ph idx="1"/>
          </p:nvPr>
        </p:nvGraphicFramePr>
        <p:xfrm>
          <a:off x="683568" y="1484788"/>
          <a:ext cx="7488832" cy="4608506"/>
        </p:xfrm>
        <a:graphic>
          <a:graphicData uri="http://schemas.openxmlformats.org/drawingml/2006/table">
            <a:tbl>
              <a:tblPr/>
              <a:tblGrid>
                <a:gridCol w="1353913"/>
                <a:gridCol w="1671237"/>
                <a:gridCol w="3109769"/>
                <a:gridCol w="1353913"/>
              </a:tblGrid>
              <a:tr h="534690">
                <a:tc gridSpan="4">
                  <a:txBody>
                    <a:bodyPr/>
                    <a:lstStyle/>
                    <a:p>
                      <a:pPr algn="ctr" fontAlgn="b"/>
                      <a:r>
                        <a:rPr lang="en-IN" sz="2400" b="1" i="0" u="none" strike="noStrike" dirty="0">
                          <a:solidFill>
                            <a:srgbClr val="000000"/>
                          </a:solidFill>
                          <a:effectLst/>
                          <a:latin typeface="Calibri" panose="020F0502020204030204"/>
                        </a:rPr>
                        <a:t>Calculation of NPV at DF </a:t>
                      </a:r>
                      <a:r>
                        <a:rPr lang="en-IN" sz="2400" b="1" i="0" u="none" strike="noStrike" dirty="0" smtClean="0">
                          <a:solidFill>
                            <a:srgbClr val="000000"/>
                          </a:solidFill>
                          <a:effectLst/>
                          <a:latin typeface="Calibri" panose="020F0502020204030204"/>
                        </a:rPr>
                        <a:t>10%</a:t>
                      </a:r>
                      <a:endParaRPr lang="en-IN" sz="1200" b="1" i="0" u="none" strike="noStrike" dirty="0">
                        <a:solidFill>
                          <a:srgbClr val="000000"/>
                        </a:solidFill>
                        <a:effectLst/>
                        <a:latin typeface="Calibri" panose="020F0502020204030204"/>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r>
              <a:tr h="509227">
                <a:tc>
                  <a:txBody>
                    <a:bodyPr/>
                    <a:lstStyle/>
                    <a:p>
                      <a:pPr algn="ctr" fontAlgn="b"/>
                      <a:r>
                        <a:rPr lang="en-IN" sz="2000" b="1" i="0" u="none" strike="noStrike" dirty="0">
                          <a:solidFill>
                            <a:srgbClr val="000000"/>
                          </a:solidFill>
                          <a:effectLst/>
                          <a:latin typeface="Calibri" panose="020F0502020204030204"/>
                        </a:rPr>
                        <a:t>Year</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Discount Factor at 10%</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1</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1,000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0.909</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909</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2</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0.826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826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3</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2</a:t>
                      </a:r>
                      <a:r>
                        <a:rPr lang="en-IN" sz="2000" b="0" i="0" u="none" strike="noStrike" dirty="0" smtClean="0">
                          <a:solidFill>
                            <a:srgbClr val="000000"/>
                          </a:solidFill>
                          <a:effectLst/>
                          <a:latin typeface="Calibri" panose="020F0502020204030204"/>
                        </a:rPr>
                        <a:t>,000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0.751</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1,502</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4</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smtClean="0">
                          <a:solidFill>
                            <a:srgbClr val="000000"/>
                          </a:solidFill>
                          <a:effectLst/>
                          <a:latin typeface="Calibri" panose="020F0502020204030204"/>
                        </a:rPr>
                        <a:t>10,000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0.683</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a:rPr>
                        <a:t>6,830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Total </a:t>
                      </a:r>
                      <a:r>
                        <a:rPr lang="en-IN" sz="2000" b="1" i="0" u="none" strike="noStrike" dirty="0" smtClean="0">
                          <a:solidFill>
                            <a:srgbClr val="000000"/>
                          </a:solidFill>
                          <a:effectLst/>
                          <a:latin typeface="Calibri" panose="020F0502020204030204"/>
                        </a:rPr>
                        <a:t>present</a:t>
                      </a:r>
                      <a:r>
                        <a:rPr lang="en-IN" sz="2000" b="1" i="0" u="none" strike="noStrike" baseline="0" dirty="0" smtClean="0">
                          <a:solidFill>
                            <a:srgbClr val="000000"/>
                          </a:solidFill>
                          <a:effectLst/>
                          <a:latin typeface="Calibri" panose="020F0502020204030204"/>
                        </a:rPr>
                        <a:t> value of 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10,067</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smtClean="0">
                          <a:solidFill>
                            <a:srgbClr val="000000"/>
                          </a:solidFill>
                          <a:effectLst/>
                          <a:latin typeface="Calibri" panose="020F0502020204030204"/>
                        </a:rPr>
                        <a:t>Less : </a:t>
                      </a:r>
                      <a:r>
                        <a:rPr lang="en-IN" sz="2000" b="0" i="0" u="none" strike="noStrike" dirty="0" smtClean="0">
                          <a:solidFill>
                            <a:srgbClr val="000000"/>
                          </a:solidFill>
                          <a:effectLst/>
                          <a:latin typeface="Calibri" panose="020F0502020204030204"/>
                        </a:rPr>
                        <a:t>Cost </a:t>
                      </a:r>
                      <a:r>
                        <a:rPr lang="en-IN" sz="2000" b="0" i="0" u="none" strike="noStrike" dirty="0">
                          <a:solidFill>
                            <a:srgbClr val="000000"/>
                          </a:solidFill>
                          <a:effectLst/>
                          <a:latin typeface="Calibri" panose="020F0502020204030204"/>
                        </a:rPr>
                        <a:t>of the project</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0" i="0" u="none" strike="noStrike" dirty="0" smtClean="0">
                          <a:solidFill>
                            <a:srgbClr val="000000"/>
                          </a:solidFill>
                          <a:effectLst/>
                          <a:latin typeface="Calibri" panose="020F0502020204030204"/>
                        </a:rPr>
                        <a:t>10,000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NPV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US" sz="2000" b="1" i="0" u="none" strike="noStrike" dirty="0" smtClean="0">
                          <a:solidFill>
                            <a:srgbClr val="000000"/>
                          </a:solidFill>
                          <a:effectLst/>
                          <a:latin typeface="Calibri" panose="020F0502020204030204"/>
                        </a:rPr>
                        <a:t>+67</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457200" indent="-457200">
              <a:buAutoNum type="arabicPeriod" startAt="4"/>
            </a:pPr>
            <a:r>
              <a:rPr lang="en-US" sz="2200" b="1" dirty="0">
                <a:latin typeface="Times New Roman" panose="02020603050405020304" pitchFamily="18" charset="0"/>
                <a:cs typeface="Times New Roman" panose="02020603050405020304" pitchFamily="18" charset="0"/>
              </a:rPr>
              <a:t>Compute actual IRR by using Interpolation </a:t>
            </a:r>
            <a:r>
              <a:rPr lang="en-US" sz="2200" b="1" dirty="0" smtClean="0">
                <a:latin typeface="Times New Roman" panose="02020603050405020304" pitchFamily="18" charset="0"/>
                <a:cs typeface="Times New Roman" panose="02020603050405020304" pitchFamily="18" charset="0"/>
              </a:rPr>
              <a:t>formula:</a:t>
            </a:r>
            <a:endParaRPr lang="en-US" sz="2200"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endParaRPr lang="en-IN" dirty="0"/>
          </a:p>
        </p:txBody>
      </p:sp>
      <p:pic>
        <p:nvPicPr>
          <p:cNvPr id="4" name="Picture 2" descr="C:\Users\user\Downloads\CamScanner 08-21-2020 11.01.0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1600" y="2348880"/>
            <a:ext cx="6696744"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	IRR</a:t>
            </a:r>
            <a:r>
              <a:rPr lang="en-US" sz="2200" dirty="0" smtClean="0">
                <a:latin typeface="Times New Roman" panose="02020603050405020304" pitchFamily="18" charset="0"/>
                <a:cs typeface="Times New Roman" panose="02020603050405020304" pitchFamily="18" charset="0"/>
              </a:rPr>
              <a:t> =      10% + </a:t>
            </a:r>
            <a:r>
              <a:rPr lang="en-US" sz="2200" u="sng" dirty="0" smtClean="0">
                <a:latin typeface="Times New Roman" panose="02020603050405020304" pitchFamily="18" charset="0"/>
                <a:cs typeface="Times New Roman" panose="02020603050405020304" pitchFamily="18" charset="0"/>
              </a:rPr>
              <a:t>10,067 – 10,000</a:t>
            </a:r>
            <a:r>
              <a:rPr lang="en-US" sz="2200" dirty="0" smtClean="0">
                <a:latin typeface="Times New Roman" panose="02020603050405020304" pitchFamily="18" charset="0"/>
                <a:cs typeface="Times New Roman" panose="02020603050405020304" pitchFamily="18" charset="0"/>
              </a:rPr>
              <a:t> X </a:t>
            </a:r>
            <a:r>
              <a:rPr lang="en-IN" sz="2200" dirty="0" smtClean="0">
                <a:latin typeface="Times New Roman" panose="02020603050405020304" pitchFamily="18" charset="0"/>
                <a:cs typeface="Times New Roman" panose="02020603050405020304" pitchFamily="18" charset="0"/>
              </a:rPr>
              <a:t>( 14% – 10%)</a:t>
            </a:r>
            <a:endParaRPr lang="en-IN"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10,067 – 8,826</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      10 + 0.215 = </a:t>
            </a:r>
            <a:r>
              <a:rPr lang="en-US" sz="2200" b="1" dirty="0" smtClean="0">
                <a:latin typeface="Times New Roman" panose="02020603050405020304" pitchFamily="18" charset="0"/>
                <a:cs typeface="Times New Roman" panose="02020603050405020304" pitchFamily="18" charset="0"/>
              </a:rPr>
              <a:t>10.21%</a:t>
            </a:r>
            <a:endParaRPr lang="en-US" sz="2200" b="1" dirty="0" smtClean="0">
              <a:latin typeface="Times New Roman" panose="02020603050405020304" pitchFamily="18" charset="0"/>
              <a:cs typeface="Times New Roman" panose="02020603050405020304" pitchFamily="18" charset="0"/>
            </a:endParaRP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	</a:t>
            </a:r>
            <a:r>
              <a:rPr lang="en-US" sz="2200" b="1" dirty="0" smtClean="0">
                <a:solidFill>
                  <a:srgbClr val="FF0000"/>
                </a:solidFill>
                <a:latin typeface="Times New Roman" panose="02020603050405020304" pitchFamily="18" charset="0"/>
                <a:cs typeface="Times New Roman" panose="02020603050405020304" pitchFamily="18" charset="0"/>
              </a:rPr>
              <a:t>Thus, IRR in case of Project A is higher than Project B. Hence project  A is preferable.</a:t>
            </a:r>
            <a:endParaRPr lang="en-US" sz="22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500" b="1" dirty="0" smtClean="0">
                <a:solidFill>
                  <a:srgbClr val="FF0000"/>
                </a:solidFill>
                <a:latin typeface="Times New Roman" panose="02020603050405020304" pitchFamily="18" charset="0"/>
                <a:cs typeface="Times New Roman" panose="02020603050405020304" pitchFamily="18" charset="0"/>
              </a:rPr>
              <a:t>Advantages and Disadvantages of IRR</a:t>
            </a:r>
            <a:br>
              <a:rPr lang="en-IN" sz="2500" dirty="0" smtClean="0">
                <a:solidFill>
                  <a:srgbClr val="FF0000"/>
                </a:solidFill>
                <a:latin typeface="Times New Roman" panose="02020603050405020304" pitchFamily="18" charset="0"/>
                <a:cs typeface="Times New Roman" panose="02020603050405020304" pitchFamily="18" charset="0"/>
              </a:rPr>
            </a:br>
            <a:r>
              <a:rPr lang="en-IN" sz="2500" b="1" dirty="0" smtClean="0">
                <a:solidFill>
                  <a:srgbClr val="FF0000"/>
                </a:solidFill>
                <a:latin typeface="Times New Roman" panose="02020603050405020304" pitchFamily="18" charset="0"/>
                <a:cs typeface="Times New Roman" panose="02020603050405020304" pitchFamily="18" charset="0"/>
              </a:rPr>
              <a:t> </a:t>
            </a:r>
            <a:br>
              <a:rPr lang="en-IN" sz="2500" dirty="0" smtClean="0">
                <a:solidFill>
                  <a:srgbClr val="FF0000"/>
                </a:solidFill>
                <a:latin typeface="Times New Roman" panose="02020603050405020304" pitchFamily="18" charset="0"/>
                <a:cs typeface="Times New Roman" panose="02020603050405020304" pitchFamily="18" charset="0"/>
              </a:rPr>
            </a:br>
            <a:endParaRPr lang="en-IN" sz="2500" dirty="0">
              <a:solidFill>
                <a:srgbClr val="FF0000"/>
              </a:solidFill>
            </a:endParaRPr>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r>
              <a:rPr lang="en-IN" sz="2200" b="1" dirty="0">
                <a:latin typeface="Times New Roman" panose="02020603050405020304" pitchFamily="18" charset="0"/>
                <a:cs typeface="Times New Roman" panose="02020603050405020304" pitchFamily="18" charset="0"/>
              </a:rPr>
              <a:t>ADVANTAGES </a:t>
            </a:r>
            <a:r>
              <a:rPr lang="en-IN" sz="2200" b="1" dirty="0" smtClean="0">
                <a:latin typeface="Times New Roman" panose="02020603050405020304" pitchFamily="18" charset="0"/>
                <a:cs typeface="Times New Roman" panose="02020603050405020304" pitchFamily="18" charset="0"/>
              </a:rPr>
              <a:t> OF IRR</a:t>
            </a:r>
            <a:endParaRPr lang="en-IN" sz="2200" dirty="0">
              <a:latin typeface="Times New Roman" panose="02020603050405020304" pitchFamily="18" charset="0"/>
              <a:cs typeface="Times New Roman" panose="02020603050405020304" pitchFamily="18" charset="0"/>
            </a:endParaRPr>
          </a:p>
          <a:p>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This method consider all the cash flows over the entire life of the </a:t>
            </a:r>
            <a:r>
              <a:rPr lang="en-IN" sz="2200" dirty="0" smtClean="0">
                <a:latin typeface="Times New Roman" panose="02020603050405020304" pitchFamily="18" charset="0"/>
                <a:cs typeface="Times New Roman" panose="02020603050405020304" pitchFamily="18" charset="0"/>
              </a:rPr>
              <a:t>project</a:t>
            </a:r>
            <a:r>
              <a:rPr lang="en-IN" sz="2200" dirty="0">
                <a:latin typeface="Times New Roman" panose="02020603050405020304" pitchFamily="18" charset="0"/>
                <a:cs typeface="Times New Roman" panose="02020603050405020304" pitchFamily="18" charset="0"/>
              </a:rPr>
              <a:t>. </a:t>
            </a:r>
            <a:endParaRPr lang="en-IN" sz="2200" dirty="0">
              <a:latin typeface="Times New Roman" panose="02020603050405020304" pitchFamily="18" charset="0"/>
              <a:cs typeface="Times New Roman" panose="02020603050405020304" pitchFamily="18" charset="0"/>
            </a:endParaRPr>
          </a:p>
          <a:p>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Consider time value of money </a:t>
            </a:r>
            <a:endParaRPr lang="en-IN" sz="2200" dirty="0">
              <a:latin typeface="Times New Roman" panose="02020603050405020304" pitchFamily="18" charset="0"/>
              <a:cs typeface="Times New Roman" panose="02020603050405020304" pitchFamily="18" charset="0"/>
            </a:endParaRPr>
          </a:p>
          <a:p>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Cost of capital need not be calculated </a:t>
            </a:r>
            <a:endParaRPr lang="en-IN" sz="2200" dirty="0">
              <a:latin typeface="Times New Roman" panose="02020603050405020304" pitchFamily="18" charset="0"/>
              <a:cs typeface="Times New Roman" panose="02020603050405020304" pitchFamily="18" charset="0"/>
            </a:endParaRPr>
          </a:p>
          <a:p>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IRR gives a true picture of the profitability of the project. </a:t>
            </a:r>
            <a:endParaRPr lang="en-IN" sz="2200" dirty="0">
              <a:latin typeface="Times New Roman" panose="02020603050405020304" pitchFamily="18" charset="0"/>
              <a:cs typeface="Times New Roman" panose="02020603050405020304" pitchFamily="18" charset="0"/>
            </a:endParaRPr>
          </a:p>
          <a:p>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Projects having different degrees of risk can easily compared. </a:t>
            </a:r>
            <a:endParaRPr lang="en-IN" sz="2200" dirty="0">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a:p>
            <a:pPr marL="0" indent="0">
              <a:buNone/>
            </a:pPr>
            <a:r>
              <a:rPr lang="en-IN" sz="2200" b="1" dirty="0">
                <a:latin typeface="Times New Roman" panose="02020603050405020304" pitchFamily="18" charset="0"/>
                <a:cs typeface="Times New Roman" panose="02020603050405020304" pitchFamily="18" charset="0"/>
              </a:rPr>
              <a:t>DISADVANTAGES </a:t>
            </a:r>
            <a:r>
              <a:rPr lang="en-IN" sz="2200" b="1" dirty="0" smtClean="0">
                <a:latin typeface="Times New Roman" panose="02020603050405020304" pitchFamily="18" charset="0"/>
                <a:cs typeface="Times New Roman" panose="02020603050405020304" pitchFamily="18" charset="0"/>
              </a:rPr>
              <a:t>OF IRR</a:t>
            </a:r>
            <a:endParaRPr lang="en-IN" sz="2200" dirty="0">
              <a:latin typeface="Times New Roman" panose="02020603050405020304" pitchFamily="18" charset="0"/>
              <a:cs typeface="Times New Roman" panose="02020603050405020304" pitchFamily="18" charset="0"/>
            </a:endParaRPr>
          </a:p>
          <a:p>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Difficult to understand </a:t>
            </a:r>
            <a:endParaRPr lang="en-IN" sz="2200" dirty="0">
              <a:latin typeface="Times New Roman" panose="02020603050405020304" pitchFamily="18" charset="0"/>
              <a:cs typeface="Times New Roman" panose="02020603050405020304" pitchFamily="18" charset="0"/>
            </a:endParaRPr>
          </a:p>
          <a:p>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Complicated calculations </a:t>
            </a:r>
            <a:endParaRPr lang="en-IN" sz="2200" dirty="0">
              <a:latin typeface="Times New Roman" panose="02020603050405020304" pitchFamily="18" charset="0"/>
              <a:cs typeface="Times New Roman" panose="02020603050405020304" pitchFamily="18" charset="0"/>
            </a:endParaRPr>
          </a:p>
          <a:p>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It is applicable mainly in large projects </a:t>
            </a: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Difference between IRR and NPV</a:t>
            </a:r>
            <a:endParaRPr lang="en-IN" sz="3200" b="1" dirty="0"/>
          </a:p>
        </p:txBody>
      </p:sp>
      <p:graphicFrame>
        <p:nvGraphicFramePr>
          <p:cNvPr id="5" name="Content Placeholder 4"/>
          <p:cNvGraphicFramePr>
            <a:graphicFrameLocks noGrp="1"/>
          </p:cNvGraphicFramePr>
          <p:nvPr>
            <p:ph idx="1"/>
          </p:nvPr>
        </p:nvGraphicFramePr>
        <p:xfrm>
          <a:off x="1043608" y="1556790"/>
          <a:ext cx="6984775" cy="4193310"/>
        </p:xfrm>
        <a:graphic>
          <a:graphicData uri="http://schemas.openxmlformats.org/drawingml/2006/table">
            <a:tbl>
              <a:tblPr firstRow="1" bandRow="1">
                <a:tableStyleId>{5C22544A-7EE6-4342-B048-85BDC9FD1C3A}</a:tableStyleId>
              </a:tblPr>
              <a:tblGrid>
                <a:gridCol w="420165"/>
                <a:gridCol w="3282305"/>
                <a:gridCol w="3282305"/>
              </a:tblGrid>
              <a:tr h="424479">
                <a:tc>
                  <a:txBody>
                    <a:bodyPr/>
                    <a:lstStyle/>
                    <a:p>
                      <a:pPr algn="ctr"/>
                      <a:endParaRPr lang="en-IN" dirty="0"/>
                    </a:p>
                  </a:txBody>
                  <a:tcPr/>
                </a:tc>
                <a:tc>
                  <a:txBody>
                    <a:bodyPr/>
                    <a:lstStyle/>
                    <a:p>
                      <a:pPr algn="ctr"/>
                      <a:r>
                        <a:rPr lang="en-US" dirty="0" smtClean="0"/>
                        <a:t>IRR</a:t>
                      </a:r>
                      <a:endParaRPr lang="en-IN" dirty="0"/>
                    </a:p>
                  </a:txBody>
                  <a:tcPr/>
                </a:tc>
                <a:tc>
                  <a:txBody>
                    <a:bodyPr/>
                    <a:lstStyle/>
                    <a:p>
                      <a:pPr algn="ctr"/>
                      <a:r>
                        <a:rPr lang="en-US" dirty="0" smtClean="0"/>
                        <a:t>NPV</a:t>
                      </a:r>
                      <a:endParaRPr lang="en-IN" dirty="0"/>
                    </a:p>
                  </a:txBody>
                  <a:tcPr/>
                </a:tc>
              </a:tr>
              <a:tr h="1046660">
                <a:tc>
                  <a:txBody>
                    <a:bodyPr/>
                    <a:lstStyle/>
                    <a:p>
                      <a:pPr algn="ctr"/>
                      <a:r>
                        <a:rPr lang="en-US" dirty="0" smtClean="0"/>
                        <a:t>1</a:t>
                      </a:r>
                      <a:endParaRPr lang="en-IN" dirty="0"/>
                    </a:p>
                  </a:txBody>
                  <a:tcPr/>
                </a:tc>
                <a:tc>
                  <a:txBody>
                    <a:bodyPr/>
                    <a:lstStyle/>
                    <a:p>
                      <a:pPr algn="ctr"/>
                      <a:r>
                        <a:rPr lang="en-IN" sz="1800" dirty="0" smtClean="0">
                          <a:latin typeface="Times New Roman" panose="02020603050405020304" pitchFamily="18" charset="0"/>
                          <a:cs typeface="Times New Roman" panose="02020603050405020304" pitchFamily="18" charset="0"/>
                        </a:rPr>
                        <a:t>The minimum desired rate of return is assumed to be known</a:t>
                      </a:r>
                      <a:endParaRPr lang="en-IN" dirty="0"/>
                    </a:p>
                  </a:txBody>
                  <a:tcPr/>
                </a:tc>
                <a:tc>
                  <a:txBody>
                    <a:bodyPr/>
                    <a:lstStyle/>
                    <a:p>
                      <a:pPr algn="ctr"/>
                      <a:r>
                        <a:rPr lang="en-IN" sz="1800" dirty="0" smtClean="0">
                          <a:latin typeface="Times New Roman" panose="02020603050405020304" pitchFamily="18" charset="0"/>
                          <a:cs typeface="Times New Roman" panose="02020603050405020304" pitchFamily="18" charset="0"/>
                        </a:rPr>
                        <a:t>The minimum desired rate of return is to be determined 	</a:t>
                      </a:r>
                      <a:endParaRPr lang="en-IN" dirty="0"/>
                    </a:p>
                  </a:txBody>
                  <a:tcPr/>
                </a:tc>
              </a:tr>
              <a:tr h="761111">
                <a:tc>
                  <a:txBody>
                    <a:bodyPr/>
                    <a:lstStyle/>
                    <a:p>
                      <a:pPr algn="ctr"/>
                      <a:r>
                        <a:rPr lang="en-US" dirty="0" smtClean="0"/>
                        <a:t>2</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IN" sz="1800" dirty="0" smtClean="0">
                          <a:latin typeface="Times New Roman" panose="02020603050405020304" pitchFamily="18" charset="0"/>
                          <a:cs typeface="Times New Roman" panose="02020603050405020304" pitchFamily="18" charset="0"/>
                        </a:rPr>
                        <a:t>It gives absolute return 	</a:t>
                      </a:r>
                      <a:endParaRPr lang="en-IN" sz="1800" dirty="0" smtClean="0">
                        <a:latin typeface="Times New Roman" panose="02020603050405020304" pitchFamily="18" charset="0"/>
                        <a:cs typeface="Times New Roman" panose="02020603050405020304" pitchFamily="18" charset="0"/>
                      </a:endParaRPr>
                    </a:p>
                    <a:p>
                      <a:pPr algn="ct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IN" sz="1800" dirty="0" smtClean="0">
                          <a:latin typeface="Times New Roman" panose="02020603050405020304" pitchFamily="18" charset="0"/>
                          <a:cs typeface="Times New Roman" panose="02020603050405020304" pitchFamily="18" charset="0"/>
                        </a:rPr>
                        <a:t>It gives percentage return 	</a:t>
                      </a:r>
                      <a:endParaRPr lang="en-IN" sz="1800" dirty="0" smtClean="0">
                        <a:latin typeface="Times New Roman" panose="02020603050405020304" pitchFamily="18" charset="0"/>
                        <a:cs typeface="Times New Roman" panose="02020603050405020304" pitchFamily="18" charset="0"/>
                      </a:endParaRPr>
                    </a:p>
                    <a:p>
                      <a:pPr algn="ctr"/>
                      <a:endParaRPr lang="en-IN" dirty="0"/>
                    </a:p>
                  </a:txBody>
                  <a:tcPr/>
                </a:tc>
              </a:tr>
              <a:tr h="1046660">
                <a:tc>
                  <a:txBody>
                    <a:bodyPr/>
                    <a:lstStyle/>
                    <a:p>
                      <a:pPr algn="ctr"/>
                      <a:r>
                        <a:rPr lang="en-US" dirty="0" smtClean="0"/>
                        <a:t>3</a:t>
                      </a:r>
                      <a:endParaRPr lang="en-IN" dirty="0"/>
                    </a:p>
                  </a:txBody>
                  <a:tcPr/>
                </a:tc>
                <a:tc>
                  <a:txBody>
                    <a:bodyPr/>
                    <a:lstStyle/>
                    <a:p>
                      <a:pPr algn="ctr"/>
                      <a:r>
                        <a:rPr lang="en-IN" sz="1800" dirty="0" smtClean="0">
                          <a:latin typeface="Times New Roman" panose="02020603050405020304" pitchFamily="18" charset="0"/>
                          <a:cs typeface="Times New Roman" panose="02020603050405020304" pitchFamily="18" charset="0"/>
                        </a:rPr>
                        <a:t>The NPV of different projects can be added </a:t>
                      </a:r>
                      <a:endParaRPr lang="en-IN" dirty="0"/>
                    </a:p>
                  </a:txBody>
                  <a:tcPr/>
                </a:tc>
                <a:tc>
                  <a:txBody>
                    <a:bodyPr/>
                    <a:lstStyle/>
                    <a:p>
                      <a:pPr algn="ctr"/>
                      <a:r>
                        <a:rPr lang="en-IN" sz="1800" smtClean="0">
                          <a:latin typeface="Times New Roman" panose="02020603050405020304" pitchFamily="18" charset="0"/>
                          <a:cs typeface="Times New Roman" panose="02020603050405020304" pitchFamily="18" charset="0"/>
                        </a:rPr>
                        <a:t>The IRRs of different projects cannot be added 	</a:t>
                      </a:r>
                      <a:endParaRPr lang="en-IN"/>
                    </a:p>
                  </a:txBody>
                  <a:tcPr/>
                </a:tc>
              </a:tr>
              <a:tr h="424479">
                <a:tc>
                  <a:txBody>
                    <a:bodyPr/>
                    <a:lstStyle/>
                    <a:p>
                      <a:pPr algn="ctr"/>
                      <a:r>
                        <a:rPr lang="en-US" dirty="0" smtClean="0"/>
                        <a:t>4</a:t>
                      </a:r>
                      <a:endParaRPr lang="en-IN" dirty="0"/>
                    </a:p>
                  </a:txBody>
                  <a:tcPr/>
                </a:tc>
                <a:tc>
                  <a:txBody>
                    <a:bodyPr/>
                    <a:lstStyle/>
                    <a:p>
                      <a:pPr algn="ctr"/>
                      <a:r>
                        <a:rPr lang="en-US" dirty="0" smtClean="0"/>
                        <a:t>It implies that the cash inflows are invested at the rate of </a:t>
                      </a:r>
                      <a:r>
                        <a:rPr lang="en-US" dirty="0" err="1" smtClean="0"/>
                        <a:t>firms’s</a:t>
                      </a:r>
                      <a:r>
                        <a:rPr lang="en-US" dirty="0" smtClean="0"/>
                        <a:t> cost of capital</a:t>
                      </a:r>
                      <a:endParaRPr lang="en-IN" dirty="0"/>
                    </a:p>
                  </a:txBody>
                  <a:tcPr/>
                </a:tc>
                <a:tc>
                  <a:txBody>
                    <a:bodyPr/>
                    <a:lstStyle/>
                    <a:p>
                      <a:pPr algn="ctr"/>
                      <a:r>
                        <a:rPr lang="en-US" dirty="0" smtClean="0"/>
                        <a:t>It implies that the cash inflows are reinvested at the IRR of the project.</a:t>
                      </a:r>
                      <a:endParaRPr lang="en-IN"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457200" indent="-457200">
              <a:buAutoNum type="arabicPeriod" startAt="3"/>
            </a:pPr>
            <a:r>
              <a:rPr lang="en-US" sz="2200" b="1" dirty="0" smtClean="0">
                <a:latin typeface="Times New Roman" panose="02020603050405020304" pitchFamily="18" charset="0"/>
                <a:cs typeface="Times New Roman" panose="02020603050405020304" pitchFamily="18" charset="0"/>
              </a:rPr>
              <a:t>Try </a:t>
            </a:r>
            <a:r>
              <a:rPr lang="en-US" sz="2200" b="1" dirty="0">
                <a:latin typeface="Times New Roman" panose="02020603050405020304" pitchFamily="18" charset="0"/>
                <a:cs typeface="Times New Roman" panose="02020603050405020304" pitchFamily="18" charset="0"/>
              </a:rPr>
              <a:t>the second trial rate:</a:t>
            </a:r>
            <a:endParaRPr lang="en-US" sz="2200" b="1"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If the NPV at the first rate comes positive, a higher rate should be tried. If the NPV comes negative a lower rate should be tried. This exercise is done till the NPV comes to zero</a:t>
            </a:r>
            <a:r>
              <a:rPr lang="en-US"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457200" indent="-457200">
              <a:buAutoNum type="arabicPeriod" startAt="4"/>
            </a:pPr>
            <a:r>
              <a:rPr lang="en-US" sz="2200" b="1" dirty="0">
                <a:latin typeface="Times New Roman" panose="02020603050405020304" pitchFamily="18" charset="0"/>
                <a:cs typeface="Times New Roman" panose="02020603050405020304" pitchFamily="18" charset="0"/>
              </a:rPr>
              <a:t>Compute actual IRR by using Interpolation formula</a:t>
            </a:r>
            <a:endParaRPr lang="en-US" sz="2200" b="1"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IN" sz="2200" dirty="0">
              <a:latin typeface="Times New Roman" panose="02020603050405020304" pitchFamily="18" charset="0"/>
              <a:cs typeface="Times New Roman" panose="02020603050405020304" pitchFamily="18" charset="0"/>
            </a:endParaRPr>
          </a:p>
          <a:p>
            <a:endParaRPr lang="en-IN" sz="2200" dirty="0"/>
          </a:p>
        </p:txBody>
      </p:sp>
      <p:pic>
        <p:nvPicPr>
          <p:cNvPr id="4" name="Picture 2" descr="C:\Users\user\Downloads\CamScanner 08-21-2020 11.01.0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59632" y="4005064"/>
            <a:ext cx="6264696"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Decision rule</a:t>
            </a:r>
            <a:endParaRPr lang="en-IN" sz="3200" b="1" dirty="0">
              <a:solidFill>
                <a:srgbClr val="FF0000"/>
              </a:solidFill>
            </a:endParaRPr>
          </a:p>
        </p:txBody>
      </p:sp>
      <p:sp>
        <p:nvSpPr>
          <p:cNvPr id="3" name="Content Placeholder 2"/>
          <p:cNvSpPr>
            <a:spLocks noGrp="1"/>
          </p:cNvSpPr>
          <p:nvPr>
            <p:ph idx="1"/>
          </p:nvPr>
        </p:nvSpPr>
        <p:spPr/>
        <p:txBody>
          <a:bodyPr>
            <a:normAutofit/>
          </a:bodyPr>
          <a:lstStyle/>
          <a:p>
            <a:pPr marL="0" indent="0" algn="just">
              <a:buNone/>
            </a:pPr>
            <a:r>
              <a:rPr lang="en-IN" sz="2200" dirty="0">
                <a:latin typeface="Times New Roman" panose="02020603050405020304" pitchFamily="18" charset="0"/>
                <a:cs typeface="Times New Roman" panose="02020603050405020304" pitchFamily="18" charset="0"/>
              </a:rPr>
              <a:t>	The calculated IRR is compared with the desired minimize rate of return. If IRR is equal to or greater than the desired minimize rate of return, then the project is accepted. If it is less than minimum rate of return then the project is rejected. </a:t>
            </a:r>
            <a:endParaRPr lang="en-IN" sz="2200" dirty="0">
              <a:latin typeface="Times New Roman" panose="02020603050405020304" pitchFamily="18" charset="0"/>
              <a:cs typeface="Times New Roman" panose="02020603050405020304" pitchFamily="18" charset="0"/>
            </a:endParaRPr>
          </a:p>
          <a:p>
            <a:endParaRPr lang="en-IN" sz="2200" dirty="0"/>
          </a:p>
          <a:p>
            <a:endParaRPr lang="en-IN"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Example 1</a:t>
            </a:r>
            <a:endParaRPr lang="en-IN" sz="3200"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2200" dirty="0" smtClean="0">
                <a:latin typeface="Times New Roman" panose="02020603050405020304" pitchFamily="18" charset="0"/>
                <a:cs typeface="Times New Roman" panose="02020603050405020304" pitchFamily="18" charset="0"/>
              </a:rPr>
              <a:t>From the following information, calculate IRR.</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Cost		: 	22,000</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C</a:t>
            </a:r>
            <a:r>
              <a:rPr lang="en-US" sz="2200" b="1" dirty="0" smtClean="0">
                <a:latin typeface="Times New Roman" panose="02020603050405020304" pitchFamily="18" charset="0"/>
                <a:cs typeface="Times New Roman" panose="02020603050405020304" pitchFamily="18" charset="0"/>
              </a:rPr>
              <a:t>ash inflows:</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Year	1	:	12,000</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2	:	  4,000</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3	:	  2,000</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4	:	10,000</a:t>
            </a: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sz="2500"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200" dirty="0" smtClean="0">
                <a:latin typeface="Times New Roman" panose="02020603050405020304" pitchFamily="18" charset="0"/>
                <a:cs typeface="Times New Roman" panose="02020603050405020304" pitchFamily="18" charset="0"/>
              </a:rPr>
              <a:t>			</a:t>
            </a:r>
            <a:r>
              <a:rPr lang="en-US" sz="2600" b="1" u="sng" dirty="0" smtClean="0">
                <a:solidFill>
                  <a:srgbClr val="FF0000"/>
                </a:solidFill>
                <a:latin typeface="Times New Roman" panose="02020603050405020304" pitchFamily="18" charset="0"/>
                <a:cs typeface="Times New Roman" panose="02020603050405020304" pitchFamily="18" charset="0"/>
              </a:rPr>
              <a:t>Steps </a:t>
            </a:r>
            <a:endParaRPr lang="en-US" sz="2600" b="1" u="sng" dirty="0" smtClean="0">
              <a:solidFill>
                <a:srgbClr val="FF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200" b="1" dirty="0" smtClean="0">
                <a:latin typeface="Times New Roman" panose="02020603050405020304" pitchFamily="18" charset="0"/>
                <a:cs typeface="Times New Roman" panose="02020603050405020304" pitchFamily="18" charset="0"/>
              </a:rPr>
              <a:t>Calculate average cash inflow:</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P.V Factor =         	</a:t>
            </a:r>
            <a:r>
              <a:rPr lang="en-US" sz="2200" u="sng" dirty="0" smtClean="0">
                <a:latin typeface="Times New Roman" panose="02020603050405020304" pitchFamily="18" charset="0"/>
                <a:cs typeface="Times New Roman" panose="02020603050405020304" pitchFamily="18" charset="0"/>
              </a:rPr>
              <a:t>Initial investment</a:t>
            </a:r>
            <a:endParaRPr lang="en-US" sz="2200" u="sng"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Average annual cash inflows</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Average annual cash </a:t>
            </a:r>
            <a:r>
              <a:rPr lang="en-US" sz="2200" dirty="0" smtClean="0">
                <a:latin typeface="Times New Roman" panose="02020603050405020304" pitchFamily="18" charset="0"/>
                <a:cs typeface="Times New Roman" panose="02020603050405020304" pitchFamily="18" charset="0"/>
              </a:rPr>
              <a:t>inflows = </a:t>
            </a:r>
            <a:r>
              <a:rPr lang="en-US" sz="2200" u="sng" dirty="0" smtClean="0">
                <a:latin typeface="Times New Roman" panose="02020603050405020304" pitchFamily="18" charset="0"/>
                <a:cs typeface="Times New Roman" panose="02020603050405020304" pitchFamily="18" charset="0"/>
              </a:rPr>
              <a:t>12,000 + 4,000 + 2,000 + 10,000</a:t>
            </a:r>
            <a:r>
              <a:rPr lang="en-US" sz="2200" dirty="0" smtClean="0">
                <a:latin typeface="Times New Roman" panose="02020603050405020304" pitchFamily="18" charset="0"/>
                <a:cs typeface="Times New Roman" panose="02020603050405020304" pitchFamily="18" charset="0"/>
              </a:rPr>
              <a:t>     =  7,000</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PV Factor = </a:t>
            </a:r>
            <a:r>
              <a:rPr lang="en-US" sz="2200" u="sng" dirty="0" smtClean="0">
                <a:latin typeface="Times New Roman" panose="02020603050405020304" pitchFamily="18" charset="0"/>
                <a:cs typeface="Times New Roman" panose="02020603050405020304" pitchFamily="18" charset="0"/>
              </a:rPr>
              <a:t>22,000</a:t>
            </a:r>
            <a:r>
              <a:rPr lang="en-US" sz="2200" dirty="0" smtClean="0">
                <a:latin typeface="Times New Roman" panose="02020603050405020304" pitchFamily="18" charset="0"/>
                <a:cs typeface="Times New Roman" panose="02020603050405020304" pitchFamily="18" charset="0"/>
              </a:rPr>
              <a:t> = </a:t>
            </a:r>
            <a:r>
              <a:rPr lang="en-US" sz="2200" b="1" dirty="0" smtClean="0">
                <a:latin typeface="Times New Roman" panose="02020603050405020304" pitchFamily="18" charset="0"/>
                <a:cs typeface="Times New Roman" panose="02020603050405020304" pitchFamily="18" charset="0"/>
              </a:rPr>
              <a:t>3.14</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7,000</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457200" indent="-457200">
              <a:buAutoNum type="arabicPeriod" startAt="2"/>
            </a:pPr>
            <a:r>
              <a:rPr lang="en-US" sz="2200" b="1" dirty="0" smtClean="0">
                <a:latin typeface="Times New Roman" panose="02020603050405020304" pitchFamily="18" charset="0"/>
                <a:cs typeface="Times New Roman" panose="02020603050405020304" pitchFamily="18" charset="0"/>
              </a:rPr>
              <a:t>Establish first trial rate</a:t>
            </a: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T</a:t>
            </a:r>
            <a:r>
              <a:rPr lang="en-US" sz="2200" dirty="0" smtClean="0">
                <a:latin typeface="Times New Roman" panose="02020603050405020304" pitchFamily="18" charset="0"/>
                <a:cs typeface="Times New Roman" panose="02020603050405020304" pitchFamily="18" charset="0"/>
              </a:rPr>
              <a:t>he value nearest to PV factor in the row of 4 year in the Table II IS 3.170  at 10%. So the first trial rate is 10%. Then find the NPV.</a:t>
            </a: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descr="C:\Users\user\Downloads\CamScanner 08-24-2020 20.37.27_3.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8520"/>
            <a:ext cx="9144000" cy="6820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descr="C:\Users\user\Downloads\CamScanner 08-24-2020 20.37.27_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462" y="0"/>
            <a:ext cx="89350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683568" y="1484788"/>
          <a:ext cx="7488832" cy="4608506"/>
        </p:xfrm>
        <a:graphic>
          <a:graphicData uri="http://schemas.openxmlformats.org/drawingml/2006/table">
            <a:tbl>
              <a:tblPr/>
              <a:tblGrid>
                <a:gridCol w="1353913"/>
                <a:gridCol w="1671237"/>
                <a:gridCol w="3109769"/>
                <a:gridCol w="1353913"/>
              </a:tblGrid>
              <a:tr h="534690">
                <a:tc gridSpan="4">
                  <a:txBody>
                    <a:bodyPr/>
                    <a:lstStyle/>
                    <a:p>
                      <a:pPr algn="ctr" fontAlgn="b"/>
                      <a:r>
                        <a:rPr lang="en-IN" sz="2400" b="1" i="0" u="none" strike="noStrike" dirty="0">
                          <a:solidFill>
                            <a:srgbClr val="000000"/>
                          </a:solidFill>
                          <a:effectLst/>
                          <a:latin typeface="Calibri" panose="020F0502020204030204"/>
                        </a:rPr>
                        <a:t>Calculation of NPV at DF 10%</a:t>
                      </a:r>
                      <a:endParaRPr lang="en-IN" sz="1200" b="1" i="0" u="none" strike="noStrike" dirty="0">
                        <a:solidFill>
                          <a:srgbClr val="000000"/>
                        </a:solidFill>
                        <a:effectLst/>
                        <a:latin typeface="Calibri" panose="020F0502020204030204"/>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r>
              <a:tr h="509227">
                <a:tc>
                  <a:txBody>
                    <a:bodyPr/>
                    <a:lstStyle/>
                    <a:p>
                      <a:pPr algn="ctr" fontAlgn="b"/>
                      <a:r>
                        <a:rPr lang="en-IN" sz="2000" b="1" i="0" u="none" strike="noStrike" dirty="0">
                          <a:solidFill>
                            <a:srgbClr val="000000"/>
                          </a:solidFill>
                          <a:effectLst/>
                          <a:latin typeface="Calibri" panose="020F0502020204030204"/>
                        </a:rPr>
                        <a:t>Year</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Discount Factor at 10%</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a:solidFill>
                            <a:srgbClr val="000000"/>
                          </a:solidFill>
                          <a:effectLst/>
                          <a:latin typeface="Calibri" panose="020F0502020204030204"/>
                        </a:rPr>
                        <a:t>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1</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12,000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a:rPr>
                        <a:t>0.909</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10,908</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2</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4,000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a:rPr>
                        <a:t>0.826</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3,304</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3</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2,000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a:rPr>
                        <a:t>0.751</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1,502</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a:txBody>
                    <a:bodyPr/>
                    <a:lstStyle/>
                    <a:p>
                      <a:pPr algn="ctr" fontAlgn="b"/>
                      <a:r>
                        <a:rPr lang="en-IN" sz="2000" b="0" i="0" u="none" strike="noStrike">
                          <a:solidFill>
                            <a:srgbClr val="000000"/>
                          </a:solidFill>
                          <a:effectLst/>
                          <a:latin typeface="Calibri" panose="020F0502020204030204"/>
                        </a:rPr>
                        <a:t>4</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10,000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a:solidFill>
                            <a:srgbClr val="000000"/>
                          </a:solidFill>
                          <a:effectLst/>
                          <a:latin typeface="Calibri" panose="020F0502020204030204"/>
                        </a:rPr>
                        <a:t>0.683</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a:rPr>
                        <a:t>6,830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Total </a:t>
                      </a:r>
                      <a:r>
                        <a:rPr lang="en-IN" sz="2000" b="1" i="0" u="none" strike="noStrike" dirty="0" smtClean="0">
                          <a:solidFill>
                            <a:srgbClr val="000000"/>
                          </a:solidFill>
                          <a:effectLst/>
                          <a:latin typeface="Calibri" panose="020F0502020204030204"/>
                        </a:rPr>
                        <a:t>present</a:t>
                      </a:r>
                      <a:r>
                        <a:rPr lang="en-IN" sz="2000" b="1" i="0" u="none" strike="noStrike" baseline="0" dirty="0" smtClean="0">
                          <a:solidFill>
                            <a:srgbClr val="000000"/>
                          </a:solidFill>
                          <a:effectLst/>
                          <a:latin typeface="Calibri" panose="020F0502020204030204"/>
                        </a:rPr>
                        <a:t> value of cash inflow</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1" i="0" u="none" strike="noStrike" dirty="0">
                          <a:solidFill>
                            <a:srgbClr val="000000"/>
                          </a:solidFill>
                          <a:effectLst/>
                          <a:latin typeface="Calibri" panose="020F0502020204030204"/>
                        </a:rPr>
                        <a:t>22,544</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smtClean="0">
                          <a:solidFill>
                            <a:srgbClr val="000000"/>
                          </a:solidFill>
                          <a:effectLst/>
                          <a:latin typeface="Calibri" panose="020F0502020204030204"/>
                        </a:rPr>
                        <a:t>Less : </a:t>
                      </a:r>
                      <a:r>
                        <a:rPr lang="en-IN" sz="2000" b="0" i="0" u="none" strike="noStrike" dirty="0" smtClean="0">
                          <a:solidFill>
                            <a:srgbClr val="000000"/>
                          </a:solidFill>
                          <a:effectLst/>
                          <a:latin typeface="Calibri" panose="020F0502020204030204"/>
                        </a:rPr>
                        <a:t>Cost </a:t>
                      </a:r>
                      <a:r>
                        <a:rPr lang="en-IN" sz="2000" b="0" i="0" u="none" strike="noStrike" dirty="0">
                          <a:solidFill>
                            <a:srgbClr val="000000"/>
                          </a:solidFill>
                          <a:effectLst/>
                          <a:latin typeface="Calibri" panose="020F0502020204030204"/>
                        </a:rPr>
                        <a:t>of the project</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0" i="0" u="none" strike="noStrike" dirty="0">
                          <a:solidFill>
                            <a:srgbClr val="000000"/>
                          </a:solidFill>
                          <a:effectLst/>
                          <a:latin typeface="Calibri" panose="020F0502020204030204"/>
                        </a:rPr>
                        <a:t>22,000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7">
                <a:tc gridSpan="3">
                  <a:txBody>
                    <a:bodyPr/>
                    <a:lstStyle/>
                    <a:p>
                      <a:pPr algn="ctr" fontAlgn="b"/>
                      <a:r>
                        <a:rPr lang="en-IN" sz="2000" b="1" i="0" u="none" strike="noStrike" dirty="0">
                          <a:solidFill>
                            <a:srgbClr val="000000"/>
                          </a:solidFill>
                          <a:effectLst/>
                          <a:latin typeface="Calibri" panose="020F0502020204030204"/>
                        </a:rPr>
                        <a:t>NPV</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b"/>
                      <a:r>
                        <a:rPr lang="en-IN" sz="2000" b="1" i="0" u="none" strike="noStrike" dirty="0" smtClean="0">
                          <a:solidFill>
                            <a:srgbClr val="000000"/>
                          </a:solidFill>
                          <a:effectLst/>
                          <a:latin typeface="Calibri" panose="020F0502020204030204"/>
                        </a:rPr>
                        <a:t>+ 544</a:t>
                      </a:r>
                      <a:endParaRPr lang="en-IN" sz="2000" b="1"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7314</Words>
  <Application>WPS Presentation</Application>
  <PresentationFormat>On-screen Show (4:3)</PresentationFormat>
  <Paragraphs>673</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Times New Roman</vt:lpstr>
      <vt:lpstr>Calibri</vt:lpstr>
      <vt:lpstr>Microsoft YaHei</vt:lpstr>
      <vt:lpstr>Arial Unicode MS</vt:lpstr>
      <vt:lpstr>Calibri</vt:lpstr>
      <vt:lpstr>Office Theme</vt:lpstr>
      <vt:lpstr>IRR method</vt:lpstr>
      <vt:lpstr>Steps</vt:lpstr>
      <vt:lpstr>PowerPoint 演示文稿</vt:lpstr>
      <vt:lpstr>Decision rule</vt:lpstr>
      <vt:lpstr>Example 1</vt:lpstr>
      <vt:lpstr>PowerPoint 演示文稿</vt:lpstr>
      <vt:lpstr>PowerPoint 演示文稿</vt:lpstr>
      <vt:lpstr>PowerPoint 演示文稿</vt:lpstr>
      <vt:lpstr>PowerPoint 演示文稿</vt:lpstr>
      <vt:lpstr>Since NPV is positive, let us try a higher rate, say 12%</vt:lpstr>
      <vt:lpstr>PowerPoint 演示文稿</vt:lpstr>
      <vt:lpstr>PowerPoint 演示文稿</vt:lpstr>
      <vt:lpstr>Example 2</vt:lpstr>
      <vt:lpstr>When cash inflows are unequal Project A</vt:lpstr>
      <vt:lpstr>PowerPoint 演示文稿</vt:lpstr>
      <vt:lpstr>Since NPV is positive, let us try a higher rate, say 12%</vt:lpstr>
      <vt:lpstr>PowerPoint 演示文稿</vt:lpstr>
      <vt:lpstr>PowerPoint 演示文稿</vt:lpstr>
      <vt:lpstr> Project B</vt:lpstr>
      <vt:lpstr>PowerPoint 演示文稿</vt:lpstr>
      <vt:lpstr>Since NPV is negative, let us try a lower rate, say 14%</vt:lpstr>
      <vt:lpstr>Since NPV is high negative, let us try a lower rate, say 10%</vt:lpstr>
      <vt:lpstr>PowerPoint 演示文稿</vt:lpstr>
      <vt:lpstr>PowerPoint 演示文稿</vt:lpstr>
      <vt:lpstr>Advantages and Disadvantages of IRR   </vt:lpstr>
      <vt:lpstr>Difference between IRR and NPV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 method</dc:title>
  <dc:creator>user</dc:creator>
  <cp:lastModifiedBy>user</cp:lastModifiedBy>
  <cp:revision>22</cp:revision>
  <dcterms:created xsi:type="dcterms:W3CDTF">2020-08-23T15:13:00Z</dcterms:created>
  <dcterms:modified xsi:type="dcterms:W3CDTF">2024-08-31T06:50:44Z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7E711EF7145E4BCCBF7D3D86FF156359_12</vt:lpwstr>
  </property>
  <property fmtid="{D5CDD505-2E9C-101B-9397-08002B2CF9AE}" pid="3" name="KSOProductBuildVer">
    <vt:lpwstr>1033-12.2.0.17562</vt:lpwstr>
  </property>
</Properties>
</file>