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62" r:id="rId5"/>
    <p:sldId id="263" r:id="rId6"/>
    <p:sldId id="264" r:id="rId7"/>
    <p:sldId id="265" r:id="rId8"/>
    <p:sldId id="266" r:id="rId9"/>
    <p:sldId id="268" r:id="rId10"/>
    <p:sldId id="269" r:id="rId11"/>
    <p:sldId id="270" r:id="rId12"/>
    <p:sldId id="267" r:id="rId13"/>
    <p:sldId id="271" r:id="rId14"/>
    <p:sldId id="272" r:id="rId15"/>
    <p:sldId id="273" r:id="rId16"/>
    <p:sldId id="275" r:id="rId17"/>
    <p:sldId id="274" r:id="rId18"/>
    <p:sldId id="276" r:id="rId19"/>
    <p:sldId id="277" r:id="rId20"/>
    <p:sldId id="279" r:id="rId21"/>
    <p:sldId id="281" r:id="rId22"/>
    <p:sldId id="28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89FC0778-3359-4C35-AD69-7E5BA7CA4A15}"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103B2CB-07EA-4C14-BCB6-54FE68B836D1}"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89FC0778-3359-4C35-AD69-7E5BA7CA4A15}"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103B2CB-07EA-4C14-BCB6-54FE68B836D1}"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89FC0778-3359-4C35-AD69-7E5BA7CA4A15}"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103B2CB-07EA-4C14-BCB6-54FE68B836D1}"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89FC0778-3359-4C35-AD69-7E5BA7CA4A15}"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103B2CB-07EA-4C14-BCB6-54FE68B836D1}"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89FC0778-3359-4C35-AD69-7E5BA7CA4A15}"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103B2CB-07EA-4C14-BCB6-54FE68B836D1}"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89FC0778-3359-4C35-AD69-7E5BA7CA4A15}"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103B2CB-07EA-4C14-BCB6-54FE68B836D1}"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89FC0778-3359-4C35-AD69-7E5BA7CA4A15}"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103B2CB-07EA-4C14-BCB6-54FE68B836D1}"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9FC0778-3359-4C35-AD69-7E5BA7CA4A15}"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103B2CB-07EA-4C14-BCB6-54FE68B836D1}"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FC0778-3359-4C35-AD69-7E5BA7CA4A15}"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103B2CB-07EA-4C14-BCB6-54FE68B836D1}"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89FC0778-3359-4C35-AD69-7E5BA7CA4A15}"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103B2CB-07EA-4C14-BCB6-54FE68B836D1}"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89FC0778-3359-4C35-AD69-7E5BA7CA4A15}"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103B2CB-07EA-4C14-BCB6-54FE68B836D1}"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FC0778-3359-4C35-AD69-7E5BA7CA4A15}"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03B2CB-07EA-4C14-BCB6-54FE68B836D1}"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Risk analysis</a:t>
            </a:r>
            <a:endParaRPr lang="en-IN" b="1" dirty="0"/>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lvl="0"/>
            <a:r>
              <a:rPr lang="en-US" sz="2200" b="1" dirty="0" smtClean="0">
                <a:solidFill>
                  <a:prstClr val="black"/>
                </a:solidFill>
                <a:latin typeface="Times New Roman" panose="02020603050405020304" pitchFamily="18" charset="0"/>
                <a:cs typeface="Times New Roman" panose="02020603050405020304" pitchFamily="18" charset="0"/>
              </a:rPr>
              <a:t>Decision:</a:t>
            </a:r>
            <a:endParaRPr lang="en-IN" sz="2200" b="1"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	Even </a:t>
            </a:r>
            <a:r>
              <a:rPr lang="en-IN" sz="2200" dirty="0">
                <a:solidFill>
                  <a:prstClr val="black"/>
                </a:solidFill>
                <a:latin typeface="Times New Roman" panose="02020603050405020304" pitchFamily="18" charset="0"/>
                <a:cs typeface="Times New Roman" panose="02020603050405020304" pitchFamily="18" charset="0"/>
              </a:rPr>
              <a:t>at a higher discount rate, project Y yields a higher NPV. Hence, project Y is </a:t>
            </a:r>
            <a:r>
              <a:rPr lang="en-IN" sz="2200" dirty="0" smtClean="0">
                <a:solidFill>
                  <a:prstClr val="black"/>
                </a:solidFill>
                <a:latin typeface="Times New Roman" panose="02020603050405020304" pitchFamily="18" charset="0"/>
                <a:cs typeface="Times New Roman" panose="02020603050405020304" pitchFamily="18" charset="0"/>
              </a:rPr>
              <a:t>better.</a:t>
            </a:r>
            <a:endParaRPr lang="en-IN" sz="22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lvl="0" indent="0">
              <a:buNone/>
            </a:pPr>
            <a:r>
              <a:rPr lang="en-IN" sz="2200" b="1" dirty="0">
                <a:solidFill>
                  <a:prstClr val="black"/>
                </a:solidFill>
                <a:latin typeface="Times New Roman" panose="02020603050405020304" pitchFamily="18" charset="0"/>
                <a:cs typeface="Times New Roman" panose="02020603050405020304" pitchFamily="18" charset="0"/>
              </a:rPr>
              <a:t>2. Certainty equivalent method</a:t>
            </a:r>
            <a:r>
              <a:rPr lang="en-IN" sz="2200" b="1" dirty="0" smtClean="0">
                <a:solidFill>
                  <a:prstClr val="black"/>
                </a:solidFill>
                <a:latin typeface="Times New Roman" panose="02020603050405020304" pitchFamily="18" charset="0"/>
                <a:cs typeface="Times New Roman" panose="02020603050405020304" pitchFamily="18" charset="0"/>
              </a:rPr>
              <a:t>:</a:t>
            </a:r>
            <a:endParaRPr lang="en-IN" sz="2200" b="1"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b="1" dirty="0">
                <a:solidFill>
                  <a:prstClr val="black"/>
                </a:solidFill>
                <a:latin typeface="Times New Roman" panose="02020603050405020304" pitchFamily="18" charset="0"/>
                <a:cs typeface="Times New Roman" panose="02020603050405020304" pitchFamily="18" charset="0"/>
              </a:rPr>
              <a:t>	</a:t>
            </a:r>
            <a:r>
              <a:rPr lang="en-IN" sz="2200" dirty="0" smtClean="0">
                <a:solidFill>
                  <a:prstClr val="black"/>
                </a:solidFill>
                <a:latin typeface="Times New Roman" panose="02020603050405020304" pitchFamily="18" charset="0"/>
                <a:cs typeface="Times New Roman" panose="02020603050405020304" pitchFamily="18" charset="0"/>
              </a:rPr>
              <a:t> </a:t>
            </a:r>
            <a:r>
              <a:rPr lang="en-IN" sz="2200" dirty="0">
                <a:solidFill>
                  <a:prstClr val="black"/>
                </a:solidFill>
                <a:latin typeface="Times New Roman" panose="02020603050405020304" pitchFamily="18" charset="0"/>
                <a:cs typeface="Times New Roman" panose="02020603050405020304" pitchFamily="18" charset="0"/>
              </a:rPr>
              <a:t>Some financial experts opine that it is not the discount rate </a:t>
            </a:r>
            <a:r>
              <a:rPr lang="en-IN" sz="2200" dirty="0" smtClean="0">
                <a:solidFill>
                  <a:prstClr val="black"/>
                </a:solidFill>
                <a:latin typeface="Times New Roman" panose="02020603050405020304" pitchFamily="18" charset="0"/>
                <a:cs typeface="Times New Roman" panose="02020603050405020304" pitchFamily="18" charset="0"/>
              </a:rPr>
              <a:t>but </a:t>
            </a:r>
            <a:r>
              <a:rPr lang="en-IN" sz="2200" dirty="0">
                <a:solidFill>
                  <a:prstClr val="black"/>
                </a:solidFill>
                <a:latin typeface="Times New Roman" panose="02020603050405020304" pitchFamily="18" charset="0"/>
                <a:cs typeface="Times New Roman" panose="02020603050405020304" pitchFamily="18" charset="0"/>
              </a:rPr>
              <a:t>cash flows are subject to risk and as such adjustment may be made in cash flow estimates. </a:t>
            </a: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	Under </a:t>
            </a:r>
            <a:r>
              <a:rPr lang="en-IN" sz="2200" dirty="0">
                <a:solidFill>
                  <a:prstClr val="black"/>
                </a:solidFill>
                <a:latin typeface="Times New Roman" panose="02020603050405020304" pitchFamily="18" charset="0"/>
                <a:cs typeface="Times New Roman" panose="02020603050405020304" pitchFamily="18" charset="0"/>
              </a:rPr>
              <a:t>this method the risk involved in </a:t>
            </a:r>
            <a:r>
              <a:rPr lang="en-IN" sz="2200" dirty="0" smtClean="0">
                <a:solidFill>
                  <a:prstClr val="black"/>
                </a:solidFill>
                <a:latin typeface="Times New Roman" panose="02020603050405020304" pitchFamily="18" charset="0"/>
                <a:cs typeface="Times New Roman" panose="02020603050405020304" pitchFamily="18" charset="0"/>
              </a:rPr>
              <a:t>the </a:t>
            </a:r>
            <a:r>
              <a:rPr lang="en-IN" sz="2200" dirty="0">
                <a:solidFill>
                  <a:prstClr val="black"/>
                </a:solidFill>
                <a:latin typeface="Times New Roman" panose="02020603050405020304" pitchFamily="18" charset="0"/>
                <a:cs typeface="Times New Roman" panose="02020603050405020304" pitchFamily="18" charset="0"/>
              </a:rPr>
              <a:t>project is taken into consideration by adjusting the expected cash flows and not the discount </a:t>
            </a:r>
            <a:r>
              <a:rPr lang="en-IN" sz="2200" dirty="0" smtClean="0">
                <a:solidFill>
                  <a:prstClr val="black"/>
                </a:solidFill>
                <a:latin typeface="Times New Roman" panose="02020603050405020304" pitchFamily="18" charset="0"/>
                <a:cs typeface="Times New Roman" panose="02020603050405020304" pitchFamily="18" charset="0"/>
              </a:rPr>
              <a:t>rate</a:t>
            </a:r>
            <a:r>
              <a:rPr lang="en-IN" sz="2200" dirty="0" smtClean="0">
                <a:solidFill>
                  <a:prstClr val="black"/>
                </a:solidFill>
                <a:latin typeface="Times New Roman" panose="02020603050405020304" pitchFamily="18" charset="0"/>
                <a:cs typeface="Times New Roman" panose="02020603050405020304" pitchFamily="18" charset="0"/>
              </a:rPr>
              <a:t>.</a:t>
            </a:r>
            <a:endParaRPr lang="en-IN" sz="22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42900" lvl="0" indent="-342900">
              <a:spcBef>
                <a:spcPct val="20000"/>
              </a:spcBef>
            </a:pPr>
            <a:r>
              <a:rPr lang="en-IN" sz="2000" dirty="0">
                <a:solidFill>
                  <a:prstClr val="black"/>
                </a:solidFill>
                <a:latin typeface="Times New Roman" panose="02020603050405020304" pitchFamily="18" charset="0"/>
                <a:ea typeface="+mn-ea"/>
                <a:cs typeface="Times New Roman" panose="02020603050405020304" pitchFamily="18" charset="0"/>
              </a:rPr>
              <a:t>Steps involved in Certainty Equivalent </a:t>
            </a:r>
            <a:r>
              <a:rPr lang="en-IN" sz="2000" dirty="0" smtClean="0">
                <a:solidFill>
                  <a:prstClr val="black"/>
                </a:solidFill>
                <a:latin typeface="Times New Roman" panose="02020603050405020304" pitchFamily="18" charset="0"/>
                <a:ea typeface="+mn-ea"/>
                <a:cs typeface="Times New Roman" panose="02020603050405020304" pitchFamily="18" charset="0"/>
              </a:rPr>
              <a:t>Co-efficient method</a:t>
            </a:r>
            <a:br>
              <a:rPr lang="en-IN" sz="2000" dirty="0">
                <a:solidFill>
                  <a:prstClr val="black"/>
                </a:solidFill>
                <a:latin typeface="Times New Roman" panose="02020603050405020304" pitchFamily="18" charset="0"/>
                <a:ea typeface="+mn-ea"/>
                <a:cs typeface="Times New Roman" panose="02020603050405020304" pitchFamily="18" charset="0"/>
              </a:rPr>
            </a:br>
            <a:endParaRPr lang="en-IN" dirty="0"/>
          </a:p>
        </p:txBody>
      </p:sp>
      <p:sp>
        <p:nvSpPr>
          <p:cNvPr id="3" name="Content Placeholder 2"/>
          <p:cNvSpPr>
            <a:spLocks noGrp="1"/>
          </p:cNvSpPr>
          <p:nvPr>
            <p:ph idx="1"/>
          </p:nvPr>
        </p:nvSpPr>
        <p:spPr/>
        <p:txBody>
          <a:bodyPr>
            <a:normAutofit/>
          </a:bodyPr>
          <a:lstStyle/>
          <a:p>
            <a:pPr marL="457200" lvl="0" indent="-457200">
              <a:buFont typeface="+mj-lt"/>
              <a:buAutoNum type="arabicPeriod"/>
            </a:pPr>
            <a:r>
              <a:rPr lang="en-IN" sz="2200" dirty="0" smtClean="0">
                <a:solidFill>
                  <a:prstClr val="black"/>
                </a:solidFill>
                <a:latin typeface="Times New Roman" panose="02020603050405020304" pitchFamily="18" charset="0"/>
                <a:cs typeface="Times New Roman" panose="02020603050405020304" pitchFamily="18" charset="0"/>
              </a:rPr>
              <a:t>Calculate </a:t>
            </a:r>
            <a:r>
              <a:rPr lang="en-IN" sz="2200" dirty="0">
                <a:solidFill>
                  <a:prstClr val="black"/>
                </a:solidFill>
                <a:latin typeface="Times New Roman" panose="02020603050405020304" pitchFamily="18" charset="0"/>
                <a:cs typeface="Times New Roman" panose="02020603050405020304" pitchFamily="18" charset="0"/>
              </a:rPr>
              <a:t>the certainty equivalent co-efficient for each year of a project. </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	</a:t>
            </a:r>
            <a:r>
              <a:rPr lang="en-IN" sz="2200" dirty="0" smtClean="0">
                <a:solidFill>
                  <a:srgbClr val="FF0000"/>
                </a:solidFill>
                <a:latin typeface="Times New Roman" panose="02020603050405020304" pitchFamily="18" charset="0"/>
                <a:cs typeface="Times New Roman" panose="02020603050405020304" pitchFamily="18" charset="0"/>
              </a:rPr>
              <a:t>C.E Co-efficient    =   </a:t>
            </a:r>
            <a:r>
              <a:rPr lang="en-IN" sz="2200" u="sng" dirty="0" smtClean="0">
                <a:solidFill>
                  <a:srgbClr val="FF0000"/>
                </a:solidFill>
                <a:latin typeface="Times New Roman" panose="02020603050405020304" pitchFamily="18" charset="0"/>
                <a:cs typeface="Times New Roman" panose="02020603050405020304" pitchFamily="18" charset="0"/>
              </a:rPr>
              <a:t>Risk free cash flow</a:t>
            </a:r>
            <a:endParaRPr lang="en-IN" sz="2200" u="sng" dirty="0" smtClean="0">
              <a:solidFill>
                <a:srgbClr val="FF0000"/>
              </a:solidFill>
              <a:latin typeface="Times New Roman" panose="02020603050405020304" pitchFamily="18" charset="0"/>
              <a:cs typeface="Times New Roman" panose="02020603050405020304" pitchFamily="18" charset="0"/>
            </a:endParaRPr>
          </a:p>
          <a:p>
            <a:pPr marL="0" lvl="0" indent="0">
              <a:buNone/>
            </a:pPr>
            <a:r>
              <a:rPr lang="en-US" sz="2200" dirty="0">
                <a:solidFill>
                  <a:srgbClr val="FF0000"/>
                </a:solidFill>
                <a:latin typeface="Times New Roman" panose="02020603050405020304" pitchFamily="18" charset="0"/>
                <a:cs typeface="Times New Roman" panose="02020603050405020304" pitchFamily="18" charset="0"/>
              </a:rPr>
              <a:t>	</a:t>
            </a:r>
            <a:r>
              <a:rPr lang="en-US" sz="2200" dirty="0" smtClean="0">
                <a:solidFill>
                  <a:srgbClr val="FF0000"/>
                </a:solidFill>
                <a:latin typeface="Times New Roman" panose="02020603050405020304" pitchFamily="18" charset="0"/>
                <a:cs typeface="Times New Roman" panose="02020603050405020304" pitchFamily="18" charset="0"/>
              </a:rPr>
              <a:t>			Risky cash flow</a:t>
            </a:r>
            <a:endParaRPr lang="en-IN" sz="2200" dirty="0">
              <a:solidFill>
                <a:srgbClr val="FF0000"/>
              </a:solidFill>
              <a:latin typeface="Times New Roman" panose="02020603050405020304" pitchFamily="18" charset="0"/>
              <a:cs typeface="Times New Roman" panose="02020603050405020304" pitchFamily="18" charset="0"/>
            </a:endParaRPr>
          </a:p>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2.  Calculate </a:t>
            </a:r>
            <a:r>
              <a:rPr lang="en-IN" sz="2200" dirty="0">
                <a:solidFill>
                  <a:prstClr val="black"/>
                </a:solidFill>
                <a:latin typeface="Times New Roman" panose="02020603050405020304" pitchFamily="18" charset="0"/>
                <a:cs typeface="Times New Roman" panose="02020603050405020304" pitchFamily="18" charset="0"/>
              </a:rPr>
              <a:t>the risk adjusted cash flow of a project for each year. For </a:t>
            </a:r>
            <a:r>
              <a:rPr lang="en-IN" sz="2200" dirty="0" smtClean="0">
                <a:solidFill>
                  <a:prstClr val="black"/>
                </a:solidFill>
                <a:latin typeface="Times New Roman" panose="02020603050405020304" pitchFamily="18" charset="0"/>
                <a:cs typeface="Times New Roman" panose="02020603050405020304" pitchFamily="18" charset="0"/>
              </a:rPr>
              <a:t>    	calculating </a:t>
            </a:r>
            <a:r>
              <a:rPr lang="en-IN" sz="2200" dirty="0">
                <a:solidFill>
                  <a:prstClr val="black"/>
                </a:solidFill>
                <a:latin typeface="Times New Roman" panose="02020603050405020304" pitchFamily="18" charset="0"/>
                <a:cs typeface="Times New Roman" panose="02020603050405020304" pitchFamily="18" charset="0"/>
              </a:rPr>
              <a:t>this, the formula is </a:t>
            </a:r>
            <a:r>
              <a:rPr lang="en-IN" sz="2200" dirty="0" smtClean="0">
                <a:solidFill>
                  <a:prstClr val="black"/>
                </a:solidFill>
                <a:latin typeface="Times New Roman" panose="02020603050405020304" pitchFamily="18" charset="0"/>
                <a:cs typeface="Times New Roman" panose="02020603050405020304" pitchFamily="18" charset="0"/>
              </a:rPr>
              <a:t>:</a:t>
            </a: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	</a:t>
            </a:r>
            <a:r>
              <a:rPr lang="en-IN" sz="2200" dirty="0" smtClean="0">
                <a:solidFill>
                  <a:srgbClr val="FF0000"/>
                </a:solidFill>
                <a:latin typeface="Times New Roman" panose="02020603050405020304" pitchFamily="18" charset="0"/>
                <a:cs typeface="Times New Roman" panose="02020603050405020304" pitchFamily="18" charset="0"/>
              </a:rPr>
              <a:t> </a:t>
            </a:r>
            <a:r>
              <a:rPr lang="en-IN" sz="2200" dirty="0">
                <a:solidFill>
                  <a:srgbClr val="FF0000"/>
                </a:solidFill>
                <a:latin typeface="Times New Roman" panose="02020603050405020304" pitchFamily="18" charset="0"/>
                <a:cs typeface="Times New Roman" panose="02020603050405020304" pitchFamily="18" charset="0"/>
              </a:rPr>
              <a:t>Estimated cash flow for the year x C.E Co-efficient.</a:t>
            </a:r>
            <a:endParaRPr lang="en-IN" sz="2200" dirty="0">
              <a:solidFill>
                <a:srgbClr val="FF0000"/>
              </a:solidFill>
              <a:latin typeface="Times New Roman" panose="02020603050405020304" pitchFamily="18" charset="0"/>
              <a:cs typeface="Times New Roman" panose="02020603050405020304" pitchFamily="18" charset="0"/>
            </a:endParaRPr>
          </a:p>
          <a:p>
            <a:pPr lvl="0"/>
            <a:endParaRPr lang="en-IN" sz="2200" dirty="0">
              <a:solidFill>
                <a:prstClr val="black"/>
              </a:solidFill>
              <a:latin typeface="Times New Roman" panose="02020603050405020304" pitchFamily="18" charset="0"/>
              <a:cs typeface="Times New Roman" panose="02020603050405020304" pitchFamily="18" charset="0"/>
            </a:endParaRPr>
          </a:p>
          <a:p>
            <a:pPr marL="0" indent="0">
              <a:buNone/>
            </a:pP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0000" lnSpcReduction="20000"/>
          </a:bodyPr>
          <a:lstStyle/>
          <a:p>
            <a:pPr marL="0" indent="0">
              <a:buNone/>
            </a:pPr>
            <a:endParaRPr lang="en-IN" dirty="0">
              <a:latin typeface="Times New Roman" panose="02020603050405020304" pitchFamily="18" charset="0"/>
              <a:cs typeface="Times New Roman" panose="02020603050405020304" pitchFamily="18" charset="0"/>
            </a:endParaRPr>
          </a:p>
          <a:p>
            <a:pPr marL="0" indent="0">
              <a:buNone/>
            </a:pPr>
            <a:r>
              <a:rPr lang="en-IN" dirty="0">
                <a:latin typeface="Times New Roman" panose="02020603050405020304" pitchFamily="18" charset="0"/>
                <a:cs typeface="Times New Roman" panose="02020603050405020304" pitchFamily="18" charset="0"/>
              </a:rPr>
              <a:t>3. </a:t>
            </a:r>
            <a:r>
              <a:rPr lang="en-IN" b="1" dirty="0">
                <a:latin typeface="Times New Roman" panose="02020603050405020304" pitchFamily="18" charset="0"/>
                <a:cs typeface="Times New Roman" panose="02020603050405020304" pitchFamily="18" charset="0"/>
              </a:rPr>
              <a:t>Find the present value of risk-adjusted cash flow for each year. </a:t>
            </a:r>
            <a:endParaRPr lang="en-IN" b="1" dirty="0" smtClean="0">
              <a:latin typeface="Times New Roman" panose="02020603050405020304" pitchFamily="18" charset="0"/>
              <a:cs typeface="Times New Roman" panose="02020603050405020304" pitchFamily="18" charset="0"/>
            </a:endParaRPr>
          </a:p>
          <a:p>
            <a:pPr marL="0" indent="0">
              <a:buNone/>
            </a:pPr>
            <a:r>
              <a:rPr lang="en-IN" dirty="0">
                <a:latin typeface="Times New Roman" panose="02020603050405020304" pitchFamily="18" charset="0"/>
                <a:cs typeface="Times New Roman" panose="02020603050405020304" pitchFamily="18" charset="0"/>
              </a:rPr>
              <a:t>	</a:t>
            </a:r>
            <a:r>
              <a:rPr lang="en-IN" dirty="0" smtClean="0">
                <a:latin typeface="Times New Roman" panose="02020603050405020304" pitchFamily="18" charset="0"/>
                <a:cs typeface="Times New Roman" panose="02020603050405020304" pitchFamily="18" charset="0"/>
              </a:rPr>
              <a:t>It </a:t>
            </a:r>
            <a:r>
              <a:rPr lang="en-IN" dirty="0">
                <a:latin typeface="Times New Roman" panose="02020603050405020304" pitchFamily="18" charset="0"/>
                <a:cs typeface="Times New Roman" panose="02020603050405020304" pitchFamily="18" charset="0"/>
              </a:rPr>
              <a:t>is ascertained as follows: Risk adjusted cash flow </a:t>
            </a:r>
            <a:r>
              <a:rPr lang="en-IN" dirty="0" smtClean="0">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for a year x PV or discount factor applicable to that year. </a:t>
            </a:r>
            <a:endParaRPr lang="en-IN" dirty="0" smtClean="0">
              <a:latin typeface="Times New Roman" panose="02020603050405020304" pitchFamily="18" charset="0"/>
              <a:cs typeface="Times New Roman" panose="02020603050405020304" pitchFamily="18" charset="0"/>
            </a:endParaRPr>
          </a:p>
          <a:p>
            <a:pPr marL="0" indent="0">
              <a:buNone/>
            </a:pPr>
            <a:endParaRPr lang="en-IN" dirty="0">
              <a:latin typeface="Times New Roman" panose="02020603050405020304" pitchFamily="18" charset="0"/>
              <a:cs typeface="Times New Roman" panose="02020603050405020304" pitchFamily="18" charset="0"/>
            </a:endParaRPr>
          </a:p>
          <a:p>
            <a:pPr marL="0" indent="0">
              <a:buNone/>
            </a:pPr>
            <a:r>
              <a:rPr lang="en-IN" dirty="0" smtClean="0">
                <a:latin typeface="Times New Roman" panose="02020603050405020304" pitchFamily="18" charset="0"/>
                <a:cs typeface="Times New Roman" panose="02020603050405020304" pitchFamily="18" charset="0"/>
              </a:rPr>
              <a:t>4</a:t>
            </a:r>
            <a:r>
              <a:rPr lang="en-IN" dirty="0">
                <a:latin typeface="Times New Roman" panose="02020603050405020304" pitchFamily="18" charset="0"/>
                <a:cs typeface="Times New Roman" panose="02020603050405020304" pitchFamily="18" charset="0"/>
              </a:rPr>
              <a:t>. </a:t>
            </a:r>
            <a:r>
              <a:rPr lang="en-IN" b="1" dirty="0">
                <a:latin typeface="Times New Roman" panose="02020603050405020304" pitchFamily="18" charset="0"/>
                <a:cs typeface="Times New Roman" panose="02020603050405020304" pitchFamily="18" charset="0"/>
              </a:rPr>
              <a:t>Obtain the total present value of all years</a:t>
            </a:r>
            <a:r>
              <a:rPr lang="en-IN" dirty="0">
                <a:latin typeface="Times New Roman" panose="02020603050405020304" pitchFamily="18" charset="0"/>
                <a:cs typeface="Times New Roman" panose="02020603050405020304" pitchFamily="18" charset="0"/>
              </a:rPr>
              <a:t> (i.e., each year's present value under step 3 are added up). This gives the total PV of the project.</a:t>
            </a:r>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a:p>
            <a:pPr marL="0" indent="0">
              <a:buNone/>
            </a:pPr>
            <a:r>
              <a:rPr lang="en-IN" dirty="0">
                <a:latin typeface="Times New Roman" panose="02020603050405020304" pitchFamily="18" charset="0"/>
                <a:cs typeface="Times New Roman" panose="02020603050405020304" pitchFamily="18" charset="0"/>
              </a:rPr>
              <a:t>5. </a:t>
            </a:r>
            <a:r>
              <a:rPr lang="en-IN" b="1" dirty="0">
                <a:latin typeface="Times New Roman" panose="02020603050405020304" pitchFamily="18" charset="0"/>
                <a:cs typeface="Times New Roman" panose="02020603050405020304" pitchFamily="18" charset="0"/>
              </a:rPr>
              <a:t>Find the NPV of the project</a:t>
            </a:r>
            <a:r>
              <a:rPr lang="en-IN" dirty="0">
                <a:latin typeface="Times New Roman" panose="02020603050405020304" pitchFamily="18" charset="0"/>
                <a:cs typeface="Times New Roman" panose="02020603050405020304" pitchFamily="18" charset="0"/>
              </a:rPr>
              <a:t>. When the initial investment on the project is deducted from the total PV of the project (as per step 4), we get NPV. </a:t>
            </a:r>
            <a:endParaRPr lang="en-IN" dirty="0" smtClean="0">
              <a:latin typeface="Times New Roman" panose="02020603050405020304" pitchFamily="18" charset="0"/>
              <a:cs typeface="Times New Roman" panose="02020603050405020304" pitchFamily="18" charset="0"/>
            </a:endParaRPr>
          </a:p>
          <a:p>
            <a:pPr marL="0" indent="0">
              <a:buNone/>
            </a:pPr>
            <a:r>
              <a:rPr lang="en-IN" dirty="0" smtClean="0">
                <a:latin typeface="Times New Roman" panose="02020603050405020304" pitchFamily="18" charset="0"/>
                <a:cs typeface="Times New Roman" panose="02020603050405020304" pitchFamily="18" charset="0"/>
              </a:rPr>
              <a:t>6</a:t>
            </a:r>
            <a:r>
              <a:rPr lang="en-IN" dirty="0">
                <a:latin typeface="Times New Roman" panose="02020603050405020304" pitchFamily="18" charset="0"/>
                <a:cs typeface="Times New Roman" panose="02020603050405020304" pitchFamily="18" charset="0"/>
              </a:rPr>
              <a:t>. Select the </a:t>
            </a:r>
            <a:r>
              <a:rPr lang="en-IN" dirty="0" smtClean="0">
                <a:latin typeface="Times New Roman" panose="02020603050405020304" pitchFamily="18" charset="0"/>
                <a:cs typeface="Times New Roman" panose="02020603050405020304" pitchFamily="18" charset="0"/>
              </a:rPr>
              <a:t>project.</a:t>
            </a:r>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gn="ctr">
              <a:buNone/>
            </a:pPr>
            <a:r>
              <a:rPr lang="en-US" sz="2200" b="1" dirty="0" smtClean="0">
                <a:latin typeface="Times New Roman" panose="02020603050405020304" pitchFamily="18" charset="0"/>
                <a:cs typeface="Times New Roman" panose="02020603050405020304" pitchFamily="18" charset="0"/>
              </a:rPr>
              <a:t>Merits:</a:t>
            </a:r>
            <a:endParaRPr lang="en-IN" sz="2200" b="1" dirty="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a:t>
            </a:r>
            <a:r>
              <a:rPr lang="en-IN" sz="2200" dirty="0">
                <a:latin typeface="Times New Roman" panose="02020603050405020304" pitchFamily="18" charset="0"/>
                <a:cs typeface="Times New Roman" panose="02020603050405020304" pitchFamily="18" charset="0"/>
              </a:rPr>
              <a:t>a) This method is simple and easy to apply.</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(b) It reduces uncertain cash flows to </a:t>
            </a:r>
            <a:r>
              <a:rPr lang="en-IN" sz="2200" dirty="0" smtClean="0">
                <a:latin typeface="Times New Roman" panose="02020603050405020304" pitchFamily="18" charset="0"/>
                <a:cs typeface="Times New Roman" panose="02020603050405020304" pitchFamily="18" charset="0"/>
              </a:rPr>
              <a:t>make</a:t>
            </a:r>
            <a:r>
              <a:rPr lang="en-IN" sz="2200" dirty="0">
                <a:solidFill>
                  <a:prstClr val="black"/>
                </a:solidFill>
                <a:latin typeface="Times New Roman" panose="02020603050405020304" pitchFamily="18" charset="0"/>
                <a:cs typeface="Times New Roman" panose="02020603050405020304" pitchFamily="18" charset="0"/>
              </a:rPr>
              <a:t> more realistic</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(c) It takes risk into consideration by adjusting the cash flows which are subject to risk. </a:t>
            </a:r>
            <a:endParaRPr lang="en-IN" sz="2200" dirty="0" smtClean="0">
              <a:latin typeface="Times New Roman" panose="02020603050405020304" pitchFamily="18" charset="0"/>
              <a:cs typeface="Times New Roman" panose="02020603050405020304" pitchFamily="18" charset="0"/>
            </a:endParaRPr>
          </a:p>
          <a:p>
            <a:pPr marL="0" indent="0">
              <a:buNone/>
            </a:pP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a:t>
            </a:r>
            <a:r>
              <a:rPr lang="en-IN" sz="2200" dirty="0">
                <a:latin typeface="Times New Roman" panose="02020603050405020304" pitchFamily="18" charset="0"/>
                <a:cs typeface="Times New Roman" panose="02020603050405020304" pitchFamily="18" charset="0"/>
              </a:rPr>
              <a:t>d) It is superior to risk adjusted discount rate.</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lvl="0" indent="0" algn="ctr">
              <a:buNone/>
            </a:pPr>
            <a:r>
              <a:rPr lang="en-IN" sz="2200" b="1" dirty="0" smtClean="0">
                <a:solidFill>
                  <a:prstClr val="black"/>
                </a:solidFill>
                <a:latin typeface="Times New Roman" panose="02020603050405020304" pitchFamily="18" charset="0"/>
                <a:cs typeface="Times New Roman" panose="02020603050405020304" pitchFamily="18" charset="0"/>
              </a:rPr>
              <a:t>Demerits:</a:t>
            </a:r>
            <a:endParaRPr lang="en-IN" sz="2200" b="1" dirty="0" smtClean="0">
              <a:solidFill>
                <a:prstClr val="black"/>
              </a:solidFill>
              <a:latin typeface="Times New Roman" panose="02020603050405020304" pitchFamily="18" charset="0"/>
              <a:cs typeface="Times New Roman" panose="02020603050405020304" pitchFamily="18" charset="0"/>
            </a:endParaRPr>
          </a:p>
          <a:p>
            <a:pPr marL="0" lvl="0" indent="0">
              <a:buNone/>
            </a:pPr>
            <a:endParaRPr lang="en-IN" sz="2200" dirty="0">
              <a:solidFill>
                <a:prstClr val="black"/>
              </a:solidFill>
              <a:latin typeface="Times New Roman" panose="02020603050405020304" pitchFamily="18" charset="0"/>
              <a:cs typeface="Times New Roman" panose="02020603050405020304" pitchFamily="18" charset="0"/>
            </a:endParaRPr>
          </a:p>
          <a:p>
            <a:pPr marL="457200" lvl="0" indent="-457200">
              <a:buAutoNum type="alphaLcParenBoth"/>
            </a:pPr>
            <a:r>
              <a:rPr lang="en-IN" sz="2200" dirty="0" smtClean="0">
                <a:solidFill>
                  <a:prstClr val="black"/>
                </a:solidFill>
                <a:latin typeface="Times New Roman" panose="02020603050405020304" pitchFamily="18" charset="0"/>
                <a:cs typeface="Times New Roman" panose="02020603050405020304" pitchFamily="18" charset="0"/>
              </a:rPr>
              <a:t>It </a:t>
            </a:r>
            <a:r>
              <a:rPr lang="en-IN" sz="2200" dirty="0">
                <a:solidFill>
                  <a:prstClr val="black"/>
                </a:solidFill>
                <a:latin typeface="Times New Roman" panose="02020603050405020304" pitchFamily="18" charset="0"/>
                <a:cs typeface="Times New Roman" panose="02020603050405020304" pitchFamily="18" charset="0"/>
              </a:rPr>
              <a:t>is very difficult to calculate and understand the certainty equivalent </a:t>
            </a:r>
            <a:r>
              <a:rPr lang="en-IN" sz="2200" dirty="0" smtClean="0">
                <a:solidFill>
                  <a:prstClr val="black"/>
                </a:solidFill>
                <a:latin typeface="Times New Roman" panose="02020603050405020304" pitchFamily="18" charset="0"/>
                <a:cs typeface="Times New Roman" panose="02020603050405020304" pitchFamily="18" charset="0"/>
              </a:rPr>
              <a:t>co-efficient.</a:t>
            </a: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 (</a:t>
            </a:r>
            <a:r>
              <a:rPr lang="en-IN" sz="2200" dirty="0">
                <a:solidFill>
                  <a:prstClr val="black"/>
                </a:solidFill>
                <a:latin typeface="Times New Roman" panose="02020603050405020304" pitchFamily="18" charset="0"/>
                <a:cs typeface="Times New Roman" panose="02020603050405020304" pitchFamily="18" charset="0"/>
              </a:rPr>
              <a:t>b) It does not directly use the probability distribution of possible cash flows</a:t>
            </a:r>
            <a:r>
              <a:rPr lang="en-IN" sz="2200" dirty="0" smtClean="0">
                <a:solidFill>
                  <a:prstClr val="black"/>
                </a:solidFill>
                <a:latin typeface="Times New Roman" panose="02020603050405020304" pitchFamily="18" charset="0"/>
                <a:cs typeface="Times New Roman" panose="02020603050405020304" pitchFamily="18" charset="0"/>
              </a:rPr>
              <a:t>.</a:t>
            </a: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 </a:t>
            </a:r>
            <a:r>
              <a:rPr lang="en-IN" sz="2200" dirty="0">
                <a:solidFill>
                  <a:prstClr val="black"/>
                </a:solidFill>
                <a:latin typeface="Times New Roman" panose="02020603050405020304" pitchFamily="18" charset="0"/>
                <a:cs typeface="Times New Roman" panose="02020603050405020304" pitchFamily="18" charset="0"/>
              </a:rPr>
              <a:t>(c) This method is arbitrary and subjective</a:t>
            </a:r>
            <a:r>
              <a:rPr lang="en-IN" sz="2200" dirty="0" smtClean="0">
                <a:solidFill>
                  <a:prstClr val="black"/>
                </a:solidFill>
                <a:latin typeface="Times New Roman" panose="02020603050405020304" pitchFamily="18" charset="0"/>
                <a:cs typeface="Times New Roman" panose="02020603050405020304" pitchFamily="18" charset="0"/>
              </a:rPr>
              <a:t>.</a:t>
            </a: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 </a:t>
            </a:r>
            <a:r>
              <a:rPr lang="en-IN" sz="2200" dirty="0">
                <a:solidFill>
                  <a:prstClr val="black"/>
                </a:solidFill>
                <a:latin typeface="Times New Roman" panose="02020603050405020304" pitchFamily="18" charset="0"/>
                <a:cs typeface="Times New Roman" panose="02020603050405020304" pitchFamily="18" charset="0"/>
              </a:rPr>
              <a:t>(d) It is very difficult to implement this technique in actual </a:t>
            </a:r>
            <a:r>
              <a:rPr lang="en-IN" sz="2200">
                <a:solidFill>
                  <a:prstClr val="black"/>
                </a:solidFill>
                <a:latin typeface="Times New Roman" panose="02020603050405020304" pitchFamily="18" charset="0"/>
                <a:cs typeface="Times New Roman" panose="02020603050405020304" pitchFamily="18" charset="0"/>
              </a:rPr>
              <a:t>practice</a:t>
            </a:r>
            <a:r>
              <a:rPr lang="en-IN" sz="2200" smtClean="0">
                <a:solidFill>
                  <a:prstClr val="black"/>
                </a:solidFill>
                <a:latin typeface="Times New Roman" panose="02020603050405020304" pitchFamily="18" charset="0"/>
                <a:cs typeface="Times New Roman" panose="02020603050405020304" pitchFamily="18" charset="0"/>
              </a:rPr>
              <a:t>. </a:t>
            </a:r>
            <a:endParaRPr lang="en-IN" sz="2200" dirty="0">
              <a:solidFill>
                <a:prstClr val="black"/>
              </a:solidFill>
              <a:latin typeface="Times New Roman" panose="02020603050405020304" pitchFamily="18" charset="0"/>
              <a:cs typeface="Times New Roman" panose="02020603050405020304" pitchFamily="18" charset="0"/>
            </a:endParaRPr>
          </a:p>
          <a:p>
            <a:pPr lvl="0"/>
            <a:endParaRPr lang="en-IN" sz="2200" dirty="0">
              <a:solidFill>
                <a:prstClr val="black"/>
              </a:solidFill>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lvl="0"/>
            <a:r>
              <a:rPr lang="en-IN" sz="2200" b="1" dirty="0">
                <a:solidFill>
                  <a:prstClr val="black"/>
                </a:solidFill>
                <a:latin typeface="Times New Roman" panose="02020603050405020304" pitchFamily="18" charset="0"/>
                <a:cs typeface="Times New Roman" panose="02020603050405020304" pitchFamily="18" charset="0"/>
              </a:rPr>
              <a:t>Decision rule:</a:t>
            </a:r>
            <a:r>
              <a:rPr lang="en-IN" sz="2200" dirty="0">
                <a:solidFill>
                  <a:prstClr val="black"/>
                </a:solidFill>
                <a:latin typeface="Times New Roman" panose="02020603050405020304" pitchFamily="18" charset="0"/>
                <a:cs typeface="Times New Roman" panose="02020603050405020304" pitchFamily="18" charset="0"/>
              </a:rPr>
              <a:t> </a:t>
            </a: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	</a:t>
            </a:r>
            <a:r>
              <a:rPr lang="en-IN" sz="2200" dirty="0" smtClean="0">
                <a:solidFill>
                  <a:prstClr val="black"/>
                </a:solidFill>
                <a:latin typeface="Times New Roman" panose="02020603050405020304" pitchFamily="18" charset="0"/>
                <a:cs typeface="Times New Roman" panose="02020603050405020304" pitchFamily="18" charset="0"/>
              </a:rPr>
              <a:t>The </a:t>
            </a:r>
            <a:r>
              <a:rPr lang="en-IN" sz="2200" dirty="0">
                <a:solidFill>
                  <a:prstClr val="black"/>
                </a:solidFill>
                <a:latin typeface="Times New Roman" panose="02020603050405020304" pitchFamily="18" charset="0"/>
                <a:cs typeface="Times New Roman" panose="02020603050405020304" pitchFamily="18" charset="0"/>
              </a:rPr>
              <a:t>certainty co-efficient lies between 0 and 1. </a:t>
            </a: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	</a:t>
            </a:r>
            <a:r>
              <a:rPr lang="en-IN" sz="2200" dirty="0" smtClean="0">
                <a:solidFill>
                  <a:prstClr val="black"/>
                </a:solidFill>
                <a:latin typeface="Times New Roman" panose="02020603050405020304" pitchFamily="18" charset="0"/>
                <a:cs typeface="Times New Roman" panose="02020603050405020304" pitchFamily="18" charset="0"/>
              </a:rPr>
              <a:t>The </a:t>
            </a:r>
            <a:r>
              <a:rPr lang="en-IN" sz="2200" dirty="0">
                <a:solidFill>
                  <a:prstClr val="black"/>
                </a:solidFill>
                <a:latin typeface="Times New Roman" panose="02020603050405020304" pitchFamily="18" charset="0"/>
                <a:cs typeface="Times New Roman" panose="02020603050405020304" pitchFamily="18" charset="0"/>
              </a:rPr>
              <a:t>higher the risk, the lower is the co-efficient. After converting the uncertain cash flows to certain cash flows by using certainty co-efficient, these are multiplied with the discount factor. Now we get present values. Then the NPV is found. </a:t>
            </a: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	</a:t>
            </a:r>
            <a:r>
              <a:rPr lang="en-IN" sz="2200" b="1" dirty="0" smtClean="0">
                <a:solidFill>
                  <a:prstClr val="black"/>
                </a:solidFill>
                <a:latin typeface="Times New Roman" panose="02020603050405020304" pitchFamily="18" charset="0"/>
                <a:cs typeface="Times New Roman" panose="02020603050405020304" pitchFamily="18" charset="0"/>
              </a:rPr>
              <a:t>Projects </a:t>
            </a:r>
            <a:r>
              <a:rPr lang="en-IN" sz="2200" b="1" dirty="0">
                <a:solidFill>
                  <a:prstClr val="black"/>
                </a:solidFill>
                <a:latin typeface="Times New Roman" panose="02020603050405020304" pitchFamily="18" charset="0"/>
                <a:cs typeface="Times New Roman" panose="02020603050405020304" pitchFamily="18" charset="0"/>
              </a:rPr>
              <a:t>with higher NPVs may be accepted.</a:t>
            </a:r>
            <a:endParaRPr lang="en-IN" sz="2200" b="1" dirty="0">
              <a:solidFill>
                <a:prstClr val="black"/>
              </a:solidFill>
              <a:latin typeface="Times New Roman" panose="02020603050405020304" pitchFamily="18" charset="0"/>
              <a:cs typeface="Times New Roman" panose="02020603050405020304" pitchFamily="18" charset="0"/>
            </a:endParaRPr>
          </a:p>
          <a:p>
            <a:pPr lvl="0"/>
            <a:endParaRPr lang="en-IN" sz="22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8229600" cy="4997151"/>
          </a:xfrm>
        </p:spPr>
        <p:txBody>
          <a:bodyPr>
            <a:normAutofit fontScale="92500" lnSpcReduction="10000"/>
          </a:bodyPr>
          <a:lstStyle/>
          <a:p>
            <a:r>
              <a:rPr lang="en-IN" sz="2200" dirty="0">
                <a:solidFill>
                  <a:srgbClr val="222222"/>
                </a:solidFill>
                <a:latin typeface="Times New Roman" panose="02020603050405020304" pitchFamily="18" charset="0"/>
                <a:cs typeface="Times New Roman" panose="02020603050405020304" pitchFamily="18" charset="0"/>
              </a:rPr>
              <a:t>There are two projects A and B. Each involves an investment of </a:t>
            </a:r>
            <a:r>
              <a:rPr lang="en-IN" sz="2200" dirty="0" smtClean="0">
                <a:solidFill>
                  <a:srgbClr val="222222"/>
                </a:solidFill>
                <a:latin typeface="Times New Roman" panose="02020603050405020304" pitchFamily="18" charset="0"/>
                <a:cs typeface="Times New Roman" panose="02020603050405020304" pitchFamily="18" charset="0"/>
              </a:rPr>
              <a:t> Rs.1,00,000</a:t>
            </a:r>
            <a:r>
              <a:rPr lang="en-IN" sz="2200" dirty="0">
                <a:solidFill>
                  <a:srgbClr val="222222"/>
                </a:solidFill>
                <a:latin typeface="Times New Roman" panose="02020603050405020304" pitchFamily="18" charset="0"/>
                <a:cs typeface="Times New Roman" panose="02020603050405020304" pitchFamily="18" charset="0"/>
              </a:rPr>
              <a:t>. The expected cash inflows are and the certainty co-efficient are as follows</a:t>
            </a:r>
            <a:r>
              <a:rPr lang="en-IN" sz="2200" dirty="0" smtClean="0">
                <a:solidFill>
                  <a:srgbClr val="222222"/>
                </a:solidFill>
                <a:latin typeface="Times New Roman" panose="02020603050405020304" pitchFamily="18" charset="0"/>
                <a:cs typeface="Times New Roman" panose="02020603050405020304" pitchFamily="18" charset="0"/>
              </a:rPr>
              <a:t>:</a:t>
            </a:r>
            <a:endParaRPr lang="en-IN" sz="2200" dirty="0" smtClean="0">
              <a:solidFill>
                <a:srgbClr val="222222"/>
              </a:solidFill>
              <a:latin typeface="Times New Roman" panose="02020603050405020304" pitchFamily="18" charset="0"/>
              <a:cs typeface="Times New Roman" panose="02020603050405020304" pitchFamily="18" charset="0"/>
            </a:endParaRPr>
          </a:p>
          <a:p>
            <a:endParaRPr lang="en-US" sz="2200" dirty="0">
              <a:solidFill>
                <a:srgbClr val="222222"/>
              </a:solidFill>
              <a:latin typeface="Times New Roman" panose="02020603050405020304" pitchFamily="18" charset="0"/>
              <a:cs typeface="Times New Roman" panose="02020603050405020304" pitchFamily="18" charset="0"/>
            </a:endParaRPr>
          </a:p>
          <a:p>
            <a:endParaRPr lang="en-US" sz="2200" dirty="0" smtClean="0">
              <a:solidFill>
                <a:srgbClr val="222222"/>
              </a:solidFill>
              <a:latin typeface="Times New Roman" panose="02020603050405020304" pitchFamily="18" charset="0"/>
              <a:cs typeface="Times New Roman" panose="02020603050405020304" pitchFamily="18" charset="0"/>
            </a:endParaRPr>
          </a:p>
          <a:p>
            <a:endParaRPr lang="en-US" sz="2200" dirty="0">
              <a:solidFill>
                <a:srgbClr val="222222"/>
              </a:solidFill>
              <a:latin typeface="Times New Roman" panose="02020603050405020304" pitchFamily="18" charset="0"/>
              <a:cs typeface="Times New Roman" panose="02020603050405020304" pitchFamily="18" charset="0"/>
            </a:endParaRPr>
          </a:p>
          <a:p>
            <a:endParaRPr lang="en-US" sz="2200" dirty="0" smtClean="0">
              <a:solidFill>
                <a:srgbClr val="222222"/>
              </a:solidFill>
              <a:latin typeface="Times New Roman" panose="02020603050405020304" pitchFamily="18" charset="0"/>
              <a:cs typeface="Times New Roman" panose="02020603050405020304" pitchFamily="18" charset="0"/>
            </a:endParaRPr>
          </a:p>
          <a:p>
            <a:endParaRPr lang="en-US" sz="2200" dirty="0">
              <a:solidFill>
                <a:srgbClr val="222222"/>
              </a:solidFill>
              <a:latin typeface="Times New Roman" panose="02020603050405020304" pitchFamily="18" charset="0"/>
              <a:cs typeface="Times New Roman" panose="02020603050405020304" pitchFamily="18" charset="0"/>
            </a:endParaRPr>
          </a:p>
          <a:p>
            <a:endParaRPr lang="en-US" sz="2200" dirty="0" smtClean="0">
              <a:solidFill>
                <a:srgbClr val="222222"/>
              </a:solidFill>
              <a:latin typeface="Times New Roman" panose="02020603050405020304" pitchFamily="18" charset="0"/>
              <a:cs typeface="Times New Roman" panose="02020603050405020304" pitchFamily="18" charset="0"/>
            </a:endParaRPr>
          </a:p>
          <a:p>
            <a:endParaRPr lang="en-IN" sz="2200" dirty="0" smtClean="0">
              <a:solidFill>
                <a:srgbClr val="222222"/>
              </a:solidFill>
              <a:latin typeface="Times New Roman" panose="02020603050405020304" pitchFamily="18" charset="0"/>
              <a:cs typeface="Times New Roman" panose="02020603050405020304" pitchFamily="18" charset="0"/>
            </a:endParaRPr>
          </a:p>
          <a:p>
            <a:pPr marL="0" indent="0">
              <a:buNone/>
            </a:pPr>
            <a:r>
              <a:rPr lang="en-IN" sz="2200" dirty="0">
                <a:solidFill>
                  <a:srgbClr val="222222"/>
                </a:solidFill>
                <a:latin typeface="Times New Roman" panose="02020603050405020304" pitchFamily="18" charset="0"/>
                <a:cs typeface="Times New Roman" panose="02020603050405020304" pitchFamily="18" charset="0"/>
              </a:rPr>
              <a:t>	</a:t>
            </a:r>
            <a:br>
              <a:rPr lang="en-IN" sz="2200" dirty="0">
                <a:latin typeface="Times New Roman" panose="02020603050405020304" pitchFamily="18" charset="0"/>
                <a:cs typeface="Times New Roman" panose="02020603050405020304" pitchFamily="18" charset="0"/>
              </a:rPr>
            </a:br>
            <a:endParaRPr lang="en-IN" sz="2200" dirty="0" smtClean="0">
              <a:latin typeface="Times New Roman" panose="02020603050405020304" pitchFamily="18" charset="0"/>
              <a:cs typeface="Times New Roman" panose="02020603050405020304" pitchFamily="18" charset="0"/>
            </a:endParaRPr>
          </a:p>
          <a:p>
            <a:pPr marL="0" indent="0">
              <a:buNone/>
            </a:pPr>
            <a:endParaRPr lang="en-US" sz="2200" dirty="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Risk free cut off rate is 10%. State which project is better.</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nvGraphicFramePr>
        <p:xfrm>
          <a:off x="755574" y="2708921"/>
          <a:ext cx="7560841" cy="2737229"/>
        </p:xfrm>
        <a:graphic>
          <a:graphicData uri="http://schemas.openxmlformats.org/drawingml/2006/table">
            <a:tbl>
              <a:tblPr/>
              <a:tblGrid>
                <a:gridCol w="1125335"/>
                <a:gridCol w="1389085"/>
                <a:gridCol w="1828668"/>
                <a:gridCol w="1389085"/>
                <a:gridCol w="1828668"/>
              </a:tblGrid>
              <a:tr h="514286">
                <a:tc rowSpan="2">
                  <a:txBody>
                    <a:bodyPr/>
                    <a:lstStyle/>
                    <a:p>
                      <a:pPr algn="ctr" fontAlgn="ctr"/>
                      <a:r>
                        <a:rPr lang="en-IN" sz="2200" b="1" i="0" u="none" strike="noStrike" dirty="0">
                          <a:solidFill>
                            <a:srgbClr val="000000"/>
                          </a:solidFill>
                          <a:effectLst/>
                          <a:latin typeface="Times New Roman" panose="02020603050405020304" pitchFamily="18" charset="0"/>
                          <a:cs typeface="Times New Roman" panose="02020603050405020304" pitchFamily="18" charset="0"/>
                        </a:rPr>
                        <a:t>Year</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IN" sz="2200" b="1" i="0" u="none" strike="noStrike" dirty="0">
                          <a:solidFill>
                            <a:srgbClr val="000000"/>
                          </a:solidFill>
                          <a:effectLst/>
                          <a:latin typeface="Times New Roman" panose="02020603050405020304" pitchFamily="18" charset="0"/>
                          <a:cs typeface="Times New Roman" panose="02020603050405020304" pitchFamily="18" charset="0"/>
                        </a:rPr>
                        <a:t>Project A</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gridSpan="2">
                  <a:txBody>
                    <a:bodyPr/>
                    <a:lstStyle/>
                    <a:p>
                      <a:pPr algn="ctr" fontAlgn="b"/>
                      <a:r>
                        <a:rPr lang="en-IN" sz="2200" b="1" i="0" u="none" strike="noStrike" dirty="0">
                          <a:solidFill>
                            <a:srgbClr val="000000"/>
                          </a:solidFill>
                          <a:effectLst/>
                          <a:latin typeface="Times New Roman" panose="02020603050405020304" pitchFamily="18" charset="0"/>
                          <a:cs typeface="Times New Roman" panose="02020603050405020304" pitchFamily="18" charset="0"/>
                        </a:rPr>
                        <a:t>Project B</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r>
              <a:tr h="607151">
                <a:tc vMerge="1">
                  <a:tcPr/>
                </a:tc>
                <a:tc>
                  <a:txBody>
                    <a:bodyPr/>
                    <a:lstStyle/>
                    <a:p>
                      <a:pPr algn="ctr" fontAlgn="b"/>
                      <a:r>
                        <a:rPr lang="en-IN" sz="2200" b="1" i="0" u="none" strike="noStrike">
                          <a:solidFill>
                            <a:srgbClr val="000000"/>
                          </a:solidFill>
                          <a:effectLst/>
                          <a:latin typeface="Times New Roman" panose="02020603050405020304" pitchFamily="18" charset="0"/>
                          <a:cs typeface="Times New Roman" panose="02020603050405020304" pitchFamily="18" charset="0"/>
                        </a:rPr>
                        <a:t>Cash inflow</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1" i="0" u="none" strike="noStrike">
                          <a:solidFill>
                            <a:srgbClr val="000000"/>
                          </a:solidFill>
                          <a:effectLst/>
                          <a:latin typeface="Times New Roman" panose="02020603050405020304" pitchFamily="18" charset="0"/>
                          <a:cs typeface="Times New Roman" panose="02020603050405020304" pitchFamily="18" charset="0"/>
                        </a:rPr>
                        <a:t>C.E Co-efficient</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1" i="0" u="none" strike="noStrike">
                          <a:solidFill>
                            <a:srgbClr val="000000"/>
                          </a:solidFill>
                          <a:effectLst/>
                          <a:latin typeface="Times New Roman" panose="02020603050405020304" pitchFamily="18" charset="0"/>
                          <a:cs typeface="Times New Roman" panose="02020603050405020304" pitchFamily="18" charset="0"/>
                        </a:rPr>
                        <a:t>Cash inflow</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1" i="0" u="none" strike="noStrike">
                          <a:solidFill>
                            <a:srgbClr val="000000"/>
                          </a:solidFill>
                          <a:effectLst/>
                          <a:latin typeface="Times New Roman" panose="02020603050405020304" pitchFamily="18" charset="0"/>
                          <a:cs typeface="Times New Roman" panose="02020603050405020304" pitchFamily="18" charset="0"/>
                        </a:rPr>
                        <a:t>C.E Co-efficient</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14286">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1</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60000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0.8</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50000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0.9</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14286">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2</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50000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0.7</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70000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0.8</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14286">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3</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50000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0.9</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50000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dirty="0">
                          <a:solidFill>
                            <a:srgbClr val="000000"/>
                          </a:solidFill>
                          <a:effectLst/>
                          <a:latin typeface="Times New Roman" panose="02020603050405020304" pitchFamily="18" charset="0"/>
                          <a:cs typeface="Times New Roman" panose="02020603050405020304" pitchFamily="18" charset="0"/>
                        </a:rPr>
                        <a:t>0.7</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nvPr>
        </p:nvGraphicFramePr>
        <p:xfrm>
          <a:off x="1259632" y="2420886"/>
          <a:ext cx="6480720" cy="2753917"/>
        </p:xfrm>
        <a:graphic>
          <a:graphicData uri="http://schemas.openxmlformats.org/drawingml/2006/table">
            <a:tbl>
              <a:tblPr/>
              <a:tblGrid>
                <a:gridCol w="1108999"/>
                <a:gridCol w="1368923"/>
                <a:gridCol w="1802125"/>
                <a:gridCol w="2200673"/>
              </a:tblGrid>
              <a:tr h="518458">
                <a:tc rowSpan="2">
                  <a:txBody>
                    <a:bodyPr/>
                    <a:lstStyle/>
                    <a:p>
                      <a:pPr algn="ctr" fontAlgn="ctr"/>
                      <a:r>
                        <a:rPr lang="en-IN" sz="2200" b="1" i="0" u="none" strike="noStrike" dirty="0">
                          <a:solidFill>
                            <a:srgbClr val="000000"/>
                          </a:solidFill>
                          <a:effectLst/>
                          <a:latin typeface="Times New Roman" panose="02020603050405020304" pitchFamily="18" charset="0"/>
                          <a:cs typeface="Times New Roman" panose="02020603050405020304" pitchFamily="18" charset="0"/>
                        </a:rPr>
                        <a:t>Year</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en-IN" sz="2200" b="1" i="0" u="none" strike="noStrike" dirty="0">
                          <a:solidFill>
                            <a:srgbClr val="000000"/>
                          </a:solidFill>
                          <a:effectLst/>
                          <a:latin typeface="Times New Roman" panose="02020603050405020304" pitchFamily="18" charset="0"/>
                          <a:cs typeface="Times New Roman" panose="02020603050405020304" pitchFamily="18" charset="0"/>
                        </a:rPr>
                        <a:t>Project </a:t>
                      </a:r>
                      <a:r>
                        <a:rPr lang="en-IN" sz="2200" b="1" i="0" u="none" strike="noStrike" dirty="0" smtClean="0">
                          <a:solidFill>
                            <a:srgbClr val="000000"/>
                          </a:solidFill>
                          <a:effectLst/>
                          <a:latin typeface="Times New Roman" panose="02020603050405020304" pitchFamily="18" charset="0"/>
                          <a:cs typeface="Times New Roman" panose="02020603050405020304" pitchFamily="18" charset="0"/>
                        </a:rPr>
                        <a:t>A</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r>
              <a:tr h="518458">
                <a:tc vMerge="1">
                  <a:tcPr/>
                </a:tc>
                <a:tc>
                  <a:txBody>
                    <a:bodyPr/>
                    <a:lstStyle/>
                    <a:p>
                      <a:pPr algn="ctr" fontAlgn="b"/>
                      <a:r>
                        <a:rPr lang="en-IN" sz="2200" b="1" i="0" u="none" strike="noStrike">
                          <a:solidFill>
                            <a:srgbClr val="000000"/>
                          </a:solidFill>
                          <a:effectLst/>
                          <a:latin typeface="Times New Roman" panose="02020603050405020304" pitchFamily="18" charset="0"/>
                          <a:cs typeface="Times New Roman" panose="02020603050405020304" pitchFamily="18" charset="0"/>
                        </a:rPr>
                        <a:t>Cash inflow</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1" i="0" u="none" strike="noStrike" dirty="0">
                          <a:solidFill>
                            <a:srgbClr val="000000"/>
                          </a:solidFill>
                          <a:effectLst/>
                          <a:latin typeface="Times New Roman" panose="02020603050405020304" pitchFamily="18" charset="0"/>
                          <a:cs typeface="Times New Roman" panose="02020603050405020304" pitchFamily="18" charset="0"/>
                        </a:rPr>
                        <a:t>C.E Co-efficient</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1" i="0" u="none" strike="noStrike">
                          <a:solidFill>
                            <a:srgbClr val="000000"/>
                          </a:solidFill>
                          <a:effectLst/>
                          <a:latin typeface="Times New Roman" panose="02020603050405020304" pitchFamily="18" charset="0"/>
                          <a:cs typeface="Times New Roman" panose="02020603050405020304" pitchFamily="18" charset="0"/>
                        </a:rPr>
                        <a:t>Certain cash inflow</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18458">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1</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60000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0.8</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48000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18458">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2</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50000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0.7</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35000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18458">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3</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50000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0.9</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dirty="0">
                          <a:solidFill>
                            <a:srgbClr val="000000"/>
                          </a:solidFill>
                          <a:effectLst/>
                          <a:latin typeface="Times New Roman" panose="02020603050405020304" pitchFamily="18" charset="0"/>
                          <a:cs typeface="Times New Roman" panose="02020603050405020304" pitchFamily="18" charset="0"/>
                        </a:rPr>
                        <a:t>45000</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nvPr>
        </p:nvGraphicFramePr>
        <p:xfrm>
          <a:off x="1259632" y="2420886"/>
          <a:ext cx="6480720" cy="2753917"/>
        </p:xfrm>
        <a:graphic>
          <a:graphicData uri="http://schemas.openxmlformats.org/drawingml/2006/table">
            <a:tbl>
              <a:tblPr/>
              <a:tblGrid>
                <a:gridCol w="1108999"/>
                <a:gridCol w="1368923"/>
                <a:gridCol w="1802125"/>
                <a:gridCol w="2200673"/>
              </a:tblGrid>
              <a:tr h="518458">
                <a:tc rowSpan="2">
                  <a:txBody>
                    <a:bodyPr/>
                    <a:lstStyle/>
                    <a:p>
                      <a:pPr algn="ctr" fontAlgn="ctr"/>
                      <a:r>
                        <a:rPr lang="en-IN" sz="2200" b="1" i="0" u="none" strike="noStrike" dirty="0">
                          <a:solidFill>
                            <a:srgbClr val="000000"/>
                          </a:solidFill>
                          <a:effectLst/>
                          <a:latin typeface="Times New Roman" panose="02020603050405020304" pitchFamily="18" charset="0"/>
                          <a:cs typeface="Times New Roman" panose="02020603050405020304" pitchFamily="18" charset="0"/>
                        </a:rPr>
                        <a:t>Year</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en-IN" sz="2200" b="1" i="0" u="none" strike="noStrike" dirty="0">
                          <a:solidFill>
                            <a:srgbClr val="000000"/>
                          </a:solidFill>
                          <a:effectLst/>
                          <a:latin typeface="Times New Roman" panose="02020603050405020304" pitchFamily="18" charset="0"/>
                          <a:cs typeface="Times New Roman" panose="02020603050405020304" pitchFamily="18" charset="0"/>
                        </a:rPr>
                        <a:t>Project </a:t>
                      </a:r>
                      <a:r>
                        <a:rPr lang="en-IN" sz="2200" b="1" i="0" u="none" strike="noStrike" dirty="0" smtClean="0">
                          <a:solidFill>
                            <a:srgbClr val="000000"/>
                          </a:solidFill>
                          <a:effectLst/>
                          <a:latin typeface="Times New Roman" panose="02020603050405020304" pitchFamily="18" charset="0"/>
                          <a:cs typeface="Times New Roman" panose="02020603050405020304" pitchFamily="18" charset="0"/>
                        </a:rPr>
                        <a:t>B</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r>
              <a:tr h="518458">
                <a:tc vMerge="1">
                  <a:tcPr/>
                </a:tc>
                <a:tc>
                  <a:txBody>
                    <a:bodyPr/>
                    <a:lstStyle/>
                    <a:p>
                      <a:pPr algn="ctr" fontAlgn="b"/>
                      <a:r>
                        <a:rPr lang="en-IN" sz="2200" b="1" i="0" u="none" strike="noStrike">
                          <a:solidFill>
                            <a:srgbClr val="000000"/>
                          </a:solidFill>
                          <a:effectLst/>
                          <a:latin typeface="Times New Roman" panose="02020603050405020304" pitchFamily="18" charset="0"/>
                          <a:cs typeface="Times New Roman" panose="02020603050405020304" pitchFamily="18" charset="0"/>
                        </a:rPr>
                        <a:t>Cash inflow</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1" i="0" u="none" strike="noStrike" dirty="0">
                          <a:solidFill>
                            <a:srgbClr val="000000"/>
                          </a:solidFill>
                          <a:effectLst/>
                          <a:latin typeface="Times New Roman" panose="02020603050405020304" pitchFamily="18" charset="0"/>
                          <a:cs typeface="Times New Roman" panose="02020603050405020304" pitchFamily="18" charset="0"/>
                        </a:rPr>
                        <a:t>C.E Co-efficient</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1" i="0" u="none" strike="noStrike">
                          <a:solidFill>
                            <a:srgbClr val="000000"/>
                          </a:solidFill>
                          <a:effectLst/>
                          <a:latin typeface="Times New Roman" panose="02020603050405020304" pitchFamily="18" charset="0"/>
                          <a:cs typeface="Times New Roman" panose="02020603050405020304" pitchFamily="18" charset="0"/>
                        </a:rPr>
                        <a:t>Certain cash inflow</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18458">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1</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dirty="0" smtClean="0">
                          <a:solidFill>
                            <a:srgbClr val="000000"/>
                          </a:solidFill>
                          <a:effectLst/>
                          <a:latin typeface="Times New Roman" panose="02020603050405020304" pitchFamily="18" charset="0"/>
                          <a:cs typeface="Times New Roman" panose="02020603050405020304" pitchFamily="18" charset="0"/>
                        </a:rPr>
                        <a:t>50000</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dirty="0" smtClean="0">
                          <a:solidFill>
                            <a:srgbClr val="000000"/>
                          </a:solidFill>
                          <a:effectLst/>
                          <a:latin typeface="Times New Roman" panose="02020603050405020304" pitchFamily="18" charset="0"/>
                          <a:cs typeface="Times New Roman" panose="02020603050405020304" pitchFamily="18" charset="0"/>
                        </a:rPr>
                        <a:t>0.9</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dirty="0" smtClean="0">
                          <a:solidFill>
                            <a:srgbClr val="000000"/>
                          </a:solidFill>
                          <a:effectLst/>
                          <a:latin typeface="Times New Roman" panose="02020603050405020304" pitchFamily="18" charset="0"/>
                          <a:cs typeface="Times New Roman" panose="02020603050405020304" pitchFamily="18" charset="0"/>
                        </a:rPr>
                        <a:t>45000</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18458">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2</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dirty="0" smtClean="0">
                          <a:solidFill>
                            <a:srgbClr val="000000"/>
                          </a:solidFill>
                          <a:effectLst/>
                          <a:latin typeface="Times New Roman" panose="02020603050405020304" pitchFamily="18" charset="0"/>
                          <a:cs typeface="Times New Roman" panose="02020603050405020304" pitchFamily="18" charset="0"/>
                        </a:rPr>
                        <a:t>70000</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dirty="0" smtClean="0">
                          <a:solidFill>
                            <a:srgbClr val="000000"/>
                          </a:solidFill>
                          <a:effectLst/>
                          <a:latin typeface="Times New Roman" panose="02020603050405020304" pitchFamily="18" charset="0"/>
                          <a:cs typeface="Times New Roman" panose="02020603050405020304" pitchFamily="18" charset="0"/>
                        </a:rPr>
                        <a:t>0.8</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dirty="0" smtClean="0">
                          <a:solidFill>
                            <a:srgbClr val="000000"/>
                          </a:solidFill>
                          <a:effectLst/>
                          <a:latin typeface="Times New Roman" panose="02020603050405020304" pitchFamily="18" charset="0"/>
                          <a:cs typeface="Times New Roman" panose="02020603050405020304" pitchFamily="18" charset="0"/>
                        </a:rPr>
                        <a:t>56000</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18458">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3</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dirty="0" smtClean="0">
                          <a:solidFill>
                            <a:srgbClr val="000000"/>
                          </a:solidFill>
                          <a:effectLst/>
                          <a:latin typeface="Times New Roman" panose="02020603050405020304" pitchFamily="18" charset="0"/>
                          <a:cs typeface="Times New Roman" panose="02020603050405020304" pitchFamily="18" charset="0"/>
                        </a:rPr>
                        <a:t>50000</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dirty="0" smtClean="0">
                          <a:solidFill>
                            <a:srgbClr val="000000"/>
                          </a:solidFill>
                          <a:effectLst/>
                          <a:latin typeface="Times New Roman" panose="02020603050405020304" pitchFamily="18" charset="0"/>
                          <a:cs typeface="Times New Roman" panose="02020603050405020304" pitchFamily="18" charset="0"/>
                        </a:rPr>
                        <a:t>0.7</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dirty="0" smtClean="0">
                          <a:solidFill>
                            <a:srgbClr val="000000"/>
                          </a:solidFill>
                          <a:effectLst/>
                          <a:latin typeface="Times New Roman" panose="02020603050405020304" pitchFamily="18" charset="0"/>
                          <a:cs typeface="Times New Roman" panose="02020603050405020304" pitchFamily="18" charset="0"/>
                        </a:rPr>
                        <a:t>35000</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Risk analysis</a:t>
            </a:r>
            <a:endParaRPr lang="en-IN" sz="3000" b="1" dirty="0"/>
          </a:p>
        </p:txBody>
      </p:sp>
      <p:sp>
        <p:nvSpPr>
          <p:cNvPr id="3" name="Content Placeholder 2"/>
          <p:cNvSpPr>
            <a:spLocks noGrp="1"/>
          </p:cNvSpPr>
          <p:nvPr>
            <p:ph idx="1"/>
          </p:nvPr>
        </p:nvSpPr>
        <p:spPr/>
        <p:txBody>
          <a:bodyPr>
            <a:normAutofit/>
          </a:bodyPr>
          <a:lstStyle/>
          <a:p>
            <a:pPr lvl="0"/>
            <a:r>
              <a:rPr lang="en-IN" sz="2200" dirty="0">
                <a:solidFill>
                  <a:prstClr val="black"/>
                </a:solidFill>
                <a:latin typeface="Times New Roman" panose="02020603050405020304" pitchFamily="18" charset="0"/>
                <a:cs typeface="Times New Roman" panose="02020603050405020304" pitchFamily="18" charset="0"/>
              </a:rPr>
              <a:t>Before investing funds in a project, it is necessary to consider the risk and return associated with all the alternative investment options. </a:t>
            </a:r>
            <a:endParaRPr lang="en-IN" sz="2200" dirty="0">
              <a:solidFill>
                <a:prstClr val="black"/>
              </a:solidFill>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The acceptability of projects mainly depends upon their returns and risk. </a:t>
            </a:r>
            <a:endParaRPr lang="en-IN" sz="2200" dirty="0" smtClean="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Generally, there is a positive correlation between risk and return. </a:t>
            </a:r>
            <a:endParaRPr lang="en-IN" sz="2200" dirty="0" smtClean="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If the return is high, the risk is also high and vice versa. </a:t>
            </a:r>
            <a:endParaRPr lang="en-IN" sz="2200" dirty="0" smtClean="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The process of comparing the risk and returns to select the most profitable investment proposal is known as risk-return analysis. </a:t>
            </a:r>
            <a:endParaRPr lang="en-IN" sz="2200" dirty="0" smtClean="0">
              <a:latin typeface="Times New Roman" panose="02020603050405020304" pitchFamily="18" charset="0"/>
              <a:cs typeface="Times New Roman" panose="02020603050405020304" pitchFamily="18" charset="0"/>
            </a:endParaRPr>
          </a:p>
          <a:p>
            <a:endParaRPr lang="en-IN" sz="2200" dirty="0" smtClean="0">
              <a:latin typeface="Times New Roman" panose="02020603050405020304" pitchFamily="18" charset="0"/>
              <a:cs typeface="Times New Roman" panose="02020603050405020304" pitchFamily="18" charset="0"/>
            </a:endParaRPr>
          </a:p>
          <a:p>
            <a:endParaRPr lang="en-IN" sz="22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412776"/>
            <a:ext cx="8229600" cy="5184575"/>
          </a:xfrm>
        </p:spPr>
        <p:txBody>
          <a:bodyPr>
            <a:normAutofit/>
          </a:bodyPr>
          <a:lstStyle/>
          <a:p>
            <a:pPr marL="0" indent="0">
              <a:buNone/>
            </a:pPr>
            <a:r>
              <a:rPr lang="en-US" sz="2200" dirty="0" smtClean="0">
                <a:solidFill>
                  <a:srgbClr val="222222"/>
                </a:solidFill>
                <a:latin typeface="Times New Roman" panose="02020603050405020304" pitchFamily="18" charset="0"/>
                <a:cs typeface="Times New Roman" panose="02020603050405020304" pitchFamily="18" charset="0"/>
              </a:rPr>
              <a:t>                             </a:t>
            </a:r>
            <a:r>
              <a:rPr lang="en-US" sz="2200" b="1" dirty="0" smtClean="0">
                <a:solidFill>
                  <a:srgbClr val="222222"/>
                </a:solidFill>
                <a:latin typeface="Times New Roman" panose="02020603050405020304" pitchFamily="18" charset="0"/>
                <a:cs typeface="Times New Roman" panose="02020603050405020304" pitchFamily="18" charset="0"/>
              </a:rPr>
              <a:t>Calculation of Present Value </a:t>
            </a:r>
            <a:endParaRPr lang="en-US" sz="2200" b="1" dirty="0" smtClean="0">
              <a:solidFill>
                <a:srgbClr val="222222"/>
              </a:solidFill>
              <a:latin typeface="Times New Roman" panose="02020603050405020304" pitchFamily="18" charset="0"/>
              <a:cs typeface="Times New Roman" panose="02020603050405020304" pitchFamily="18" charset="0"/>
            </a:endParaRPr>
          </a:p>
          <a:p>
            <a:pPr marL="0" indent="0">
              <a:buNone/>
            </a:pPr>
            <a:endParaRPr lang="en-US" sz="2200" b="1" dirty="0">
              <a:solidFill>
                <a:srgbClr val="222222"/>
              </a:solidFill>
              <a:latin typeface="Times New Roman" panose="02020603050405020304" pitchFamily="18" charset="0"/>
              <a:cs typeface="Times New Roman" panose="02020603050405020304" pitchFamily="18" charset="0"/>
            </a:endParaRPr>
          </a:p>
          <a:p>
            <a:endParaRPr lang="en-US" sz="2200" dirty="0" smtClean="0">
              <a:solidFill>
                <a:srgbClr val="222222"/>
              </a:solidFill>
              <a:latin typeface="Times New Roman" panose="02020603050405020304" pitchFamily="18" charset="0"/>
              <a:cs typeface="Times New Roman" panose="02020603050405020304" pitchFamily="18" charset="0"/>
            </a:endParaRPr>
          </a:p>
          <a:p>
            <a:endParaRPr lang="en-US" sz="2200" dirty="0">
              <a:solidFill>
                <a:srgbClr val="222222"/>
              </a:solidFill>
              <a:latin typeface="Times New Roman" panose="02020603050405020304" pitchFamily="18" charset="0"/>
              <a:cs typeface="Times New Roman" panose="02020603050405020304" pitchFamily="18" charset="0"/>
            </a:endParaRPr>
          </a:p>
          <a:p>
            <a:endParaRPr lang="en-US" sz="2200" dirty="0" smtClean="0">
              <a:solidFill>
                <a:srgbClr val="222222"/>
              </a:solidFill>
              <a:latin typeface="Times New Roman" panose="02020603050405020304" pitchFamily="18" charset="0"/>
              <a:cs typeface="Times New Roman" panose="02020603050405020304" pitchFamily="18" charset="0"/>
            </a:endParaRPr>
          </a:p>
          <a:p>
            <a:endParaRPr lang="en-US" sz="2200" dirty="0">
              <a:solidFill>
                <a:srgbClr val="222222"/>
              </a:solidFill>
              <a:latin typeface="Times New Roman" panose="02020603050405020304" pitchFamily="18" charset="0"/>
              <a:cs typeface="Times New Roman" panose="02020603050405020304" pitchFamily="18" charset="0"/>
            </a:endParaRPr>
          </a:p>
          <a:p>
            <a:endParaRPr lang="en-US" sz="2200" dirty="0" smtClean="0">
              <a:solidFill>
                <a:srgbClr val="222222"/>
              </a:solidFill>
              <a:latin typeface="Times New Roman" panose="02020603050405020304" pitchFamily="18" charset="0"/>
              <a:cs typeface="Times New Roman" panose="02020603050405020304" pitchFamily="18" charset="0"/>
            </a:endParaRPr>
          </a:p>
          <a:p>
            <a:endParaRPr lang="en-IN" sz="2200" dirty="0" smtClean="0">
              <a:solidFill>
                <a:srgbClr val="222222"/>
              </a:solidFill>
              <a:latin typeface="Times New Roman" panose="02020603050405020304" pitchFamily="18" charset="0"/>
              <a:cs typeface="Times New Roman" panose="02020603050405020304" pitchFamily="18" charset="0"/>
            </a:endParaRPr>
          </a:p>
          <a:p>
            <a:pPr marL="0" indent="0">
              <a:buNone/>
            </a:pPr>
            <a:r>
              <a:rPr lang="en-IN" sz="2200" dirty="0">
                <a:solidFill>
                  <a:srgbClr val="222222"/>
                </a:solidFill>
                <a:latin typeface="Times New Roman" panose="02020603050405020304" pitchFamily="18" charset="0"/>
                <a:cs typeface="Times New Roman" panose="02020603050405020304" pitchFamily="18" charset="0"/>
              </a:rPr>
              <a:t>	</a:t>
            </a:r>
            <a:br>
              <a:rPr lang="en-IN" sz="2200" dirty="0">
                <a:latin typeface="Times New Roman" panose="02020603050405020304" pitchFamily="18" charset="0"/>
                <a:cs typeface="Times New Roman" panose="02020603050405020304" pitchFamily="18" charset="0"/>
              </a:rPr>
            </a:br>
            <a:endParaRPr lang="en-IN" sz="2200" dirty="0" smtClean="0">
              <a:latin typeface="Times New Roman" panose="02020603050405020304" pitchFamily="18" charset="0"/>
              <a:cs typeface="Times New Roman" panose="02020603050405020304" pitchFamily="18" charset="0"/>
            </a:endParaRPr>
          </a:p>
          <a:p>
            <a:pPr marL="0" indent="0">
              <a:buNone/>
            </a:pPr>
            <a:endParaRPr lang="en-US" sz="2200" dirty="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nvGraphicFramePr>
        <p:xfrm>
          <a:off x="323528" y="1935099"/>
          <a:ext cx="8352926" cy="4590244"/>
        </p:xfrm>
        <a:graphic>
          <a:graphicData uri="http://schemas.openxmlformats.org/drawingml/2006/table">
            <a:tbl>
              <a:tblPr/>
              <a:tblGrid>
                <a:gridCol w="837912"/>
                <a:gridCol w="1034297"/>
                <a:gridCol w="1361605"/>
                <a:gridCol w="1361605"/>
                <a:gridCol w="1034297"/>
                <a:gridCol w="1361605"/>
                <a:gridCol w="1361605"/>
              </a:tblGrid>
              <a:tr h="397061">
                <a:tc rowSpan="2">
                  <a:txBody>
                    <a:bodyPr/>
                    <a:lstStyle/>
                    <a:p>
                      <a:pPr algn="ctr" fontAlgn="ctr"/>
                      <a:r>
                        <a:rPr lang="en-IN" sz="2200" b="1" i="0" u="none" strike="noStrike" dirty="0">
                          <a:solidFill>
                            <a:srgbClr val="000000"/>
                          </a:solidFill>
                          <a:effectLst/>
                          <a:latin typeface="Times New Roman" panose="02020603050405020304" pitchFamily="18" charset="0"/>
                          <a:cs typeface="Times New Roman" panose="02020603050405020304" pitchFamily="18" charset="0"/>
                        </a:rPr>
                        <a:t>Year</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en-IN" sz="2200" b="1" i="0" u="none" strike="noStrike" dirty="0">
                          <a:solidFill>
                            <a:srgbClr val="000000"/>
                          </a:solidFill>
                          <a:effectLst/>
                          <a:latin typeface="Times New Roman" panose="02020603050405020304" pitchFamily="18" charset="0"/>
                          <a:cs typeface="Times New Roman" panose="02020603050405020304" pitchFamily="18" charset="0"/>
                        </a:rPr>
                        <a:t>Project A</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c gridSpan="3">
                  <a:txBody>
                    <a:bodyPr/>
                    <a:lstStyle/>
                    <a:p>
                      <a:pPr algn="ctr" fontAlgn="b"/>
                      <a:r>
                        <a:rPr lang="en-IN" sz="2200" b="1" i="0" u="none" strike="noStrike" dirty="0">
                          <a:solidFill>
                            <a:srgbClr val="000000"/>
                          </a:solidFill>
                          <a:effectLst/>
                          <a:latin typeface="Times New Roman" panose="02020603050405020304" pitchFamily="18" charset="0"/>
                          <a:cs typeface="Times New Roman" panose="02020603050405020304" pitchFamily="18" charset="0"/>
                        </a:rPr>
                        <a:t>Project B</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r>
              <a:tr h="1042781">
                <a:tc vMerge="1">
                  <a:tcPr/>
                </a:tc>
                <a:tc>
                  <a:txBody>
                    <a:bodyPr/>
                    <a:lstStyle/>
                    <a:p>
                      <a:pPr algn="ctr" fontAlgn="b"/>
                      <a:r>
                        <a:rPr lang="en-IN" sz="2200" b="1" i="0" u="none" strike="noStrike">
                          <a:solidFill>
                            <a:srgbClr val="000000"/>
                          </a:solidFill>
                          <a:effectLst/>
                          <a:latin typeface="Times New Roman" panose="02020603050405020304" pitchFamily="18" charset="0"/>
                          <a:cs typeface="Times New Roman" panose="02020603050405020304" pitchFamily="18" charset="0"/>
                        </a:rPr>
                        <a:t>Cash inflow</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1" i="0" u="none" strike="noStrike" dirty="0" smtClean="0">
                          <a:solidFill>
                            <a:srgbClr val="000000"/>
                          </a:solidFill>
                          <a:effectLst/>
                          <a:latin typeface="Times New Roman" panose="02020603050405020304" pitchFamily="18" charset="0"/>
                          <a:cs typeface="Times New Roman" panose="02020603050405020304" pitchFamily="18" charset="0"/>
                        </a:rPr>
                        <a:t>DF 10%</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1" i="0" u="none" strike="noStrike" dirty="0" smtClean="0">
                          <a:solidFill>
                            <a:srgbClr val="000000"/>
                          </a:solidFill>
                          <a:effectLst/>
                          <a:latin typeface="Times New Roman" panose="02020603050405020304" pitchFamily="18" charset="0"/>
                          <a:cs typeface="Times New Roman" panose="02020603050405020304" pitchFamily="18" charset="0"/>
                        </a:rPr>
                        <a:t>P.V</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1" i="0" u="none" strike="noStrike">
                          <a:solidFill>
                            <a:srgbClr val="000000"/>
                          </a:solidFill>
                          <a:effectLst/>
                          <a:latin typeface="Times New Roman" panose="02020603050405020304" pitchFamily="18" charset="0"/>
                          <a:cs typeface="Times New Roman" panose="02020603050405020304" pitchFamily="18" charset="0"/>
                        </a:rPr>
                        <a:t>Cash inflow</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1" i="0" u="none" strike="noStrike" dirty="0" smtClean="0">
                          <a:solidFill>
                            <a:srgbClr val="000000"/>
                          </a:solidFill>
                          <a:effectLst/>
                          <a:latin typeface="Times New Roman" panose="02020603050405020304" pitchFamily="18" charset="0"/>
                          <a:cs typeface="Times New Roman" panose="02020603050405020304" pitchFamily="18" charset="0"/>
                        </a:rPr>
                        <a:t>DF 10%</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1" i="0" u="none" strike="noStrike" dirty="0" smtClean="0">
                          <a:solidFill>
                            <a:srgbClr val="000000"/>
                          </a:solidFill>
                          <a:effectLst/>
                          <a:latin typeface="Times New Roman" panose="02020603050405020304" pitchFamily="18" charset="0"/>
                          <a:cs typeface="Times New Roman" panose="02020603050405020304" pitchFamily="18" charset="0"/>
                        </a:rPr>
                        <a:t>P.V</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5067">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1</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dirty="0" smtClean="0">
                          <a:solidFill>
                            <a:srgbClr val="000000"/>
                          </a:solidFill>
                          <a:effectLst/>
                          <a:latin typeface="Times New Roman" panose="02020603050405020304" pitchFamily="18" charset="0"/>
                          <a:cs typeface="Times New Roman" panose="02020603050405020304" pitchFamily="18" charset="0"/>
                        </a:rPr>
                        <a:t>48000</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dirty="0" smtClean="0">
                          <a:solidFill>
                            <a:srgbClr val="000000"/>
                          </a:solidFill>
                          <a:effectLst/>
                          <a:latin typeface="Times New Roman" panose="02020603050405020304" pitchFamily="18" charset="0"/>
                          <a:cs typeface="Times New Roman" panose="02020603050405020304" pitchFamily="18" charset="0"/>
                        </a:rPr>
                        <a:t>0.909</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dirty="0" smtClean="0">
                          <a:solidFill>
                            <a:srgbClr val="000000"/>
                          </a:solidFill>
                          <a:effectLst/>
                          <a:latin typeface="Times New Roman" panose="02020603050405020304" pitchFamily="18" charset="0"/>
                          <a:cs typeface="Times New Roman" panose="02020603050405020304" pitchFamily="18" charset="0"/>
                        </a:rPr>
                        <a:t>43632</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50000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dirty="0" smtClean="0">
                          <a:solidFill>
                            <a:srgbClr val="000000"/>
                          </a:solidFill>
                          <a:effectLst/>
                          <a:latin typeface="Times New Roman" panose="02020603050405020304" pitchFamily="18" charset="0"/>
                          <a:cs typeface="Times New Roman" panose="02020603050405020304" pitchFamily="18" charset="0"/>
                        </a:rPr>
                        <a:t>0.909</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dirty="0" smtClean="0">
                          <a:solidFill>
                            <a:srgbClr val="000000"/>
                          </a:solidFill>
                          <a:effectLst/>
                          <a:latin typeface="Times New Roman" panose="02020603050405020304" pitchFamily="18" charset="0"/>
                          <a:cs typeface="Times New Roman" panose="02020603050405020304" pitchFamily="18" charset="0"/>
                        </a:rPr>
                        <a:t>40905</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5067">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2</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dirty="0" smtClean="0">
                          <a:solidFill>
                            <a:srgbClr val="000000"/>
                          </a:solidFill>
                          <a:effectLst/>
                          <a:latin typeface="Times New Roman" panose="02020603050405020304" pitchFamily="18" charset="0"/>
                          <a:cs typeface="Times New Roman" panose="02020603050405020304" pitchFamily="18" charset="0"/>
                        </a:rPr>
                        <a:t>35000</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dirty="0" smtClean="0">
                          <a:solidFill>
                            <a:srgbClr val="000000"/>
                          </a:solidFill>
                          <a:effectLst/>
                          <a:latin typeface="Times New Roman" panose="02020603050405020304" pitchFamily="18" charset="0"/>
                          <a:cs typeface="Times New Roman" panose="02020603050405020304" pitchFamily="18" charset="0"/>
                        </a:rPr>
                        <a:t>0.826</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dirty="0" smtClean="0">
                          <a:solidFill>
                            <a:srgbClr val="000000"/>
                          </a:solidFill>
                          <a:effectLst/>
                          <a:latin typeface="Times New Roman" panose="02020603050405020304" pitchFamily="18" charset="0"/>
                          <a:cs typeface="Times New Roman" panose="02020603050405020304" pitchFamily="18" charset="0"/>
                        </a:rPr>
                        <a:t>28910</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70000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dirty="0" smtClean="0">
                          <a:solidFill>
                            <a:srgbClr val="000000"/>
                          </a:solidFill>
                          <a:effectLst/>
                          <a:latin typeface="Times New Roman" panose="02020603050405020304" pitchFamily="18" charset="0"/>
                          <a:cs typeface="Times New Roman" panose="02020603050405020304" pitchFamily="18" charset="0"/>
                        </a:rPr>
                        <a:t>0.826</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dirty="0" smtClean="0">
                          <a:solidFill>
                            <a:srgbClr val="000000"/>
                          </a:solidFill>
                          <a:effectLst/>
                          <a:latin typeface="Times New Roman" panose="02020603050405020304" pitchFamily="18" charset="0"/>
                          <a:cs typeface="Times New Roman" panose="02020603050405020304" pitchFamily="18" charset="0"/>
                        </a:rPr>
                        <a:t>46256</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5067">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3</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dirty="0" smtClean="0">
                          <a:solidFill>
                            <a:srgbClr val="000000"/>
                          </a:solidFill>
                          <a:effectLst/>
                          <a:latin typeface="Times New Roman" panose="02020603050405020304" pitchFamily="18" charset="0"/>
                          <a:cs typeface="Times New Roman" panose="02020603050405020304" pitchFamily="18" charset="0"/>
                        </a:rPr>
                        <a:t>45000</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dirty="0" smtClean="0">
                          <a:solidFill>
                            <a:srgbClr val="000000"/>
                          </a:solidFill>
                          <a:effectLst/>
                          <a:latin typeface="Times New Roman" panose="02020603050405020304" pitchFamily="18" charset="0"/>
                          <a:cs typeface="Times New Roman" panose="02020603050405020304" pitchFamily="18" charset="0"/>
                        </a:rPr>
                        <a:t>0.751</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dirty="0" smtClean="0">
                          <a:solidFill>
                            <a:srgbClr val="000000"/>
                          </a:solidFill>
                          <a:effectLst/>
                          <a:latin typeface="Times New Roman" panose="02020603050405020304" pitchFamily="18" charset="0"/>
                          <a:cs typeface="Times New Roman" panose="02020603050405020304" pitchFamily="18" charset="0"/>
                        </a:rPr>
                        <a:t>33795</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50000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dirty="0" smtClean="0">
                          <a:solidFill>
                            <a:srgbClr val="000000"/>
                          </a:solidFill>
                          <a:effectLst/>
                          <a:latin typeface="Times New Roman" panose="02020603050405020304" pitchFamily="18" charset="0"/>
                          <a:cs typeface="Times New Roman" panose="02020603050405020304" pitchFamily="18" charset="0"/>
                        </a:rPr>
                        <a:t>0.751</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dirty="0" smtClean="0">
                          <a:solidFill>
                            <a:srgbClr val="000000"/>
                          </a:solidFill>
                          <a:effectLst/>
                          <a:latin typeface="Times New Roman" panose="02020603050405020304" pitchFamily="18" charset="0"/>
                          <a:cs typeface="Times New Roman" panose="02020603050405020304" pitchFamily="18" charset="0"/>
                        </a:rPr>
                        <a:t>26285</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5067">
                <a:tc>
                  <a:txBody>
                    <a:bodyPr/>
                    <a:lstStyle/>
                    <a:p>
                      <a:pPr algn="ctr" fontAlgn="b"/>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1" i="0" u="none" strike="noStrike" dirty="0" smtClean="0">
                          <a:solidFill>
                            <a:srgbClr val="000000"/>
                          </a:solidFill>
                          <a:effectLst/>
                          <a:latin typeface="Times New Roman" panose="02020603050405020304" pitchFamily="18" charset="0"/>
                          <a:cs typeface="Times New Roman" panose="02020603050405020304" pitchFamily="18" charset="0"/>
                        </a:rPr>
                        <a:t>106337</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1" i="0" u="none" strike="noStrike" dirty="0" smtClean="0">
                          <a:solidFill>
                            <a:srgbClr val="000000"/>
                          </a:solidFill>
                          <a:effectLst/>
                          <a:latin typeface="Times New Roman" panose="02020603050405020304" pitchFamily="18" charset="0"/>
                          <a:cs typeface="Times New Roman" panose="02020603050405020304" pitchFamily="18" charset="0"/>
                        </a:rPr>
                        <a:t>113446</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5067">
                <a:tc>
                  <a:txBody>
                    <a:bodyPr/>
                    <a:lstStyle/>
                    <a:p>
                      <a:pPr algn="ctr" fontAlgn="b"/>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dirty="0" smtClean="0">
                          <a:solidFill>
                            <a:srgbClr val="000000"/>
                          </a:solidFill>
                          <a:effectLst/>
                          <a:latin typeface="Times New Roman" panose="02020603050405020304" pitchFamily="18" charset="0"/>
                          <a:cs typeface="Times New Roman" panose="02020603050405020304" pitchFamily="18" charset="0"/>
                        </a:rPr>
                        <a:t>Less:</a:t>
                      </a:r>
                      <a:r>
                        <a:rPr lang="en-US" sz="2200" b="0" i="0" u="none" strike="noStrike" baseline="0" dirty="0" smtClean="0">
                          <a:solidFill>
                            <a:srgbClr val="000000"/>
                          </a:solidFill>
                          <a:effectLst/>
                          <a:latin typeface="Times New Roman" panose="02020603050405020304" pitchFamily="18" charset="0"/>
                          <a:cs typeface="Times New Roman" panose="02020603050405020304" pitchFamily="18" charset="0"/>
                        </a:rPr>
                        <a:t> Cost</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dirty="0" smtClean="0">
                          <a:solidFill>
                            <a:srgbClr val="000000"/>
                          </a:solidFill>
                          <a:effectLst/>
                          <a:latin typeface="Times New Roman" panose="02020603050405020304" pitchFamily="18" charset="0"/>
                          <a:cs typeface="Times New Roman" panose="02020603050405020304" pitchFamily="18" charset="0"/>
                        </a:rPr>
                        <a:t>100000</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dirty="0" smtClean="0">
                          <a:solidFill>
                            <a:srgbClr val="000000"/>
                          </a:solidFill>
                          <a:effectLst/>
                          <a:latin typeface="Times New Roman" panose="02020603050405020304" pitchFamily="18" charset="0"/>
                          <a:cs typeface="Times New Roman" panose="02020603050405020304" pitchFamily="18" charset="0"/>
                        </a:rPr>
                        <a:t>100000</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5067">
                <a:tc>
                  <a:txBody>
                    <a:bodyPr/>
                    <a:lstStyle/>
                    <a:p>
                      <a:pPr algn="ctr" fontAlgn="b"/>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dirty="0" smtClean="0">
                          <a:solidFill>
                            <a:srgbClr val="000000"/>
                          </a:solidFill>
                          <a:effectLst/>
                          <a:latin typeface="Times New Roman" panose="02020603050405020304" pitchFamily="18" charset="0"/>
                          <a:cs typeface="Times New Roman" panose="02020603050405020304" pitchFamily="18" charset="0"/>
                        </a:rPr>
                        <a:t>NPV</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1" i="0" u="none" strike="noStrike" dirty="0" smtClean="0">
                          <a:solidFill>
                            <a:srgbClr val="000000"/>
                          </a:solidFill>
                          <a:effectLst/>
                          <a:latin typeface="Times New Roman" panose="02020603050405020304" pitchFamily="18" charset="0"/>
                          <a:cs typeface="Times New Roman" panose="02020603050405020304" pitchFamily="18" charset="0"/>
                        </a:rPr>
                        <a:t>6337</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1" i="0" u="none" strike="noStrike" dirty="0" smtClean="0">
                          <a:solidFill>
                            <a:srgbClr val="000000"/>
                          </a:solidFill>
                          <a:effectLst/>
                          <a:latin typeface="Times New Roman" panose="02020603050405020304" pitchFamily="18" charset="0"/>
                          <a:cs typeface="Times New Roman" panose="02020603050405020304" pitchFamily="18" charset="0"/>
                        </a:rPr>
                        <a:t>13446</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US" sz="2200" dirty="0" smtClean="0">
                <a:latin typeface="Times New Roman" panose="02020603050405020304" pitchFamily="18" charset="0"/>
                <a:cs typeface="Times New Roman" panose="02020603050405020304" pitchFamily="18" charset="0"/>
              </a:rPr>
              <a:t>The NPV of project B is higher than that of Project A. Hence, Project B is better than Project A</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a:spcBef>
                <a:spcPct val="20000"/>
              </a:spcBef>
            </a:pPr>
            <a:r>
              <a:rPr lang="en-IN" sz="2800" b="1" dirty="0">
                <a:solidFill>
                  <a:prstClr val="black"/>
                </a:solidFill>
                <a:ea typeface="+mn-ea"/>
                <a:cs typeface="+mn-cs"/>
              </a:rPr>
              <a:t>Need for Risk Analysis in Capital Budgeting</a:t>
            </a:r>
            <a:br>
              <a:rPr lang="en-IN" sz="2800" b="1" dirty="0">
                <a:solidFill>
                  <a:prstClr val="black"/>
                </a:solidFill>
                <a:ea typeface="+mn-ea"/>
                <a:cs typeface="+mn-cs"/>
              </a:rPr>
            </a:br>
            <a:endParaRPr lang="en-IN" sz="2800" b="1" dirty="0"/>
          </a:p>
        </p:txBody>
      </p:sp>
      <p:sp>
        <p:nvSpPr>
          <p:cNvPr id="3" name="Content Placeholder 2"/>
          <p:cNvSpPr>
            <a:spLocks noGrp="1"/>
          </p:cNvSpPr>
          <p:nvPr>
            <p:ph idx="1"/>
          </p:nvPr>
        </p:nvSpPr>
        <p:spPr>
          <a:xfrm>
            <a:off x="457200" y="1268760"/>
            <a:ext cx="8229600" cy="4857403"/>
          </a:xfrm>
        </p:spPr>
        <p:txBody>
          <a:bodyPr>
            <a:normAutofit/>
          </a:bodyPr>
          <a:lstStyle/>
          <a:p>
            <a:pPr lvl="0"/>
            <a:endParaRPr lang="en-IN" sz="2200" dirty="0">
              <a:solidFill>
                <a:prstClr val="black"/>
              </a:solidFill>
              <a:latin typeface="Times New Roman" panose="02020603050405020304" pitchFamily="18" charset="0"/>
              <a:cs typeface="Times New Roman" panose="02020603050405020304" pitchFamily="18" charset="0"/>
            </a:endParaRPr>
          </a:p>
          <a:p>
            <a:pPr lvl="0"/>
            <a:r>
              <a:rPr lang="en-IN" sz="2200" dirty="0">
                <a:solidFill>
                  <a:prstClr val="black"/>
                </a:solidFill>
                <a:latin typeface="Times New Roman" panose="02020603050405020304" pitchFamily="18" charset="0"/>
                <a:cs typeface="Times New Roman" panose="02020603050405020304" pitchFamily="18" charset="0"/>
              </a:rPr>
              <a:t>Risk in an investment refers to the variability that is likely to arise in future between the estimated returns and the actual returns from the investment proposal. </a:t>
            </a:r>
            <a:endParaRPr lang="en-IN" sz="2200" dirty="0" smtClean="0">
              <a:solidFill>
                <a:prstClr val="black"/>
              </a:solidFill>
              <a:latin typeface="Times New Roman" panose="02020603050405020304" pitchFamily="18" charset="0"/>
              <a:cs typeface="Times New Roman" panose="02020603050405020304" pitchFamily="18" charset="0"/>
            </a:endParaRPr>
          </a:p>
          <a:p>
            <a:pPr lvl="0"/>
            <a:r>
              <a:rPr lang="en-IN" sz="2200" dirty="0" smtClean="0">
                <a:solidFill>
                  <a:prstClr val="black"/>
                </a:solidFill>
                <a:latin typeface="Times New Roman" panose="02020603050405020304" pitchFamily="18" charset="0"/>
                <a:cs typeface="Times New Roman" panose="02020603050405020304" pitchFamily="18" charset="0"/>
              </a:rPr>
              <a:t>Some </a:t>
            </a:r>
            <a:r>
              <a:rPr lang="en-IN" sz="2200" dirty="0">
                <a:solidFill>
                  <a:prstClr val="black"/>
                </a:solidFill>
                <a:latin typeface="Times New Roman" panose="02020603050405020304" pitchFamily="18" charset="0"/>
                <a:cs typeface="Times New Roman" panose="02020603050405020304" pitchFamily="18" charset="0"/>
              </a:rPr>
              <a:t>of the important reasons are technical, economic, political, cyclical fluctuations, financial, foreign exchange, taxation etc. </a:t>
            </a:r>
            <a:endParaRPr lang="en-IN" sz="2200" dirty="0" smtClean="0">
              <a:solidFill>
                <a:prstClr val="black"/>
              </a:solidFill>
              <a:latin typeface="Times New Roman" panose="02020603050405020304" pitchFamily="18" charset="0"/>
              <a:cs typeface="Times New Roman" panose="02020603050405020304" pitchFamily="18" charset="0"/>
            </a:endParaRPr>
          </a:p>
          <a:p>
            <a:pPr lvl="0"/>
            <a:r>
              <a:rPr lang="en-IN" sz="2200" dirty="0" smtClean="0">
                <a:solidFill>
                  <a:prstClr val="black"/>
                </a:solidFill>
                <a:latin typeface="Times New Roman" panose="02020603050405020304" pitchFamily="18" charset="0"/>
                <a:cs typeface="Times New Roman" panose="02020603050405020304" pitchFamily="18" charset="0"/>
              </a:rPr>
              <a:t>Thus</a:t>
            </a:r>
            <a:r>
              <a:rPr lang="en-IN" sz="2200" dirty="0">
                <a:solidFill>
                  <a:prstClr val="black"/>
                </a:solidFill>
                <a:latin typeface="Times New Roman" panose="02020603050405020304" pitchFamily="18" charset="0"/>
                <a:cs typeface="Times New Roman" panose="02020603050405020304" pitchFamily="18" charset="0"/>
              </a:rPr>
              <a:t>, risk is involved in every capital budgeting decisions. </a:t>
            </a:r>
            <a:endParaRPr lang="en-IN" sz="2200" dirty="0" smtClean="0">
              <a:solidFill>
                <a:prstClr val="black"/>
              </a:solidFill>
              <a:latin typeface="Times New Roman" panose="02020603050405020304" pitchFamily="18" charset="0"/>
              <a:cs typeface="Times New Roman" panose="02020603050405020304" pitchFamily="18" charset="0"/>
            </a:endParaRPr>
          </a:p>
          <a:p>
            <a:pPr lvl="0"/>
            <a:r>
              <a:rPr lang="en-IN" sz="2200" dirty="0" smtClean="0">
                <a:solidFill>
                  <a:prstClr val="black"/>
                </a:solidFill>
                <a:latin typeface="Times New Roman" panose="02020603050405020304" pitchFamily="18" charset="0"/>
                <a:cs typeface="Times New Roman" panose="02020603050405020304" pitchFamily="18" charset="0"/>
              </a:rPr>
              <a:t>As </a:t>
            </a:r>
            <a:r>
              <a:rPr lang="en-IN" sz="2200" dirty="0">
                <a:solidFill>
                  <a:prstClr val="black"/>
                </a:solidFill>
                <a:latin typeface="Times New Roman" panose="02020603050405020304" pitchFamily="18" charset="0"/>
                <a:cs typeface="Times New Roman" panose="02020603050405020304" pitchFamily="18" charset="0"/>
              </a:rPr>
              <a:t>risk is involved in every investment proposal, it is necessary to take into account the risk factor, while taking the capital budgeting decisions</a:t>
            </a:r>
            <a:r>
              <a:rPr lang="en-IN" sz="2200" dirty="0" smtClean="0">
                <a:solidFill>
                  <a:prstClr val="black"/>
                </a:solidFill>
                <a:latin typeface="Times New Roman" panose="02020603050405020304" pitchFamily="18" charset="0"/>
                <a:cs typeface="Times New Roman" panose="02020603050405020304" pitchFamily="18" charset="0"/>
              </a:rPr>
              <a:t>.</a:t>
            </a:r>
            <a:endParaRPr lang="en-IN" sz="2200" dirty="0">
              <a:solidFill>
                <a:prstClr val="black"/>
              </a:solidFill>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dirty="0" smtClean="0"/>
              <a:t>Methods or Techniques of Risk Analysis</a:t>
            </a:r>
            <a:br>
              <a:rPr lang="en-IN" sz="3000" dirty="0" smtClean="0"/>
            </a:br>
            <a:endParaRPr lang="en-IN" sz="3000" dirty="0"/>
          </a:p>
        </p:txBody>
      </p:sp>
      <p:sp>
        <p:nvSpPr>
          <p:cNvPr id="3" name="Content Placeholder 2"/>
          <p:cNvSpPr>
            <a:spLocks noGrp="1"/>
          </p:cNvSpPr>
          <p:nvPr>
            <p:ph idx="1"/>
          </p:nvPr>
        </p:nvSpPr>
        <p:spPr/>
        <p:txBody>
          <a:bodyPr>
            <a:noAutofit/>
          </a:bodyPr>
          <a:lstStyle/>
          <a:p>
            <a:pPr marL="0" lvl="0" indent="0">
              <a:buNone/>
            </a:pPr>
            <a:r>
              <a:rPr lang="en-IN" sz="2200" b="1" dirty="0" smtClean="0">
                <a:solidFill>
                  <a:prstClr val="black"/>
                </a:solidFill>
                <a:latin typeface="Times New Roman" panose="02020603050405020304" pitchFamily="18" charset="0"/>
                <a:cs typeface="Times New Roman" panose="02020603050405020304" pitchFamily="18" charset="0"/>
              </a:rPr>
              <a:t>I. General </a:t>
            </a:r>
            <a:r>
              <a:rPr lang="en-IN" sz="2200" b="1" dirty="0">
                <a:solidFill>
                  <a:prstClr val="black"/>
                </a:solidFill>
                <a:latin typeface="Times New Roman" panose="02020603050405020304" pitchFamily="18" charset="0"/>
                <a:cs typeface="Times New Roman" panose="02020603050405020304" pitchFamily="18" charset="0"/>
              </a:rPr>
              <a:t>or Traditional Techniques</a:t>
            </a:r>
            <a:endParaRPr lang="en-IN" sz="22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	Under </a:t>
            </a:r>
            <a:r>
              <a:rPr lang="en-IN" sz="2200" dirty="0">
                <a:solidFill>
                  <a:prstClr val="black"/>
                </a:solidFill>
                <a:latin typeface="Times New Roman" panose="02020603050405020304" pitchFamily="18" charset="0"/>
                <a:cs typeface="Times New Roman" panose="02020603050405020304" pitchFamily="18" charset="0"/>
              </a:rPr>
              <a:t>these techniques some appropriate adjustments are made to the estimated cash flows to make them more reliable. The following are the important traditional techniques:</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b="1" dirty="0">
                <a:solidFill>
                  <a:prstClr val="black"/>
                </a:solidFill>
                <a:latin typeface="Times New Roman" panose="02020603050405020304" pitchFamily="18" charset="0"/>
                <a:cs typeface="Times New Roman" panose="02020603050405020304" pitchFamily="18" charset="0"/>
              </a:rPr>
              <a:t>1. Risk adjusted discount rate</a:t>
            </a:r>
            <a:r>
              <a:rPr lang="en-IN" sz="2200" b="1" dirty="0" smtClean="0">
                <a:solidFill>
                  <a:prstClr val="black"/>
                </a:solidFill>
                <a:latin typeface="Times New Roman" panose="02020603050405020304" pitchFamily="18" charset="0"/>
                <a:cs typeface="Times New Roman" panose="02020603050405020304" pitchFamily="18" charset="0"/>
              </a:rPr>
              <a:t>:</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	Under </a:t>
            </a:r>
            <a:r>
              <a:rPr lang="en-IN" sz="2200" dirty="0">
                <a:solidFill>
                  <a:prstClr val="black"/>
                </a:solidFill>
                <a:latin typeface="Times New Roman" panose="02020603050405020304" pitchFamily="18" charset="0"/>
                <a:cs typeface="Times New Roman" panose="02020603050405020304" pitchFamily="18" charset="0"/>
              </a:rPr>
              <a:t>the risk adjusted discount rate technique some adjustment will be made in the discount rate. This is done according to the degree of risk associated with the project. If the risk is high the discount rate is raised (adding risk premium to discount rate). </a:t>
            </a:r>
            <a:endParaRPr lang="en-IN" sz="2200" dirty="0">
              <a:solidFill>
                <a:prstClr val="black"/>
              </a:solidFill>
              <a:latin typeface="Times New Roman" panose="02020603050405020304" pitchFamily="18" charset="0"/>
              <a:cs typeface="Times New Roman" panose="02020603050405020304" pitchFamily="18" charset="0"/>
            </a:endParaRPr>
          </a:p>
          <a:p>
            <a:pPr lvl="0"/>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endParaRPr lang="en-IN" sz="2200" dirty="0">
              <a:solidFill>
                <a:prstClr val="black"/>
              </a:solidFill>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lvl="0" indent="0">
              <a:spcBef>
                <a:spcPts val="0"/>
              </a:spcBef>
              <a:buNone/>
            </a:pPr>
            <a:r>
              <a:rPr lang="en-IN" sz="2200" b="1" dirty="0">
                <a:solidFill>
                  <a:prstClr val="black"/>
                </a:solidFill>
                <a:latin typeface="Times New Roman" panose="02020603050405020304" pitchFamily="18" charset="0"/>
                <a:cs typeface="Times New Roman" panose="02020603050405020304" pitchFamily="18" charset="0"/>
              </a:rPr>
              <a:t>Merits </a:t>
            </a:r>
            <a:endParaRPr lang="en-IN" sz="2200" b="1" dirty="0" smtClean="0">
              <a:solidFill>
                <a:prstClr val="black"/>
              </a:solidFill>
              <a:latin typeface="Times New Roman" panose="02020603050405020304" pitchFamily="18" charset="0"/>
              <a:cs typeface="Times New Roman" panose="02020603050405020304" pitchFamily="18" charset="0"/>
            </a:endParaRPr>
          </a:p>
          <a:p>
            <a:pPr marL="0" lvl="0" indent="0">
              <a:spcBef>
                <a:spcPts val="0"/>
              </a:spcBef>
              <a:buNone/>
            </a:pPr>
            <a:endParaRPr lang="en-IN" sz="2200" b="1" dirty="0" smtClean="0">
              <a:solidFill>
                <a:prstClr val="black"/>
              </a:solidFill>
              <a:latin typeface="Times New Roman" panose="02020603050405020304" pitchFamily="18" charset="0"/>
              <a:cs typeface="Times New Roman" panose="02020603050405020304" pitchFamily="18" charset="0"/>
            </a:endParaRPr>
          </a:p>
          <a:p>
            <a:pPr marL="0" lvl="0" indent="0">
              <a:spcBef>
                <a:spcPts val="0"/>
              </a:spcBef>
              <a:buNone/>
            </a:pPr>
            <a:r>
              <a:rPr lang="en-IN" sz="2200" dirty="0" smtClean="0">
                <a:solidFill>
                  <a:prstClr val="black"/>
                </a:solidFill>
                <a:latin typeface="Times New Roman" panose="02020603050405020304" pitchFamily="18" charset="0"/>
                <a:cs typeface="Times New Roman" panose="02020603050405020304" pitchFamily="18" charset="0"/>
              </a:rPr>
              <a:t>(</a:t>
            </a:r>
            <a:r>
              <a:rPr lang="en-IN" sz="2200" dirty="0">
                <a:solidFill>
                  <a:prstClr val="black"/>
                </a:solidFill>
                <a:latin typeface="Times New Roman" panose="02020603050405020304" pitchFamily="18" charset="0"/>
                <a:cs typeface="Times New Roman" panose="02020603050405020304" pitchFamily="18" charset="0"/>
              </a:rPr>
              <a:t>a) It is simple to understand and easy to calculate. </a:t>
            </a: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spcBef>
                <a:spcPts val="0"/>
              </a:spcBef>
              <a:buNone/>
            </a:pPr>
            <a:r>
              <a:rPr lang="en-US" sz="2200" dirty="0" smtClean="0">
                <a:solidFill>
                  <a:prstClr val="black"/>
                </a:solidFill>
                <a:latin typeface="Times New Roman" panose="02020603050405020304" pitchFamily="18" charset="0"/>
                <a:cs typeface="Times New Roman" panose="02020603050405020304" pitchFamily="18" charset="0"/>
              </a:rPr>
              <a:t>b) It provides compensation for the risk factor.</a:t>
            </a: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spcBef>
                <a:spcPts val="0"/>
              </a:spcBef>
              <a:buNone/>
            </a:pPr>
            <a:r>
              <a:rPr lang="en-IN" sz="2200" dirty="0" smtClean="0">
                <a:solidFill>
                  <a:prstClr val="black"/>
                </a:solidFill>
                <a:latin typeface="Times New Roman" panose="02020603050405020304" pitchFamily="18" charset="0"/>
                <a:cs typeface="Times New Roman" panose="02020603050405020304" pitchFamily="18" charset="0"/>
              </a:rPr>
              <a:t>(</a:t>
            </a:r>
            <a:r>
              <a:rPr lang="en-IN" sz="2200" dirty="0">
                <a:solidFill>
                  <a:prstClr val="black"/>
                </a:solidFill>
                <a:latin typeface="Times New Roman" panose="02020603050405020304" pitchFamily="18" charset="0"/>
                <a:cs typeface="Times New Roman" panose="02020603050405020304" pitchFamily="18" charset="0"/>
              </a:rPr>
              <a:t>c) It can be used along with both NPV and IRR. </a:t>
            </a: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spcBef>
                <a:spcPts val="0"/>
              </a:spcBef>
              <a:buNone/>
            </a:pPr>
            <a:r>
              <a:rPr lang="en-IN" sz="2200" dirty="0" smtClean="0">
                <a:solidFill>
                  <a:prstClr val="black"/>
                </a:solidFill>
                <a:latin typeface="Times New Roman" panose="02020603050405020304" pitchFamily="18" charset="0"/>
                <a:cs typeface="Times New Roman" panose="02020603050405020304" pitchFamily="18" charset="0"/>
              </a:rPr>
              <a:t>(</a:t>
            </a:r>
            <a:r>
              <a:rPr lang="en-IN" sz="2200" dirty="0">
                <a:solidFill>
                  <a:prstClr val="black"/>
                </a:solidFill>
                <a:latin typeface="Times New Roman" panose="02020603050405020304" pitchFamily="18" charset="0"/>
                <a:cs typeface="Times New Roman" panose="02020603050405020304" pitchFamily="18" charset="0"/>
              </a:rPr>
              <a:t>d) It takes into account the risk averse attitude of investors. </a:t>
            </a: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spcBef>
                <a:spcPts val="0"/>
              </a:spcBef>
              <a:buNone/>
            </a:pPr>
            <a:endParaRPr lang="en-IN" sz="2200" dirty="0">
              <a:solidFill>
                <a:prstClr val="black"/>
              </a:solidFill>
              <a:latin typeface="Times New Roman" panose="02020603050405020304" pitchFamily="18" charset="0"/>
              <a:cs typeface="Times New Roman" panose="02020603050405020304" pitchFamily="18" charset="0"/>
            </a:endParaRPr>
          </a:p>
          <a:p>
            <a:pPr marL="0" lvl="0" indent="0">
              <a:spcBef>
                <a:spcPts val="0"/>
              </a:spcBef>
              <a:buNone/>
            </a:pPr>
            <a:endParaRPr lang="en-IN" sz="2200" dirty="0" smtClean="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lvl="0" indent="0">
              <a:spcBef>
                <a:spcPts val="0"/>
              </a:spcBef>
              <a:buNone/>
            </a:pPr>
            <a:r>
              <a:rPr lang="en-IN" sz="2200" b="1" dirty="0" smtClean="0">
                <a:solidFill>
                  <a:prstClr val="black"/>
                </a:solidFill>
                <a:latin typeface="Times New Roman" panose="02020603050405020304" pitchFamily="18" charset="0"/>
                <a:cs typeface="Times New Roman" panose="02020603050405020304" pitchFamily="18" charset="0"/>
              </a:rPr>
              <a:t>Demerits</a:t>
            </a:r>
            <a:endParaRPr lang="en-IN" sz="2200" b="1" dirty="0" smtClean="0">
              <a:solidFill>
                <a:prstClr val="black"/>
              </a:solidFill>
              <a:latin typeface="Times New Roman" panose="02020603050405020304" pitchFamily="18" charset="0"/>
              <a:cs typeface="Times New Roman" panose="02020603050405020304" pitchFamily="18" charset="0"/>
            </a:endParaRPr>
          </a:p>
          <a:p>
            <a:pPr marL="0" lvl="0" indent="0">
              <a:spcBef>
                <a:spcPts val="0"/>
              </a:spcBef>
              <a:buNone/>
            </a:pPr>
            <a:endParaRPr lang="en-IN" sz="2200" b="1" dirty="0">
              <a:solidFill>
                <a:prstClr val="black"/>
              </a:solidFill>
              <a:latin typeface="Times New Roman" panose="02020603050405020304" pitchFamily="18" charset="0"/>
              <a:cs typeface="Times New Roman" panose="02020603050405020304" pitchFamily="18" charset="0"/>
            </a:endParaRPr>
          </a:p>
          <a:p>
            <a:pPr lvl="0">
              <a:spcBef>
                <a:spcPts val="0"/>
              </a:spcBef>
              <a:buAutoNum type="alphaLcParenR"/>
            </a:pPr>
            <a:r>
              <a:rPr lang="en-US" sz="2200" dirty="0" smtClean="0">
                <a:solidFill>
                  <a:prstClr val="black"/>
                </a:solidFill>
                <a:latin typeface="Times New Roman" panose="02020603050405020304" pitchFamily="18" charset="0"/>
                <a:cs typeface="Times New Roman" panose="02020603050405020304" pitchFamily="18" charset="0"/>
              </a:rPr>
              <a:t>There </a:t>
            </a:r>
            <a:r>
              <a:rPr lang="en-US" sz="2200" dirty="0">
                <a:solidFill>
                  <a:prstClr val="black"/>
                </a:solidFill>
                <a:latin typeface="Times New Roman" panose="02020603050405020304" pitchFamily="18" charset="0"/>
                <a:cs typeface="Times New Roman" panose="02020603050405020304" pitchFamily="18" charset="0"/>
              </a:rPr>
              <a:t>is no scientific way of determining the risk premium</a:t>
            </a:r>
            <a:r>
              <a:rPr lang="en-US" sz="2200" dirty="0" smtClean="0">
                <a:solidFill>
                  <a:prstClr val="black"/>
                </a:solidFill>
                <a:latin typeface="Times New Roman" panose="02020603050405020304" pitchFamily="18" charset="0"/>
                <a:cs typeface="Times New Roman" panose="02020603050405020304" pitchFamily="18" charset="0"/>
              </a:rPr>
              <a:t>.</a:t>
            </a:r>
            <a:endParaRPr lang="en-US" sz="2200" dirty="0" smtClean="0">
              <a:solidFill>
                <a:prstClr val="black"/>
              </a:solidFill>
              <a:latin typeface="Times New Roman" panose="02020603050405020304" pitchFamily="18" charset="0"/>
              <a:cs typeface="Times New Roman" panose="02020603050405020304" pitchFamily="18" charset="0"/>
            </a:endParaRPr>
          </a:p>
          <a:p>
            <a:pPr marL="0" lvl="0" indent="0">
              <a:spcBef>
                <a:spcPts val="0"/>
              </a:spcBef>
              <a:buNone/>
            </a:pPr>
            <a:endParaRPr lang="en-IN" sz="2200" dirty="0">
              <a:solidFill>
                <a:prstClr val="black"/>
              </a:solidFill>
              <a:latin typeface="Times New Roman" panose="02020603050405020304" pitchFamily="18" charset="0"/>
              <a:cs typeface="Times New Roman" panose="02020603050405020304" pitchFamily="18" charset="0"/>
            </a:endParaRPr>
          </a:p>
          <a:p>
            <a:pPr marL="0" lvl="0" indent="0">
              <a:spcBef>
                <a:spcPts val="0"/>
              </a:spcBef>
              <a:buNone/>
            </a:pPr>
            <a:r>
              <a:rPr lang="en-IN" sz="2200" dirty="0">
                <a:solidFill>
                  <a:prstClr val="black"/>
                </a:solidFill>
                <a:latin typeface="Times New Roman" panose="02020603050405020304" pitchFamily="18" charset="0"/>
                <a:cs typeface="Times New Roman" panose="02020603050405020304" pitchFamily="18" charset="0"/>
              </a:rPr>
              <a:t>(b) This method is subjective and controversial. How much weight should be assigned to risk premium depends upon personal judgements.</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spcBef>
                <a:spcPts val="0"/>
              </a:spcBef>
              <a:buNone/>
            </a:pPr>
            <a:endParaRPr lang="en-IN" sz="2200" dirty="0">
              <a:solidFill>
                <a:prstClr val="black"/>
              </a:solidFill>
              <a:latin typeface="Times New Roman" panose="02020603050405020304" pitchFamily="18" charset="0"/>
              <a:cs typeface="Times New Roman" panose="02020603050405020304" pitchFamily="18" charset="0"/>
            </a:endParaRPr>
          </a:p>
          <a:p>
            <a:pPr marL="0" lvl="0" indent="0">
              <a:spcBef>
                <a:spcPts val="0"/>
              </a:spcBef>
              <a:buNone/>
            </a:pPr>
            <a:r>
              <a:rPr lang="en-IN" sz="2200" dirty="0">
                <a:solidFill>
                  <a:prstClr val="black"/>
                </a:solidFill>
                <a:latin typeface="Times New Roman" panose="02020603050405020304" pitchFamily="18" charset="0"/>
                <a:cs typeface="Times New Roman" panose="02020603050405020304" pitchFamily="18" charset="0"/>
              </a:rPr>
              <a:t>(c) It is the future cash flow of a project which is subject to risk. Therefore, adjustment should be made in the cash flows and not in the discount rate. Hence this technique is not scientific.</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spcBef>
                <a:spcPts val="0"/>
              </a:spcBef>
              <a:buNone/>
            </a:pPr>
            <a:endParaRPr lang="en-IN" sz="2200" dirty="0">
              <a:solidFill>
                <a:prstClr val="black"/>
              </a:solidFill>
              <a:latin typeface="Times New Roman" panose="02020603050405020304" pitchFamily="18" charset="0"/>
              <a:cs typeface="Times New Roman" panose="02020603050405020304" pitchFamily="18" charset="0"/>
            </a:endParaRPr>
          </a:p>
          <a:p>
            <a:pPr marL="0" lvl="0" indent="0">
              <a:spcBef>
                <a:spcPts val="0"/>
              </a:spcBef>
              <a:buNone/>
            </a:pPr>
            <a:r>
              <a:rPr lang="en-IN" sz="2200" dirty="0">
                <a:solidFill>
                  <a:prstClr val="black"/>
                </a:solidFill>
                <a:latin typeface="Times New Roman" panose="02020603050405020304" pitchFamily="18" charset="0"/>
                <a:cs typeface="Times New Roman" panose="02020603050405020304" pitchFamily="18" charset="0"/>
              </a:rPr>
              <a:t>(d) It assumes that risk increases with time at a constant rate.</a:t>
            </a:r>
            <a:endParaRPr lang="en-IN" sz="2200" dirty="0">
              <a:solidFill>
                <a:prstClr val="black"/>
              </a:solidFill>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
        <p:nvSpPr>
          <p:cNvPr id="4" name="Rectangle 3"/>
          <p:cNvSpPr/>
          <p:nvPr/>
        </p:nvSpPr>
        <p:spPr>
          <a:xfrm>
            <a:off x="899592" y="2274838"/>
            <a:ext cx="7560840" cy="2123658"/>
          </a:xfrm>
          <a:prstGeom prst="rect">
            <a:avLst/>
          </a:prstGeom>
        </p:spPr>
        <p:txBody>
          <a:bodyPr wrap="square">
            <a:spAutoFit/>
          </a:bodyPr>
          <a:lstStyle/>
          <a:p>
            <a:pPr lvl="0"/>
            <a:r>
              <a:rPr lang="en-IN" sz="2200" b="1" dirty="0">
                <a:solidFill>
                  <a:prstClr val="black"/>
                </a:solidFill>
                <a:latin typeface="Times New Roman" panose="02020603050405020304" pitchFamily="18" charset="0"/>
                <a:cs typeface="Times New Roman" panose="02020603050405020304" pitchFamily="18" charset="0"/>
              </a:rPr>
              <a:t>Decision rule: </a:t>
            </a:r>
            <a:endParaRPr lang="en-IN" sz="2200" b="1" dirty="0" smtClean="0">
              <a:solidFill>
                <a:prstClr val="black"/>
              </a:solidFill>
              <a:latin typeface="Times New Roman" panose="02020603050405020304" pitchFamily="18" charset="0"/>
              <a:cs typeface="Times New Roman" panose="02020603050405020304" pitchFamily="18" charset="0"/>
            </a:endParaRPr>
          </a:p>
          <a:p>
            <a:pPr lvl="0"/>
            <a:r>
              <a:rPr lang="en-IN" sz="2200" dirty="0" smtClean="0">
                <a:solidFill>
                  <a:prstClr val="black"/>
                </a:solidFill>
                <a:latin typeface="Times New Roman" panose="02020603050405020304" pitchFamily="18" charset="0"/>
                <a:cs typeface="Times New Roman" panose="02020603050405020304" pitchFamily="18" charset="0"/>
              </a:rPr>
              <a:t>The </a:t>
            </a:r>
            <a:r>
              <a:rPr lang="en-IN" sz="2200" dirty="0">
                <a:solidFill>
                  <a:prstClr val="black"/>
                </a:solidFill>
                <a:latin typeface="Times New Roman" panose="02020603050405020304" pitchFamily="18" charset="0"/>
                <a:cs typeface="Times New Roman" panose="02020603050405020304" pitchFamily="18" charset="0"/>
              </a:rPr>
              <a:t>risk adjusted rate of discount can be used both in NPV and IRR. If NPV is used, the projects with higher NPVs (discounted at risk adjusted rate of discount) should be selected. In the case of IRR, the projects with IRR greater than the risk adjusted rate of return (risk adjusted rate of discount) are selected.</a:t>
            </a:r>
            <a:endParaRPr lang="en-IN" sz="22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Example </a:t>
            </a:r>
            <a:endParaRPr lang="en-IN" sz="3000" b="1" dirty="0"/>
          </a:p>
        </p:txBody>
      </p:sp>
      <p:sp>
        <p:nvSpPr>
          <p:cNvPr id="3" name="Content Placeholder 2"/>
          <p:cNvSpPr>
            <a:spLocks noGrp="1"/>
          </p:cNvSpPr>
          <p:nvPr>
            <p:ph idx="1"/>
          </p:nvPr>
        </p:nvSpPr>
        <p:spPr/>
        <p:txBody>
          <a:bodyPr>
            <a:normAutofit/>
          </a:bodyPr>
          <a:lstStyle/>
          <a:p>
            <a:r>
              <a:rPr lang="en-US" sz="2200" dirty="0" err="1" smtClean="0">
                <a:latin typeface="Times New Roman" panose="02020603050405020304" pitchFamily="18" charset="0"/>
                <a:cs typeface="Times New Roman" panose="02020603050405020304" pitchFamily="18" charset="0"/>
              </a:rPr>
              <a:t>Arun</a:t>
            </a:r>
            <a:r>
              <a:rPr lang="en-US" sz="2200" dirty="0" smtClean="0">
                <a:latin typeface="Times New Roman" panose="02020603050405020304" pitchFamily="18" charset="0"/>
                <a:cs typeface="Times New Roman" panose="02020603050405020304" pitchFamily="18" charset="0"/>
              </a:rPr>
              <a:t> Ltd is considering </a:t>
            </a:r>
            <a:r>
              <a:rPr lang="en-US" sz="2200" dirty="0" smtClean="0">
                <a:latin typeface="Times New Roman" panose="02020603050405020304" pitchFamily="18" charset="0"/>
                <a:cs typeface="Times New Roman" panose="02020603050405020304" pitchFamily="18" charset="0"/>
              </a:rPr>
              <a:t>a new </a:t>
            </a:r>
            <a:r>
              <a:rPr lang="en-US" sz="2200" dirty="0" smtClean="0">
                <a:latin typeface="Times New Roman" panose="02020603050405020304" pitchFamily="18" charset="0"/>
                <a:cs typeface="Times New Roman" panose="02020603050405020304" pitchFamily="18" charset="0"/>
              </a:rPr>
              <a:t>project. Two alternative proposals are available (X and Y) each costing Rs.5 lakhs. Cash inflows are expected to be as under:</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Year			     X		    Y</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1			1,80,000	2,50,000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2			1,50,000	1,80,000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3			1,20,000	1,50,000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4			1,00,000	1,40,000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The company has a target return on capital of 10%. Risk premium rates are 2% and 8% respectively for project X and Y. State which project is better.</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5" name="Content Placeholder 4"/>
          <p:cNvGraphicFramePr>
            <a:graphicFrameLocks noGrp="1"/>
          </p:cNvGraphicFramePr>
          <p:nvPr>
            <p:ph idx="1"/>
          </p:nvPr>
        </p:nvGraphicFramePr>
        <p:xfrm>
          <a:off x="755572" y="1484779"/>
          <a:ext cx="7776867" cy="4709024"/>
        </p:xfrm>
        <a:graphic>
          <a:graphicData uri="http://schemas.openxmlformats.org/drawingml/2006/table">
            <a:tbl>
              <a:tblPr/>
              <a:tblGrid>
                <a:gridCol w="1056730"/>
                <a:gridCol w="1247530"/>
                <a:gridCol w="998019"/>
                <a:gridCol w="1056730"/>
                <a:gridCol w="1185611"/>
                <a:gridCol w="1175517"/>
                <a:gridCol w="1056730"/>
              </a:tblGrid>
              <a:tr h="544451">
                <a:tc gridSpan="7">
                  <a:txBody>
                    <a:bodyPr/>
                    <a:lstStyle/>
                    <a:p>
                      <a:pPr algn="ctr" fontAlgn="b"/>
                      <a:r>
                        <a:rPr lang="en-IN" sz="2200" b="1" i="0" u="none" strike="noStrike" dirty="0">
                          <a:solidFill>
                            <a:srgbClr val="000000"/>
                          </a:solidFill>
                          <a:effectLst/>
                          <a:latin typeface="Times New Roman" panose="02020603050405020304" pitchFamily="18" charset="0"/>
                          <a:cs typeface="Times New Roman" panose="02020603050405020304" pitchFamily="18" charset="0"/>
                        </a:rPr>
                        <a:t>Calculation of NPV</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c hMerge="1">
                  <a:tcPr/>
                </a:tc>
                <a:tc hMerge="1">
                  <a:tcPr/>
                </a:tc>
                <a:tc hMerge="1">
                  <a:tcPr/>
                </a:tc>
                <a:tc hMerge="1">
                  <a:tcPr/>
                </a:tc>
              </a:tr>
              <a:tr h="435561">
                <a:tc rowSpan="2">
                  <a:txBody>
                    <a:bodyPr/>
                    <a:lstStyle/>
                    <a:p>
                      <a:pPr algn="ctr" fontAlgn="b"/>
                      <a:r>
                        <a:rPr lang="en-IN" sz="2200" b="1" i="0" u="none" strike="noStrike">
                          <a:solidFill>
                            <a:srgbClr val="000000"/>
                          </a:solidFill>
                          <a:effectLst/>
                          <a:latin typeface="Times New Roman" panose="02020603050405020304" pitchFamily="18" charset="0"/>
                          <a:cs typeface="Times New Roman" panose="02020603050405020304" pitchFamily="18" charset="0"/>
                        </a:rPr>
                        <a:t>Year</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en-IN" sz="2200" b="1" i="0" u="none" strike="noStrike">
                          <a:solidFill>
                            <a:srgbClr val="000000"/>
                          </a:solidFill>
                          <a:effectLst/>
                          <a:latin typeface="Times New Roman" panose="02020603050405020304" pitchFamily="18" charset="0"/>
                          <a:cs typeface="Times New Roman" panose="02020603050405020304" pitchFamily="18" charset="0"/>
                        </a:rPr>
                        <a:t>Project X</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c gridSpan="3">
                  <a:txBody>
                    <a:bodyPr/>
                    <a:lstStyle/>
                    <a:p>
                      <a:pPr algn="ctr" fontAlgn="b"/>
                      <a:r>
                        <a:rPr lang="en-IN" sz="2200" b="1" i="0" u="none" strike="noStrike" dirty="0">
                          <a:solidFill>
                            <a:srgbClr val="000000"/>
                          </a:solidFill>
                          <a:effectLst/>
                          <a:latin typeface="Times New Roman" panose="02020603050405020304" pitchFamily="18" charset="0"/>
                          <a:cs typeface="Times New Roman" panose="02020603050405020304" pitchFamily="18" charset="0"/>
                        </a:rPr>
                        <a:t>Project Y</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r>
              <a:tr h="435561">
                <a:tc vMerge="1">
                  <a:tcPr/>
                </a:tc>
                <a:tc>
                  <a:txBody>
                    <a:bodyPr/>
                    <a:lstStyle/>
                    <a:p>
                      <a:pPr algn="ctr" fontAlgn="b"/>
                      <a:r>
                        <a:rPr lang="en-IN" sz="2200" b="1" i="0" u="none" strike="noStrike">
                          <a:solidFill>
                            <a:srgbClr val="000000"/>
                          </a:solidFill>
                          <a:effectLst/>
                          <a:latin typeface="Times New Roman" panose="02020603050405020304" pitchFamily="18" charset="0"/>
                          <a:cs typeface="Times New Roman" panose="02020603050405020304" pitchFamily="18" charset="0"/>
                        </a:rPr>
                        <a:t>Cash inflows</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1" i="0" u="none" strike="noStrike">
                          <a:solidFill>
                            <a:srgbClr val="000000"/>
                          </a:solidFill>
                          <a:effectLst/>
                          <a:latin typeface="Times New Roman" panose="02020603050405020304" pitchFamily="18" charset="0"/>
                          <a:cs typeface="Times New Roman" panose="02020603050405020304" pitchFamily="18" charset="0"/>
                        </a:rPr>
                        <a:t>DF 12%</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1" i="0" u="none" strike="noStrike">
                          <a:solidFill>
                            <a:srgbClr val="000000"/>
                          </a:solidFill>
                          <a:effectLst/>
                          <a:latin typeface="Times New Roman" panose="02020603050405020304" pitchFamily="18" charset="0"/>
                          <a:cs typeface="Times New Roman" panose="02020603050405020304" pitchFamily="18" charset="0"/>
                        </a:rPr>
                        <a:t>PV</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1" i="0" u="none" strike="noStrike">
                          <a:solidFill>
                            <a:srgbClr val="000000"/>
                          </a:solidFill>
                          <a:effectLst/>
                          <a:latin typeface="Times New Roman" panose="02020603050405020304" pitchFamily="18" charset="0"/>
                          <a:cs typeface="Times New Roman" panose="02020603050405020304" pitchFamily="18" charset="0"/>
                        </a:rPr>
                        <a:t>Cash inflow</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1" i="0" u="none" strike="noStrike" dirty="0" smtClean="0">
                          <a:solidFill>
                            <a:srgbClr val="000000"/>
                          </a:solidFill>
                          <a:effectLst/>
                          <a:latin typeface="Times New Roman" panose="02020603050405020304" pitchFamily="18" charset="0"/>
                          <a:cs typeface="Times New Roman" panose="02020603050405020304" pitchFamily="18" charset="0"/>
                        </a:rPr>
                        <a:t>DF</a:t>
                      </a:r>
                      <a:endParaRPr lang="en-IN" sz="2200" b="1"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ctr" fontAlgn="b"/>
                      <a:r>
                        <a:rPr lang="en-US" sz="2200" b="1" i="0" u="none" strike="noStrike" dirty="0" smtClean="0">
                          <a:solidFill>
                            <a:srgbClr val="000000"/>
                          </a:solidFill>
                          <a:effectLst/>
                          <a:latin typeface="Times New Roman" panose="02020603050405020304" pitchFamily="18" charset="0"/>
                          <a:cs typeface="Times New Roman" panose="02020603050405020304" pitchFamily="18" charset="0"/>
                        </a:rPr>
                        <a:t>18%</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1" i="0" u="none" strike="noStrike">
                          <a:solidFill>
                            <a:srgbClr val="000000"/>
                          </a:solidFill>
                          <a:effectLst/>
                          <a:latin typeface="Times New Roman" panose="02020603050405020304" pitchFamily="18" charset="0"/>
                          <a:cs typeface="Times New Roman" panose="02020603050405020304" pitchFamily="18" charset="0"/>
                        </a:rPr>
                        <a:t>PV</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5561">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1</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180000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0.893</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dirty="0">
                          <a:solidFill>
                            <a:srgbClr val="000000"/>
                          </a:solidFill>
                          <a:effectLst/>
                          <a:latin typeface="Times New Roman" panose="02020603050405020304" pitchFamily="18" charset="0"/>
                          <a:cs typeface="Times New Roman" panose="02020603050405020304" pitchFamily="18" charset="0"/>
                        </a:rPr>
                        <a:t>160740</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250000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0.847</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211750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5561">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2</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150000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0.797</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119550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180000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0.718</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12924</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5561">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3</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120000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0.712</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85440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150000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0.609</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91350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5561">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4</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100000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0.636</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63600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140000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0.516</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7224</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5561">
                <a:tc>
                  <a:txBody>
                    <a:bodyPr/>
                    <a:lstStyle/>
                    <a:p>
                      <a:pPr algn="l"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 </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gridSpan="2">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Total PV</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429330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504580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5561">
                <a:tc>
                  <a:txBody>
                    <a:bodyPr/>
                    <a:lstStyle/>
                    <a:p>
                      <a:pPr algn="l"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 </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gridSpan="2">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Less: Cost</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hMerge="1">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500000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500000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5561">
                <a:tc>
                  <a:txBody>
                    <a:bodyPr/>
                    <a:lstStyle/>
                    <a:p>
                      <a:pPr algn="l"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 </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IN" sz="2200" b="1" i="0" u="none" strike="noStrike" dirty="0">
                          <a:solidFill>
                            <a:srgbClr val="000000"/>
                          </a:solidFill>
                          <a:effectLst/>
                          <a:latin typeface="Times New Roman" panose="02020603050405020304" pitchFamily="18" charset="0"/>
                          <a:cs typeface="Times New Roman" panose="02020603050405020304" pitchFamily="18" charset="0"/>
                        </a:rPr>
                        <a:t>NPV</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cPr/>
                </a:tc>
                <a:tc>
                  <a:txBody>
                    <a:bodyPr/>
                    <a:lstStyle/>
                    <a:p>
                      <a:pPr algn="r" fontAlgn="b"/>
                      <a:r>
                        <a:rPr lang="en-IN" sz="2200" b="1" i="0" u="none" strike="noStrike" dirty="0">
                          <a:solidFill>
                            <a:srgbClr val="000000"/>
                          </a:solidFill>
                          <a:effectLst/>
                          <a:latin typeface="Times New Roman" panose="02020603050405020304" pitchFamily="18" charset="0"/>
                          <a:cs typeface="Times New Roman" panose="02020603050405020304" pitchFamily="18" charset="0"/>
                        </a:rPr>
                        <a:t>-70670</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2200" b="1" i="0" u="none" strike="noStrike" dirty="0">
                          <a:solidFill>
                            <a:srgbClr val="000000"/>
                          </a:solidFill>
                          <a:effectLst/>
                          <a:latin typeface="Times New Roman" panose="02020603050405020304" pitchFamily="18" charset="0"/>
                          <a:cs typeface="Times New Roman" panose="02020603050405020304" pitchFamily="18" charset="0"/>
                        </a:rPr>
                        <a:t> </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IN" sz="2200" b="1" i="0" u="none" strike="noStrike" dirty="0">
                          <a:solidFill>
                            <a:srgbClr val="000000"/>
                          </a:solidFill>
                          <a:effectLst/>
                          <a:latin typeface="Times New Roman" panose="02020603050405020304" pitchFamily="18" charset="0"/>
                          <a:cs typeface="Times New Roman" panose="02020603050405020304" pitchFamily="18" charset="0"/>
                        </a:rPr>
                        <a:t> </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IN" sz="2200" b="1" i="0" u="none" strike="noStrike" dirty="0">
                          <a:solidFill>
                            <a:srgbClr val="000000"/>
                          </a:solidFill>
                          <a:effectLst/>
                          <a:latin typeface="Times New Roman" panose="02020603050405020304" pitchFamily="18" charset="0"/>
                          <a:cs typeface="Times New Roman" panose="02020603050405020304" pitchFamily="18" charset="0"/>
                        </a:rPr>
                        <a:t>4580</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6775</Words>
  <Application>WPS Presentation</Application>
  <PresentationFormat>On-screen Show (4:3)</PresentationFormat>
  <Paragraphs>505</Paragraphs>
  <Slides>21</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21</vt:i4>
      </vt:variant>
    </vt:vector>
  </HeadingPairs>
  <TitlesOfParts>
    <vt:vector size="29" baseType="lpstr">
      <vt:lpstr>Arial</vt:lpstr>
      <vt:lpstr>SimSun</vt:lpstr>
      <vt:lpstr>Wingdings</vt:lpstr>
      <vt:lpstr>Times New Roman</vt:lpstr>
      <vt:lpstr>Calibri</vt:lpstr>
      <vt:lpstr>Microsoft YaHei</vt:lpstr>
      <vt:lpstr>Arial Unicode MS</vt:lpstr>
      <vt:lpstr>Office Theme</vt:lpstr>
      <vt:lpstr>Risk analysis</vt:lpstr>
      <vt:lpstr>Risk analysis</vt:lpstr>
      <vt:lpstr>Need for Risk Analysis in Capital Budgeting </vt:lpstr>
      <vt:lpstr>Methods or Techniques of Risk Analysis </vt:lpstr>
      <vt:lpstr>PowerPoint 演示文稿</vt:lpstr>
      <vt:lpstr>PowerPoint 演示文稿</vt:lpstr>
      <vt:lpstr>PowerPoint 演示文稿</vt:lpstr>
      <vt:lpstr>Example </vt:lpstr>
      <vt:lpstr>PowerPoint 演示文稿</vt:lpstr>
      <vt:lpstr>PowerPoint 演示文稿</vt:lpstr>
      <vt:lpstr>PowerPoint 演示文稿</vt:lpstr>
      <vt:lpstr>Steps involved in Certainty Equivalent Co-efficient method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17</cp:revision>
  <dcterms:created xsi:type="dcterms:W3CDTF">2021-09-03T03:14:00Z</dcterms:created>
  <dcterms:modified xsi:type="dcterms:W3CDTF">2024-08-31T06:52:10Z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CC6BCE62F8C8456A82DB6D2F719236A1_12</vt:lpwstr>
  </property>
  <property fmtid="{D5CDD505-2E9C-101B-9397-08002B2CF9AE}" pid="3" name="KSOProductBuildVer">
    <vt:lpwstr>1033-12.2.0.17562</vt:lpwstr>
  </property>
</Properties>
</file>