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46BC182E-35D1-4330-A89B-58F8860E0E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46BC182E-35D1-4330-A89B-58F8860E0E8E}"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6BC182E-35D1-4330-A89B-58F8860E0E8E}"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C182E-35D1-4330-A89B-58F8860E0E8E}"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6BC182E-35D1-4330-A89B-58F8860E0E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6BC182E-35D1-4330-A89B-58F8860E0E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C182E-35D1-4330-A89B-58F8860E0E8E}"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997FC-CB1D-400A-B6B3-14B68CEFD3C8}"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IN" b="1">
                <a:solidFill>
                  <a:srgbClr val="FF0000"/>
                </a:solidFill>
              </a:rPr>
              <a:t>Cost of capital </a:t>
            </a:r>
            <a:endParaRPr lang="en-US" altLang="en-IN" b="1">
              <a:solidFill>
                <a:srgbClr val="FF0000"/>
              </a:solidFill>
            </a:endParaRPr>
          </a:p>
        </p:txBody>
      </p:sp>
      <p:sp>
        <p:nvSpPr>
          <p:cNvPr id="3" name="Subtitle 2"/>
          <p:cNvSpPr>
            <a:spLocks noGrp="1"/>
          </p:cNvSpPr>
          <p:nvPr>
            <p:ph type="subTitle" idx="1"/>
          </p:nvPr>
        </p:nvSpPr>
        <p:spPr/>
        <p:txBody>
          <a:bodyPr>
            <a:normAutofit fontScale="50000"/>
          </a:bodyPr>
          <a:lstStyle/>
          <a:p>
            <a:r>
              <a:rPr lang="en-US" altLang="en-IN" sz="4000" b="1" dirty="0">
                <a:solidFill>
                  <a:srgbClr val="002060"/>
                </a:solidFill>
                <a:sym typeface="+mn-ea"/>
              </a:rPr>
              <a:t>Prepared by </a:t>
            </a:r>
            <a:endParaRPr lang="en-US" altLang="en-IN" sz="4000" b="1" dirty="0">
              <a:solidFill>
                <a:srgbClr val="002060"/>
              </a:solidFill>
              <a:sym typeface="+mn-ea"/>
            </a:endParaRPr>
          </a:p>
          <a:p>
            <a:br>
              <a:rPr lang="en-US" altLang="en-IN" sz="4000" b="1" dirty="0">
                <a:solidFill>
                  <a:srgbClr val="002060"/>
                </a:solidFill>
                <a:sym typeface="+mn-ea"/>
              </a:rPr>
            </a:br>
            <a:r>
              <a:rPr lang="en-US" altLang="en-IN" sz="4000" b="1" dirty="0">
                <a:solidFill>
                  <a:srgbClr val="002060"/>
                </a:solidFill>
                <a:sym typeface="+mn-ea"/>
              </a:rPr>
              <a:t>Dr. Muhammed Rafi.P</a:t>
            </a:r>
            <a:br>
              <a:rPr lang="en-US" altLang="en-IN" sz="4000" b="1" dirty="0">
                <a:solidFill>
                  <a:srgbClr val="002060"/>
                </a:solidFill>
                <a:sym typeface="+mn-ea"/>
              </a:rPr>
            </a:br>
            <a:r>
              <a:rPr lang="en-US" altLang="en-IN" sz="4000" b="1" dirty="0">
                <a:solidFill>
                  <a:srgbClr val="002060"/>
                </a:solidFill>
                <a:sym typeface="+mn-ea"/>
              </a:rPr>
              <a:t>Assistant Professor</a:t>
            </a:r>
            <a:br>
              <a:rPr lang="en-US" altLang="en-IN" sz="4000" b="1" dirty="0">
                <a:solidFill>
                  <a:srgbClr val="002060"/>
                </a:solidFill>
                <a:sym typeface="+mn-ea"/>
              </a:rPr>
            </a:br>
            <a:r>
              <a:rPr lang="en-US" altLang="en-IN" sz="4000" b="1" dirty="0">
                <a:solidFill>
                  <a:srgbClr val="002060"/>
                </a:solidFill>
                <a:sym typeface="+mn-ea"/>
              </a:rPr>
              <a:t>PG Department of Commerce &amp; Management studies</a:t>
            </a:r>
            <a:endParaRPr lang="en-IN" sz="4000" b="1"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200" dirty="0">
                <a:latin typeface="Times New Roman" panose="02020603050405020304" pitchFamily="18" charset="0"/>
                <a:cs typeface="Times New Roman" panose="02020603050405020304" pitchFamily="18" charset="0"/>
              </a:rPr>
              <a:t>When the firms are using different sources of finance, the finance manager must take careful decision with regard to the cost of capital; because it is closely associated with the value of the firm and the earning capacity of the firm</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Cost of capital is also called as cut-off rate, target rate, hurdle rate and required rate of return</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IN" sz="2200" dirty="0">
                <a:latin typeface="Times New Roman" panose="02020603050405020304" pitchFamily="18" charset="0"/>
                <a:cs typeface="Times New Roman" panose="02020603050405020304" pitchFamily="18" charset="0"/>
              </a:rPr>
              <a:t>cost of capital simply refers to cost of obtaining funds. Cost of capital is the rate a firm pays to its investors for the use of their money.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C00000"/>
                </a:solidFill>
              </a:rPr>
              <a:t>Meaning of Cost of Capital</a:t>
            </a:r>
            <a:br>
              <a:rPr lang="en-IN" sz="3200" b="1" dirty="0">
                <a:solidFill>
                  <a:srgbClr val="C00000"/>
                </a:solidFill>
              </a:rPr>
            </a:br>
            <a:endParaRPr lang="en-IN" sz="3200" dirty="0">
              <a:solidFill>
                <a:srgbClr val="C00000"/>
              </a:solidFill>
            </a:endParaRPr>
          </a:p>
        </p:txBody>
      </p:sp>
      <p:sp>
        <p:nvSpPr>
          <p:cNvPr id="3" name="Content Placeholder 2"/>
          <p:cNvSpPr>
            <a:spLocks noGrp="1"/>
          </p:cNvSpPr>
          <p:nvPr>
            <p:ph idx="1"/>
          </p:nvPr>
        </p:nvSpPr>
        <p:spPr/>
        <p:txBody>
          <a:bodyPr>
            <a:normAutofit/>
          </a:bodyPr>
          <a:lstStyle/>
          <a:p>
            <a:r>
              <a:rPr lang="en-US" sz="2200" dirty="0">
                <a:latin typeface="Times New Roman" panose="02020603050405020304" pitchFamily="18" charset="0"/>
                <a:cs typeface="Times New Roman" panose="02020603050405020304" pitchFamily="18" charset="0"/>
              </a:rPr>
              <a:t>Cost of capital is the required rate of return on its investments which belongs to equity, debt and retained earnings. </a:t>
            </a:r>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If </a:t>
            </a:r>
            <a:r>
              <a:rPr lang="en-US" sz="2200" dirty="0">
                <a:latin typeface="Times New Roman" panose="02020603050405020304" pitchFamily="18" charset="0"/>
                <a:cs typeface="Times New Roman" panose="02020603050405020304" pitchFamily="18" charset="0"/>
              </a:rPr>
              <a:t>a firm fails to earn return at the expected rate, the market value of the shares will fall and it will result in the reduction of overall wealth of the shareholders.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Definitions of cost of capital</a:t>
            </a:r>
            <a:endParaRPr lang="en-IN" sz="3200" b="1" dirty="0">
              <a:solidFill>
                <a:srgbClr val="C00000"/>
              </a:solidFill>
            </a:endParaRPr>
          </a:p>
        </p:txBody>
      </p:sp>
      <p:sp>
        <p:nvSpPr>
          <p:cNvPr id="3" name="Content Placeholder 2"/>
          <p:cNvSpPr>
            <a:spLocks noGrp="1"/>
          </p:cNvSpPr>
          <p:nvPr>
            <p:ph idx="1"/>
          </p:nvPr>
        </p:nvSpPr>
        <p:spPr/>
        <p:txBody>
          <a:bodyPr>
            <a:normAutofit/>
          </a:bodyPr>
          <a:lstStyle/>
          <a:p>
            <a:r>
              <a:rPr lang="en-US" sz="2200" dirty="0">
                <a:latin typeface="Times New Roman" panose="02020603050405020304" pitchFamily="18" charset="0"/>
                <a:cs typeface="Times New Roman" panose="02020603050405020304" pitchFamily="18" charset="0"/>
              </a:rPr>
              <a:t>According  to the definition of </a:t>
            </a:r>
            <a:r>
              <a:rPr lang="en-US" sz="2200" b="1" dirty="0">
                <a:latin typeface="Times New Roman" panose="02020603050405020304" pitchFamily="18" charset="0"/>
                <a:cs typeface="Times New Roman" panose="02020603050405020304" pitchFamily="18" charset="0"/>
              </a:rPr>
              <a:t>John J. Hampton </a:t>
            </a:r>
            <a:r>
              <a:rPr lang="en-US" sz="2200" dirty="0">
                <a:latin typeface="Times New Roman" panose="02020603050405020304" pitchFamily="18" charset="0"/>
                <a:cs typeface="Times New Roman" panose="02020603050405020304" pitchFamily="18" charset="0"/>
              </a:rPr>
              <a:t>“ Cost of capital is the rate of return   the firm required from investment in order to increase the value of the firm in the market place</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According to the definition of </a:t>
            </a:r>
            <a:r>
              <a:rPr lang="en-US" sz="2200" b="1" dirty="0">
                <a:latin typeface="Times New Roman" panose="02020603050405020304" pitchFamily="18" charset="0"/>
                <a:cs typeface="Times New Roman" panose="02020603050405020304" pitchFamily="18" charset="0"/>
              </a:rPr>
              <a:t>Solomon Ezra, </a:t>
            </a:r>
            <a:r>
              <a:rPr lang="en-US" sz="2200" dirty="0">
                <a:latin typeface="Times New Roman" panose="02020603050405020304" pitchFamily="18" charset="0"/>
                <a:cs typeface="Times New Roman" panose="02020603050405020304" pitchFamily="18" charset="0"/>
              </a:rPr>
              <a:t>“Cost of capital is the minimum required rate of earnings or the cut-off rate of capital expenditure”.</a:t>
            </a:r>
            <a:endParaRPr lang="en-IN" sz="2200" dirty="0">
              <a:latin typeface="Times New Roman" panose="02020603050405020304" pitchFamily="18" charset="0"/>
              <a:cs typeface="Times New Roman" panose="02020603050405020304" pitchFamily="18" charset="0"/>
            </a:endParaRPr>
          </a:p>
          <a:p>
            <a:pPr marL="0" indent="0">
              <a:buNone/>
            </a:pPr>
            <a:br>
              <a:rPr lang="en-US"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Assumptions of cost of capital</a:t>
            </a:r>
            <a:endParaRPr lang="en-IN" sz="3200" b="1" dirty="0">
              <a:solidFill>
                <a:srgbClr val="C00000"/>
              </a:solidFill>
            </a:endParaRPr>
          </a:p>
        </p:txBody>
      </p:sp>
      <p:sp>
        <p:nvSpPr>
          <p:cNvPr id="3" name="Content Placeholder 2"/>
          <p:cNvSpPr>
            <a:spLocks noGrp="1"/>
          </p:cNvSpPr>
          <p:nvPr>
            <p:ph idx="1"/>
          </p:nvPr>
        </p:nvSpPr>
        <p:spPr/>
        <p:txBody>
          <a:bodyPr>
            <a:noAutofit/>
          </a:bodyPr>
          <a:lstStyle/>
          <a:p>
            <a:pPr lvl="0"/>
            <a:r>
              <a:rPr lang="en-US" sz="2200" dirty="0">
                <a:latin typeface="Times New Roman" panose="02020603050405020304" pitchFamily="18" charset="0"/>
                <a:cs typeface="Times New Roman" panose="02020603050405020304" pitchFamily="18" charset="0"/>
              </a:rPr>
              <a:t>It is not a cost as such. It is merely a hurdle rate.</a:t>
            </a:r>
            <a:endParaRPr lang="en-IN" sz="2200" dirty="0">
              <a:latin typeface="Times New Roman" panose="02020603050405020304" pitchFamily="18" charset="0"/>
              <a:cs typeface="Times New Roman" panose="02020603050405020304" pitchFamily="18" charset="0"/>
            </a:endParaRPr>
          </a:p>
          <a:p>
            <a:pPr lvl="0"/>
            <a:r>
              <a:rPr lang="en-US" sz="2200" dirty="0">
                <a:latin typeface="Times New Roman" panose="02020603050405020304" pitchFamily="18" charset="0"/>
                <a:cs typeface="Times New Roman" panose="02020603050405020304" pitchFamily="18" charset="0"/>
              </a:rPr>
              <a:t>It is the minimum rate of return.</a:t>
            </a:r>
            <a:endParaRPr lang="en-IN" sz="2200" dirty="0">
              <a:latin typeface="Times New Roman" panose="02020603050405020304" pitchFamily="18" charset="0"/>
              <a:cs typeface="Times New Roman" panose="02020603050405020304" pitchFamily="18" charset="0"/>
            </a:endParaRPr>
          </a:p>
          <a:p>
            <a:pPr lvl="0"/>
            <a:r>
              <a:rPr lang="en-US" sz="2200" dirty="0">
                <a:latin typeface="Times New Roman" panose="02020603050405020304" pitchFamily="18" charset="0"/>
                <a:cs typeface="Times New Roman" panose="02020603050405020304" pitchFamily="18" charset="0"/>
              </a:rPr>
              <a:t>It </a:t>
            </a:r>
            <a:r>
              <a:rPr lang="en-US" sz="2200" dirty="0" smtClean="0">
                <a:latin typeface="Times New Roman" panose="02020603050405020304" pitchFamily="18" charset="0"/>
                <a:cs typeface="Times New Roman" panose="02020603050405020304" pitchFamily="18" charset="0"/>
              </a:rPr>
              <a:t>consists </a:t>
            </a:r>
            <a:r>
              <a:rPr lang="en-US" sz="2200" dirty="0">
                <a:latin typeface="Times New Roman" panose="02020603050405020304" pitchFamily="18" charset="0"/>
                <a:cs typeface="Times New Roman" panose="02020603050405020304" pitchFamily="18" charset="0"/>
              </a:rPr>
              <a:t>of three important risks such as zero risk level, business risk and financial risk. </a:t>
            </a:r>
            <a:endParaRPr lang="en-US" sz="2200" dirty="0" smtClean="0">
              <a:latin typeface="Times New Roman" panose="02020603050405020304" pitchFamily="18" charset="0"/>
              <a:cs typeface="Times New Roman" panose="02020603050405020304" pitchFamily="18" charset="0"/>
            </a:endParaRPr>
          </a:p>
          <a:p>
            <a:pPr lvl="0"/>
            <a:r>
              <a:rPr lang="en-US" sz="2200" dirty="0" smtClean="0">
                <a:latin typeface="Times New Roman" panose="02020603050405020304" pitchFamily="18" charset="0"/>
                <a:cs typeface="Times New Roman" panose="02020603050405020304" pitchFamily="18" charset="0"/>
              </a:rPr>
              <a:t>Cost </a:t>
            </a:r>
            <a:r>
              <a:rPr lang="en-US" sz="2200" dirty="0">
                <a:latin typeface="Times New Roman" panose="02020603050405020304" pitchFamily="18" charset="0"/>
                <a:cs typeface="Times New Roman" panose="02020603050405020304" pitchFamily="18" charset="0"/>
              </a:rPr>
              <a:t>of capital can be measured with the help of the following equation.</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K </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t>
            </a:r>
            <a:r>
              <a:rPr lang="en-US" sz="2200" baseline="-25000" dirty="0" err="1">
                <a:latin typeface="Times New Roman" panose="02020603050405020304" pitchFamily="18" charset="0"/>
                <a:cs typeface="Times New Roman" panose="02020603050405020304" pitchFamily="18" charset="0"/>
              </a:rPr>
              <a:t>j</a:t>
            </a:r>
            <a:r>
              <a:rPr lang="en-US" sz="2200" dirty="0">
                <a:latin typeface="Times New Roman" panose="02020603050405020304" pitchFamily="18" charset="0"/>
                <a:cs typeface="Times New Roman" panose="02020603050405020304" pitchFamily="18" charset="0"/>
              </a:rPr>
              <a:t> + b + f.</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Where,</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K </a:t>
            </a:r>
            <a:r>
              <a:rPr lang="en-US" sz="2200" dirty="0">
                <a:latin typeface="Times New Roman" panose="02020603050405020304" pitchFamily="18" charset="0"/>
                <a:cs typeface="Times New Roman" panose="02020603050405020304" pitchFamily="18" charset="0"/>
              </a:rPr>
              <a:t>= Cost of capital.</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r</a:t>
            </a:r>
            <a:r>
              <a:rPr lang="en-US" sz="2200" baseline="-25000" dirty="0" err="1" smtClean="0">
                <a:latin typeface="Times New Roman" panose="02020603050405020304" pitchFamily="18" charset="0"/>
                <a:cs typeface="Times New Roman" panose="02020603050405020304" pitchFamily="18" charset="0"/>
              </a:rPr>
              <a:t>j</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The riskless cost of the particular type of finance. </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b </a:t>
            </a:r>
            <a:r>
              <a:rPr lang="en-US" sz="2200" dirty="0">
                <a:latin typeface="Times New Roman" panose="02020603050405020304" pitchFamily="18" charset="0"/>
                <a:cs typeface="Times New Roman" panose="02020603050405020304" pitchFamily="18" charset="0"/>
              </a:rPr>
              <a:t>= The business risk premium.</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f </a:t>
            </a:r>
            <a:r>
              <a:rPr lang="en-US" sz="2200" dirty="0">
                <a:latin typeface="Times New Roman" panose="02020603050405020304" pitchFamily="18" charset="0"/>
                <a:cs typeface="Times New Roman" panose="02020603050405020304" pitchFamily="18" charset="0"/>
              </a:rPr>
              <a:t>= The financial risk premium.</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Classification of Cost of Capital</a:t>
            </a:r>
            <a:br>
              <a:rPr lang="en-IN" sz="3200" b="1" dirty="0" smtClean="0">
                <a:solidFill>
                  <a:srgbClr val="C00000"/>
                </a:solidFill>
              </a:rPr>
            </a:br>
            <a:endParaRPr lang="en-IN" sz="3200" dirty="0">
              <a:solidFill>
                <a:srgbClr val="C00000"/>
              </a:solidFill>
            </a:endParaRPr>
          </a:p>
        </p:txBody>
      </p:sp>
      <p:sp>
        <p:nvSpPr>
          <p:cNvPr id="3" name="Content Placeholder 2"/>
          <p:cNvSpPr>
            <a:spLocks noGrp="1"/>
          </p:cNvSpPr>
          <p:nvPr>
            <p:ph idx="1"/>
          </p:nvPr>
        </p:nvSpPr>
        <p:spPr>
          <a:xfrm>
            <a:off x="457200" y="1268760"/>
            <a:ext cx="8229600" cy="4857403"/>
          </a:xfrm>
        </p:spPr>
        <p:txBody>
          <a:bodyPr>
            <a:noAutofit/>
          </a:bodyPr>
          <a:lstStyle/>
          <a:p>
            <a:pPr marL="971550" lvl="1" indent="-514350" algn="just">
              <a:buFont typeface="+mj-lt"/>
              <a:buAutoNum type="arabicPeriod"/>
            </a:pPr>
            <a:r>
              <a:rPr lang="en-US" sz="2200" b="1" dirty="0" smtClean="0">
                <a:solidFill>
                  <a:srgbClr val="FF0000"/>
                </a:solidFill>
                <a:latin typeface="Times New Roman" panose="02020603050405020304" pitchFamily="18" charset="0"/>
                <a:cs typeface="Times New Roman" panose="02020603050405020304" pitchFamily="18" charset="0"/>
              </a:rPr>
              <a:t>Historical </a:t>
            </a:r>
            <a:r>
              <a:rPr lang="en-US" sz="2200" b="1" dirty="0">
                <a:solidFill>
                  <a:srgbClr val="FF0000"/>
                </a:solidFill>
                <a:latin typeface="Times New Roman" panose="02020603050405020304" pitchFamily="18" charset="0"/>
                <a:cs typeface="Times New Roman" panose="02020603050405020304" pitchFamily="18" charset="0"/>
              </a:rPr>
              <a:t>and Future Cost</a:t>
            </a:r>
            <a:r>
              <a:rPr lang="en-US" sz="2200" b="1" dirty="0" smtClean="0">
                <a:solidFill>
                  <a:srgbClr val="FF0000"/>
                </a:solidFill>
                <a:latin typeface="Times New Roman" panose="02020603050405020304" pitchFamily="18" charset="0"/>
                <a:cs typeface="Times New Roman" panose="02020603050405020304" pitchFamily="18" charset="0"/>
              </a:rPr>
              <a:t>.</a:t>
            </a:r>
            <a:endParaRPr lang="en-US" sz="22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2200" dirty="0" smtClean="0">
                <a:latin typeface="Times New Roman" panose="02020603050405020304" pitchFamily="18" charset="0"/>
                <a:cs typeface="Times New Roman" panose="02020603050405020304" pitchFamily="18" charset="0"/>
              </a:rPr>
              <a:t>	Historical </a:t>
            </a:r>
            <a:r>
              <a:rPr lang="en-US" sz="2200" dirty="0">
                <a:latin typeface="Times New Roman" panose="02020603050405020304" pitchFamily="18" charset="0"/>
                <a:cs typeface="Times New Roman" panose="02020603050405020304" pitchFamily="18" charset="0"/>
              </a:rPr>
              <a:t>cost is the cost which as already been incurred for financing a particular project. It is based on the actual cost incurred in the previous project.</a:t>
            </a:r>
            <a:endParaRPr lang="en-IN" sz="2200" dirty="0">
              <a:latin typeface="Times New Roman" panose="02020603050405020304" pitchFamily="18" charset="0"/>
              <a:cs typeface="Times New Roman" panose="02020603050405020304" pitchFamily="18" charset="0"/>
            </a:endParaRPr>
          </a:p>
          <a:p>
            <a:pPr marL="0" indent="0" algn="just">
              <a:buNone/>
            </a:pPr>
            <a:r>
              <a:rPr lang="en-US" sz="2200" dirty="0" smtClean="0">
                <a:latin typeface="Times New Roman" panose="02020603050405020304" pitchFamily="18" charset="0"/>
                <a:cs typeface="Times New Roman" panose="02020603050405020304" pitchFamily="18" charset="0"/>
              </a:rPr>
              <a:t>	Future </a:t>
            </a:r>
            <a:r>
              <a:rPr lang="en-US" sz="2200" dirty="0">
                <a:latin typeface="Times New Roman" panose="02020603050405020304" pitchFamily="18" charset="0"/>
                <a:cs typeface="Times New Roman" panose="02020603050405020304" pitchFamily="18" charset="0"/>
              </a:rPr>
              <a:t>cost is the expected cost of financing in the proposed project. Expected cost is calculated on the basis of previous experience.</a:t>
            </a:r>
            <a:endParaRPr lang="en-IN" sz="2200" dirty="0">
              <a:latin typeface="Times New Roman" panose="02020603050405020304" pitchFamily="18" charset="0"/>
              <a:cs typeface="Times New Roman" panose="02020603050405020304" pitchFamily="18" charset="0"/>
            </a:endParaRPr>
          </a:p>
          <a:p>
            <a:pPr marL="457200" lvl="1" indent="0" algn="just">
              <a:buNone/>
            </a:pPr>
            <a:r>
              <a:rPr lang="en-IN" sz="2200" b="1" dirty="0" smtClean="0">
                <a:solidFill>
                  <a:srgbClr val="FF0000"/>
                </a:solidFill>
                <a:latin typeface="Times New Roman" panose="02020603050405020304" pitchFamily="18" charset="0"/>
                <a:cs typeface="Times New Roman" panose="02020603050405020304" pitchFamily="18" charset="0"/>
              </a:rPr>
              <a:t>2.	</a:t>
            </a:r>
            <a:r>
              <a:rPr lang="en-US" sz="2200" b="1" dirty="0" smtClean="0">
                <a:solidFill>
                  <a:srgbClr val="FF0000"/>
                </a:solidFill>
                <a:latin typeface="Times New Roman" panose="02020603050405020304" pitchFamily="18" charset="0"/>
                <a:cs typeface="Times New Roman" panose="02020603050405020304" pitchFamily="18" charset="0"/>
              </a:rPr>
              <a:t>Specific </a:t>
            </a:r>
            <a:r>
              <a:rPr lang="en-US" sz="2200" b="1" dirty="0">
                <a:solidFill>
                  <a:srgbClr val="FF0000"/>
                </a:solidFill>
                <a:latin typeface="Times New Roman" panose="02020603050405020304" pitchFamily="18" charset="0"/>
                <a:cs typeface="Times New Roman" panose="02020603050405020304" pitchFamily="18" charset="0"/>
              </a:rPr>
              <a:t>and Combined Cost</a:t>
            </a:r>
            <a:r>
              <a:rPr lang="en-US" sz="2200" b="1" dirty="0" smtClean="0">
                <a:solidFill>
                  <a:srgbClr val="FF0000"/>
                </a:solidFill>
                <a:latin typeface="Times New Roman" panose="02020603050405020304" pitchFamily="18" charset="0"/>
                <a:cs typeface="Times New Roman" panose="02020603050405020304" pitchFamily="18" charset="0"/>
              </a:rPr>
              <a:t>.</a:t>
            </a:r>
            <a:endParaRPr lang="en-US" sz="22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2200" dirty="0" smtClean="0">
                <a:latin typeface="Times New Roman" panose="02020603050405020304" pitchFamily="18" charset="0"/>
                <a:cs typeface="Times New Roman" panose="02020603050405020304" pitchFamily="18" charset="0"/>
              </a:rPr>
              <a:t>	The </a:t>
            </a:r>
            <a:r>
              <a:rPr lang="en-US" sz="2200" dirty="0">
                <a:latin typeface="Times New Roman" panose="02020603050405020304" pitchFamily="18" charset="0"/>
                <a:cs typeface="Times New Roman" panose="02020603050405020304" pitchFamily="18" charset="0"/>
              </a:rPr>
              <a:t>cost of each sources of capital such as equity, debt, retained earnings and loans is   called as specific cost of capital. It is very useful to determine the each and every specific source of capital.</a:t>
            </a:r>
            <a:endParaRPr lang="en-IN" sz="2200" dirty="0">
              <a:latin typeface="Times New Roman" panose="02020603050405020304" pitchFamily="18" charset="0"/>
              <a:cs typeface="Times New Roman" panose="02020603050405020304" pitchFamily="18" charset="0"/>
            </a:endParaRPr>
          </a:p>
          <a:p>
            <a:pPr marL="0" indent="0" algn="just">
              <a:buNone/>
            </a:pPr>
            <a:r>
              <a:rPr lang="en-US" sz="2200" dirty="0" smtClean="0">
                <a:latin typeface="Times New Roman" panose="02020603050405020304" pitchFamily="18" charset="0"/>
                <a:cs typeface="Times New Roman" panose="02020603050405020304" pitchFamily="18" charset="0"/>
              </a:rPr>
              <a:t>	The </a:t>
            </a:r>
            <a:r>
              <a:rPr lang="en-US" sz="2200" dirty="0">
                <a:latin typeface="Times New Roman" panose="02020603050405020304" pitchFamily="18" charset="0"/>
                <a:cs typeface="Times New Roman" panose="02020603050405020304" pitchFamily="18" charset="0"/>
              </a:rPr>
              <a:t>composite or combined cost of capital is the combination of all sources of capital.    It is also called as overall cost of capital. It is used to understand the total cost associated with the total finance of the firm.</a:t>
            </a:r>
            <a:endParaRPr lang="en-IN" sz="2200" dirty="0">
              <a:latin typeface="Times New Roman" panose="02020603050405020304" pitchFamily="18" charset="0"/>
              <a:cs typeface="Times New Roman" panose="02020603050405020304" pitchFamily="18" charset="0"/>
            </a:endParaRPr>
          </a:p>
          <a:p>
            <a:pPr marL="457200" lvl="1" indent="0" algn="just">
              <a:buNone/>
            </a:pPr>
            <a:endParaRPr lang="en-IN" sz="2200" dirty="0">
              <a:latin typeface="Times New Roman" panose="02020603050405020304" pitchFamily="18" charset="0"/>
              <a:cs typeface="Times New Roman" panose="02020603050405020304" pitchFamily="18" charset="0"/>
            </a:endParaRPr>
          </a:p>
          <a:p>
            <a:pPr algn="just"/>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pPr marL="457200" lvl="1" indent="0">
              <a:buNone/>
            </a:pPr>
            <a:r>
              <a:rPr lang="en-US" b="1" dirty="0" smtClean="0">
                <a:solidFill>
                  <a:srgbClr val="FF0000"/>
                </a:solidFill>
                <a:latin typeface="Times New Roman" panose="02020603050405020304" pitchFamily="18" charset="0"/>
                <a:cs typeface="Times New Roman" panose="02020603050405020304" pitchFamily="18" charset="0"/>
              </a:rPr>
              <a:t>3.	Explicit and Implicit Cost.</a:t>
            </a:r>
            <a:endParaRPr lang="en-US" b="1" dirty="0" smtClean="0">
              <a:solidFill>
                <a:srgbClr val="FF0000"/>
              </a:solidFill>
              <a:latin typeface="Times New Roman" panose="02020603050405020304" pitchFamily="18" charset="0"/>
              <a:cs typeface="Times New Roman" panose="02020603050405020304" pitchFamily="18" charset="0"/>
            </a:endParaRPr>
          </a:p>
          <a:p>
            <a:pPr marL="457200" lvl="1" indent="0">
              <a:buNone/>
            </a:pPr>
            <a:r>
              <a:rPr lang="en-US" dirty="0" smtClean="0">
                <a:latin typeface="Times New Roman" panose="02020603050405020304" pitchFamily="18" charset="0"/>
                <a:cs typeface="Times New Roman" panose="02020603050405020304" pitchFamily="18" charset="0"/>
              </a:rPr>
              <a:t>	Explicit cost of capital refers to the discount rate which equates the present value of cash inflows with the present value of cash outflows.</a:t>
            </a:r>
            <a:endParaRPr lang="en-US" dirty="0" smtClean="0">
              <a:latin typeface="Times New Roman" panose="02020603050405020304" pitchFamily="18" charset="0"/>
              <a:cs typeface="Times New Roman" panose="02020603050405020304" pitchFamily="18" charset="0"/>
            </a:endParaRPr>
          </a:p>
          <a:p>
            <a:pPr marL="457200" lvl="1" indent="0">
              <a:buNone/>
            </a:pPr>
            <a:r>
              <a:rPr lang="en-US" dirty="0" smtClean="0">
                <a:latin typeface="Times New Roman" panose="02020603050405020304" pitchFamily="18" charset="0"/>
                <a:cs typeface="Times New Roman" panose="02020603050405020304" pitchFamily="18" charset="0"/>
              </a:rPr>
              <a:t>	Implicit cost of capital refers to the rate of return which can be earned by investing the funds in alternative investments. It is the opportunity cost of capital.</a:t>
            </a:r>
            <a:endParaRPr lang="en-IN" b="1" dirty="0" smtClean="0">
              <a:solidFill>
                <a:srgbClr val="FF0000"/>
              </a:solidFill>
              <a:latin typeface="Times New Roman" panose="02020603050405020304" pitchFamily="18" charset="0"/>
              <a:cs typeface="Times New Roman" panose="02020603050405020304" pitchFamily="18" charset="0"/>
            </a:endParaRPr>
          </a:p>
          <a:p>
            <a:pPr marL="457200" lvl="1" indent="0">
              <a:buNone/>
            </a:pPr>
            <a:r>
              <a:rPr lang="en-US" b="1" dirty="0" smtClean="0">
                <a:solidFill>
                  <a:srgbClr val="FF0000"/>
                </a:solidFill>
                <a:latin typeface="Times New Roman" panose="02020603050405020304" pitchFamily="18" charset="0"/>
                <a:cs typeface="Times New Roman" panose="02020603050405020304" pitchFamily="18" charset="0"/>
              </a:rPr>
              <a:t>4.	Average and Marginal Cost.</a:t>
            </a:r>
            <a:endParaRPr lang="en-US" b="1" dirty="0" smtClean="0">
              <a:solidFill>
                <a:srgbClr val="FF0000"/>
              </a:solidFill>
              <a:latin typeface="Times New Roman" panose="02020603050405020304" pitchFamily="18" charset="0"/>
              <a:cs typeface="Times New Roman" panose="02020603050405020304" pitchFamily="18" charset="0"/>
            </a:endParaRPr>
          </a:p>
          <a:p>
            <a:pPr marL="457200" lvl="1" indent="0">
              <a:buNone/>
            </a:pPr>
            <a:r>
              <a:rPr lang="en-US" dirty="0" smtClean="0">
                <a:latin typeface="Times New Roman" panose="02020603050405020304" pitchFamily="18" charset="0"/>
                <a:cs typeface="Times New Roman" panose="02020603050405020304" pitchFamily="18" charset="0"/>
              </a:rPr>
              <a:t>Average cost of capital refers to the weighted average cost of capital calculated on the basis of cost of each source of capital and weights assigned to them in the ratio of their share to total capital funds.</a:t>
            </a:r>
            <a:endParaRPr lang="en-US" dirty="0" smtClean="0">
              <a:latin typeface="Times New Roman" panose="02020603050405020304" pitchFamily="18" charset="0"/>
              <a:cs typeface="Times New Roman" panose="02020603050405020304" pitchFamily="18" charset="0"/>
            </a:endParaRPr>
          </a:p>
          <a:p>
            <a:pPr marL="457200" lvl="1" indent="0">
              <a:buNone/>
            </a:pPr>
            <a:r>
              <a:rPr lang="en-US" dirty="0" smtClean="0">
                <a:latin typeface="Times New Roman" panose="02020603050405020304" pitchFamily="18" charset="0"/>
                <a:cs typeface="Times New Roman" panose="02020603050405020304" pitchFamily="18" charset="0"/>
              </a:rPr>
              <a:t>	Marginal cost of capital refers to the cost obtaining an extra </a:t>
            </a:r>
            <a:r>
              <a:rPr lang="en-US" dirty="0" err="1" smtClean="0">
                <a:latin typeface="Times New Roman" panose="02020603050405020304" pitchFamily="18" charset="0"/>
                <a:cs typeface="Times New Roman" panose="02020603050405020304" pitchFamily="18" charset="0"/>
              </a:rPr>
              <a:t>Rs</a:t>
            </a:r>
            <a:r>
              <a:rPr lang="en-US" dirty="0" smtClean="0">
                <a:latin typeface="Times New Roman" panose="02020603050405020304" pitchFamily="18" charset="0"/>
                <a:cs typeface="Times New Roman" panose="02020603050405020304" pitchFamily="18" charset="0"/>
              </a:rPr>
              <a:t>. 1 of finance.</a:t>
            </a:r>
            <a:endParaRPr lang="en-IN" dirty="0" smtClean="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Importance of the cost of capital</a:t>
            </a:r>
            <a:endParaRPr lang="en-IN" sz="3200" b="1" dirty="0">
              <a:solidFill>
                <a:srgbClr val="C0000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Useful in investment decision</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Useful in designing capital structure</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Useful in deciding the method of finance</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Useful in evaluation of performance management</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Useful in evaluation of expansion projects.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Optimum </a:t>
            </a:r>
            <a:r>
              <a:rPr lang="en-US" sz="2200" dirty="0" err="1" smtClean="0">
                <a:latin typeface="Times New Roman" panose="02020603050405020304" pitchFamily="18" charset="0"/>
                <a:cs typeface="Times New Roman" panose="02020603050405020304" pitchFamily="18" charset="0"/>
              </a:rPr>
              <a:t>mobilisation</a:t>
            </a:r>
            <a:r>
              <a:rPr lang="en-US" sz="2200" dirty="0" smtClean="0">
                <a:latin typeface="Times New Roman" panose="02020603050405020304" pitchFamily="18" charset="0"/>
                <a:cs typeface="Times New Roman" panose="02020603050405020304" pitchFamily="18" charset="0"/>
              </a:rPr>
              <a:t> of resources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Other uses: payment of dividend, retained earnings, capital structure, working capital management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Factors determining cost of capital</a:t>
            </a:r>
            <a:endParaRPr lang="en-IN" sz="3200" b="1" dirty="0">
              <a:solidFill>
                <a:srgbClr val="C00000"/>
              </a:solidFill>
            </a:endParaRPr>
          </a:p>
        </p:txBody>
      </p:sp>
      <p:sp>
        <p:nvSpPr>
          <p:cNvPr id="3" name="Content Placeholder 2"/>
          <p:cNvSpPr>
            <a:spLocks noGrp="1"/>
          </p:cNvSpPr>
          <p:nvPr>
            <p:ph idx="1"/>
          </p:nvPr>
        </p:nvSpPr>
        <p:spPr/>
        <p:txBody>
          <a:bodyPr>
            <a:normAutofit fontScale="92500"/>
          </a:bodyPr>
          <a:lstStyle/>
          <a:p>
            <a:pPr>
              <a:lnSpc>
                <a:spcPct val="150000"/>
              </a:lnSpc>
            </a:pPr>
            <a:r>
              <a:rPr lang="en-IN" sz="2200" b="1" i="1" dirty="0">
                <a:solidFill>
                  <a:srgbClr val="FF0000"/>
                </a:solidFill>
                <a:latin typeface="Times New Roman" panose="02020603050405020304" pitchFamily="18" charset="0"/>
                <a:cs typeface="Times New Roman" panose="02020603050405020304" pitchFamily="18" charset="0"/>
              </a:rPr>
              <a:t>General economic condition</a:t>
            </a:r>
            <a:r>
              <a:rPr lang="en-IN" sz="2200" b="1" i="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C</a:t>
            </a:r>
            <a:r>
              <a:rPr lang="en-IN" sz="2200" dirty="0" smtClean="0">
                <a:latin typeface="Times New Roman" panose="02020603050405020304" pitchFamily="18" charset="0"/>
                <a:cs typeface="Times New Roman" panose="02020603050405020304" pitchFamily="18" charset="0"/>
              </a:rPr>
              <a:t>ost </a:t>
            </a:r>
            <a:r>
              <a:rPr lang="en-IN" sz="2200" dirty="0">
                <a:latin typeface="Times New Roman" panose="02020603050405020304" pitchFamily="18" charset="0"/>
                <a:cs typeface="Times New Roman" panose="02020603050405020304" pitchFamily="18" charset="0"/>
              </a:rPr>
              <a:t>capital will change according to the inflation condition prevailing in the economy </a:t>
            </a:r>
            <a:endParaRPr lang="en-IN" sz="2200" dirty="0">
              <a:latin typeface="Times New Roman" panose="02020603050405020304" pitchFamily="18" charset="0"/>
              <a:cs typeface="Times New Roman" panose="02020603050405020304" pitchFamily="18" charset="0"/>
            </a:endParaRPr>
          </a:p>
          <a:p>
            <a:pPr>
              <a:lnSpc>
                <a:spcPct val="150000"/>
              </a:lnSpc>
            </a:pPr>
            <a:r>
              <a:rPr lang="en-IN" sz="2200" b="1" i="1" dirty="0" smtClean="0">
                <a:solidFill>
                  <a:srgbClr val="FF0000"/>
                </a:solidFill>
                <a:latin typeface="Times New Roman" panose="02020603050405020304" pitchFamily="18" charset="0"/>
                <a:cs typeface="Times New Roman" panose="02020603050405020304" pitchFamily="18" charset="0"/>
              </a:rPr>
              <a:t>Risk </a:t>
            </a:r>
            <a:r>
              <a:rPr lang="en-IN" sz="2200" b="1" i="1" dirty="0" smtClean="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Higher </a:t>
            </a:r>
            <a:r>
              <a:rPr lang="en-IN" sz="2200" dirty="0">
                <a:latin typeface="Times New Roman" panose="02020603050405020304" pitchFamily="18" charset="0"/>
                <a:cs typeface="Times New Roman" panose="02020603050405020304" pitchFamily="18" charset="0"/>
              </a:rPr>
              <a:t>the risk</a:t>
            </a:r>
            <a:r>
              <a:rPr lang="en-IN" sz="2200" b="1" i="1" dirty="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higher the cost of capital and vice versa. </a:t>
            </a:r>
            <a:endParaRPr lang="en-IN" sz="2200" dirty="0" smtClean="0">
              <a:latin typeface="Times New Roman" panose="02020603050405020304" pitchFamily="18" charset="0"/>
              <a:cs typeface="Times New Roman" panose="02020603050405020304" pitchFamily="18" charset="0"/>
            </a:endParaRPr>
          </a:p>
          <a:p>
            <a:pPr>
              <a:lnSpc>
                <a:spcPct val="150000"/>
              </a:lnSpc>
            </a:pPr>
            <a:r>
              <a:rPr lang="en-IN" sz="2200" b="1" dirty="0" smtClean="0">
                <a:solidFill>
                  <a:srgbClr val="FF0000"/>
                </a:solidFill>
                <a:latin typeface="Times New Roman" panose="02020603050405020304" pitchFamily="18" charset="0"/>
                <a:cs typeface="Times New Roman" panose="02020603050405020304" pitchFamily="18" charset="0"/>
              </a:rPr>
              <a:t>Amount </a:t>
            </a:r>
            <a:r>
              <a:rPr lang="en-IN" sz="2200" b="1" dirty="0">
                <a:solidFill>
                  <a:srgbClr val="FF0000"/>
                </a:solidFill>
                <a:latin typeface="Times New Roman" panose="02020603050405020304" pitchFamily="18" charset="0"/>
                <a:cs typeface="Times New Roman" panose="02020603050405020304" pitchFamily="18" charset="0"/>
              </a:rPr>
              <a:t>of finance </a:t>
            </a:r>
            <a:r>
              <a:rPr lang="en-IN" sz="2200" b="1" dirty="0" smtClean="0">
                <a:solidFill>
                  <a:srgbClr val="FF0000"/>
                </a:solidFill>
                <a:latin typeface="Times New Roman" panose="02020603050405020304" pitchFamily="18" charset="0"/>
                <a:cs typeface="Times New Roman" panose="02020603050405020304" pitchFamily="18" charset="0"/>
              </a:rPr>
              <a:t>required</a:t>
            </a:r>
            <a:r>
              <a:rPr lang="en-IN" sz="2200" dirty="0" smtClean="0">
                <a:latin typeface="Times New Roman" panose="02020603050405020304" pitchFamily="18" charset="0"/>
                <a:cs typeface="Times New Roman" panose="02020603050405020304" pitchFamily="18" charset="0"/>
              </a:rPr>
              <a:t>: For </a:t>
            </a:r>
            <a:r>
              <a:rPr lang="en-IN" sz="2200" dirty="0">
                <a:latin typeface="Times New Roman" panose="02020603050405020304" pitchFamily="18" charset="0"/>
                <a:cs typeface="Times New Roman" panose="02020603050405020304" pitchFamily="18" charset="0"/>
              </a:rPr>
              <a:t>additional fund investors may ask for higher required rate of return. </a:t>
            </a:r>
            <a:endParaRPr lang="en-IN" sz="2200" dirty="0">
              <a:latin typeface="Times New Roman" panose="02020603050405020304" pitchFamily="18" charset="0"/>
              <a:cs typeface="Times New Roman" panose="02020603050405020304" pitchFamily="18" charset="0"/>
            </a:endParaRPr>
          </a:p>
          <a:p>
            <a:pPr>
              <a:lnSpc>
                <a:spcPct val="150000"/>
              </a:lnSpc>
            </a:pPr>
            <a:r>
              <a:rPr lang="en-IN" sz="2200" b="1" i="1" dirty="0" smtClean="0">
                <a:solidFill>
                  <a:srgbClr val="FF0000"/>
                </a:solidFill>
                <a:latin typeface="Times New Roman" panose="02020603050405020304" pitchFamily="18" charset="0"/>
                <a:cs typeface="Times New Roman" panose="02020603050405020304" pitchFamily="18" charset="0"/>
              </a:rPr>
              <a:t>Floatation </a:t>
            </a:r>
            <a:r>
              <a:rPr lang="en-IN" sz="2200" b="1" i="1" dirty="0">
                <a:solidFill>
                  <a:srgbClr val="FF0000"/>
                </a:solidFill>
                <a:latin typeface="Times New Roman" panose="02020603050405020304" pitchFamily="18" charset="0"/>
                <a:cs typeface="Times New Roman" panose="02020603050405020304" pitchFamily="18" charset="0"/>
              </a:rPr>
              <a:t>cost </a:t>
            </a:r>
            <a:r>
              <a:rPr lang="en-IN" sz="2200" dirty="0" smtClean="0">
                <a:latin typeface="Times New Roman" panose="02020603050405020304" pitchFamily="18" charset="0"/>
                <a:cs typeface="Times New Roman" panose="02020603050405020304" pitchFamily="18" charset="0"/>
              </a:rPr>
              <a:t>: It </a:t>
            </a:r>
            <a:r>
              <a:rPr lang="en-IN" sz="2200" dirty="0">
                <a:latin typeface="Times New Roman" panose="02020603050405020304" pitchFamily="18" charset="0"/>
                <a:cs typeface="Times New Roman" panose="02020603050405020304" pitchFamily="18" charset="0"/>
              </a:rPr>
              <a:t>refers to the cost of marketing new securities. When cost of floatation is incurred, the cost of capital will be increased. </a:t>
            </a:r>
            <a:endParaRPr lang="en-IN" sz="2200" dirty="0" smtClean="0">
              <a:latin typeface="Times New Roman" panose="02020603050405020304" pitchFamily="18" charset="0"/>
              <a:cs typeface="Times New Roman" panose="02020603050405020304" pitchFamily="18" charset="0"/>
            </a:endParaRPr>
          </a:p>
          <a:p>
            <a:pPr>
              <a:lnSpc>
                <a:spcPct val="150000"/>
              </a:lnSpc>
            </a:pPr>
            <a:r>
              <a:rPr lang="en-IN" sz="2200" b="1" i="1" dirty="0" smtClean="0">
                <a:solidFill>
                  <a:srgbClr val="FF0000"/>
                </a:solidFill>
                <a:latin typeface="Times New Roman" panose="02020603050405020304" pitchFamily="18" charset="0"/>
                <a:cs typeface="Times New Roman" panose="02020603050405020304" pitchFamily="18" charset="0"/>
              </a:rPr>
              <a:t>Taxes</a:t>
            </a:r>
            <a:r>
              <a:rPr lang="en-IN" sz="2200" b="1" i="1" dirty="0" smtClean="0">
                <a:latin typeface="Times New Roman" panose="02020603050405020304" pitchFamily="18" charset="0"/>
                <a:cs typeface="Times New Roman" panose="02020603050405020304" pitchFamily="18" charset="0"/>
              </a:rPr>
              <a:t> : </a:t>
            </a:r>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also a factor of determination on cost of capital.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4082</Words>
  <Application>WPS Presentation</Application>
  <PresentationFormat>On-screen Show (4:3)</PresentationFormat>
  <Paragraphs>75</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SimSun</vt:lpstr>
      <vt:lpstr>Wingdings</vt:lpstr>
      <vt:lpstr>Times New Roman</vt:lpstr>
      <vt:lpstr>Calibri</vt:lpstr>
      <vt:lpstr>Microsoft YaHei</vt:lpstr>
      <vt:lpstr>Arial Unicode MS</vt:lpstr>
      <vt:lpstr>Office Theme</vt:lpstr>
      <vt:lpstr>PowerPoint 演示文稿</vt:lpstr>
      <vt:lpstr>PowerPoint 演示文稿</vt:lpstr>
      <vt:lpstr>Meaning of Cost of Capital </vt:lpstr>
      <vt:lpstr>Definitions of cost of capital</vt:lpstr>
      <vt:lpstr>Assumptions of cost of capital</vt:lpstr>
      <vt:lpstr>Classification of Cost of Capital </vt:lpstr>
      <vt:lpstr>PowerPoint 演示文稿</vt:lpstr>
      <vt:lpstr>Importance of the cost of capital</vt:lpstr>
      <vt:lpstr>Factors determining cost of capital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32</cp:revision>
  <dcterms:created xsi:type="dcterms:W3CDTF">2020-06-11T10:18:00Z</dcterms:created>
  <dcterms:modified xsi:type="dcterms:W3CDTF">2024-08-31T06:52:44Z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734CDA0FB7B140F0A2F9E4058D793BA3_12</vt:lpwstr>
  </property>
  <property fmtid="{D5CDD505-2E9C-101B-9397-08002B2CF9AE}" pid="3" name="KSOProductBuildVer">
    <vt:lpwstr>1033-12.2.0.17562</vt:lpwstr>
  </property>
</Properties>
</file>