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5" r:id="rId4"/>
    <p:sldId id="266" r:id="rId5"/>
    <p:sldId id="267" r:id="rId6"/>
    <p:sldId id="269" r:id="rId7"/>
    <p:sldId id="277" r:id="rId8"/>
    <p:sldId id="274" r:id="rId9"/>
    <p:sldId id="275" r:id="rId10"/>
    <p:sldId id="268" r:id="rId11"/>
    <p:sldId id="278" r:id="rId12"/>
    <p:sldId id="279" r:id="rId13"/>
    <p:sldId id="28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46BC182E-35D1-4330-A89B-58F8860E0E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46BC182E-35D1-4330-A89B-58F8860E0E8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BC182E-35D1-4330-A89B-58F8860E0E8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C182E-35D1-4330-A89B-58F8860E0E8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6BC182E-35D1-4330-A89B-58F8860E0E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6BC182E-35D1-4330-A89B-58F8860E0E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C182E-35D1-4330-A89B-58F8860E0E8E}"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997FC-CB1D-400A-B6B3-14B68CEFD3C8}"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sym typeface="+mn-ea"/>
              </a:rPr>
              <a:t>Determinants Cost of capital</a:t>
            </a:r>
            <a:endParaRPr lang="en-US" b="1" dirty="0" smtClean="0">
              <a:solidFill>
                <a:srgbClr val="FF0000"/>
              </a:solidFill>
              <a:sym typeface="+mn-ea"/>
            </a:endParaRPr>
          </a:p>
        </p:txBody>
      </p:sp>
      <p:sp>
        <p:nvSpPr>
          <p:cNvPr id="3" name="Subtitle 2"/>
          <p:cNvSpPr>
            <a:spLocks noGrp="1"/>
          </p:cNvSpPr>
          <p:nvPr>
            <p:ph type="subTitle" idx="1"/>
          </p:nvPr>
        </p:nvSpPr>
        <p:spPr/>
        <p:txBody>
          <a:bodyPr>
            <a:normAutofit fontScale="50000"/>
          </a:bodyPr>
          <a:lstStyle/>
          <a:p>
            <a:r>
              <a:rPr lang="en-US" altLang="en-IN" sz="4000" b="1" dirty="0">
                <a:solidFill>
                  <a:srgbClr val="002060"/>
                </a:solidFill>
                <a:sym typeface="+mn-ea"/>
              </a:rPr>
              <a:t>Prepared by </a:t>
            </a:r>
            <a:endParaRPr lang="en-US" altLang="en-IN" sz="4000" b="1" dirty="0">
              <a:solidFill>
                <a:srgbClr val="002060"/>
              </a:solidFill>
              <a:sym typeface="+mn-ea"/>
            </a:endParaRPr>
          </a:p>
          <a:p>
            <a:br>
              <a:rPr lang="en-US" altLang="en-IN" sz="4000" b="1" dirty="0">
                <a:solidFill>
                  <a:srgbClr val="002060"/>
                </a:solidFill>
                <a:sym typeface="+mn-ea"/>
              </a:rPr>
            </a:br>
            <a:r>
              <a:rPr lang="en-US" altLang="en-IN" sz="4000" b="1" dirty="0">
                <a:solidFill>
                  <a:srgbClr val="002060"/>
                </a:solidFill>
                <a:sym typeface="+mn-ea"/>
              </a:rPr>
              <a:t>Dr. Muhammed Rafi.P</a:t>
            </a:r>
            <a:br>
              <a:rPr lang="en-US" altLang="en-IN" sz="4000" b="1" dirty="0">
                <a:solidFill>
                  <a:srgbClr val="002060"/>
                </a:solidFill>
                <a:sym typeface="+mn-ea"/>
              </a:rPr>
            </a:br>
            <a:r>
              <a:rPr lang="en-US" altLang="en-IN" sz="4000" b="1" dirty="0">
                <a:solidFill>
                  <a:srgbClr val="002060"/>
                </a:solidFill>
                <a:sym typeface="+mn-ea"/>
              </a:rPr>
              <a:t>Assistant Professor</a:t>
            </a:r>
            <a:br>
              <a:rPr lang="en-US" altLang="en-IN" sz="4000" b="1" dirty="0">
                <a:solidFill>
                  <a:srgbClr val="002060"/>
                </a:solidFill>
                <a:sym typeface="+mn-ea"/>
              </a:rPr>
            </a:br>
            <a:r>
              <a:rPr lang="en-US" altLang="en-IN" sz="4000" b="1" dirty="0">
                <a:solidFill>
                  <a:srgbClr val="002060"/>
                </a:solidFill>
                <a:sym typeface="+mn-ea"/>
              </a:rPr>
              <a:t>PG Department of Commerce &amp; Management studies</a:t>
            </a:r>
            <a:endParaRPr lang="en-IN" sz="4000"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lnSpc>
                <a:spcPct val="150000"/>
              </a:lnSpc>
              <a:buNone/>
            </a:pPr>
            <a:r>
              <a:rPr lang="en-US" sz="2000" b="1" dirty="0" smtClean="0">
                <a:solidFill>
                  <a:prstClr val="black"/>
                </a:solidFill>
                <a:latin typeface="Times New Roman" panose="02020603050405020304" pitchFamily="18" charset="0"/>
                <a:cs typeface="Times New Roman" panose="02020603050405020304" pitchFamily="18" charset="0"/>
              </a:rPr>
              <a:t>(ii</a:t>
            </a:r>
            <a:r>
              <a:rPr lang="en-US" sz="2000" b="1" dirty="0">
                <a:solidFill>
                  <a:prstClr val="black"/>
                </a:solidFill>
                <a:latin typeface="Times New Roman" panose="02020603050405020304" pitchFamily="18" charset="0"/>
                <a:cs typeface="Times New Roman" panose="02020603050405020304" pitchFamily="18" charset="0"/>
              </a:rPr>
              <a:t>) </a:t>
            </a:r>
            <a:r>
              <a:rPr lang="en-US" sz="2000" b="1" dirty="0" smtClean="0">
                <a:solidFill>
                  <a:prstClr val="black"/>
                </a:solidFill>
                <a:latin typeface="Times New Roman" panose="02020603050405020304" pitchFamily="18" charset="0"/>
                <a:cs typeface="Times New Roman" panose="02020603050405020304" pitchFamily="18" charset="0"/>
              </a:rPr>
              <a:t>After </a:t>
            </a:r>
            <a:r>
              <a:rPr lang="en-US" sz="2000" b="1" dirty="0">
                <a:solidFill>
                  <a:prstClr val="black"/>
                </a:solidFill>
                <a:latin typeface="Times New Roman" panose="02020603050405020304" pitchFamily="18" charset="0"/>
                <a:cs typeface="Times New Roman" panose="02020603050405020304" pitchFamily="18" charset="0"/>
              </a:rPr>
              <a:t>tax cost of redeemable debt</a:t>
            </a:r>
            <a:r>
              <a:rPr lang="en-US" sz="2000" b="1" dirty="0" smtClean="0">
                <a:solidFill>
                  <a:prstClr val="black"/>
                </a:solidFill>
                <a:latin typeface="Times New Roman" panose="02020603050405020304" pitchFamily="18" charset="0"/>
                <a:cs typeface="Times New Roman" panose="02020603050405020304" pitchFamily="18" charset="0"/>
              </a:rPr>
              <a:t>:</a:t>
            </a:r>
            <a:endParaRPr lang="en-US" sz="2000" b="1" dirty="0" smtClean="0">
              <a:solidFill>
                <a:prstClr val="black"/>
              </a:solidFill>
              <a:latin typeface="Times New Roman" panose="02020603050405020304" pitchFamily="18" charset="0"/>
              <a:cs typeface="Times New Roman" panose="02020603050405020304" pitchFamily="18" charset="0"/>
            </a:endParaRPr>
          </a:p>
          <a:p>
            <a:pPr marL="0" lvl="0" indent="0">
              <a:lnSpc>
                <a:spcPct val="150000"/>
              </a:lnSpc>
              <a:buNone/>
            </a:pPr>
            <a:endParaRPr lang="en-US" sz="20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700" b="1" dirty="0">
                <a:solidFill>
                  <a:prstClr val="black"/>
                </a:solidFill>
                <a:latin typeface="Times New Roman" panose="02020603050405020304" pitchFamily="18" charset="0"/>
                <a:cs typeface="Times New Roman" panose="02020603050405020304" pitchFamily="18" charset="0"/>
              </a:rPr>
              <a:t>	</a:t>
            </a:r>
            <a:r>
              <a:rPr lang="en-US" sz="1700" b="1" dirty="0" err="1">
                <a:solidFill>
                  <a:prstClr val="black"/>
                </a:solidFill>
                <a:latin typeface="Times New Roman" panose="02020603050405020304" pitchFamily="18" charset="0"/>
                <a:cs typeface="Times New Roman" panose="02020603050405020304" pitchFamily="18" charset="0"/>
              </a:rPr>
              <a:t>K</a:t>
            </a:r>
            <a:r>
              <a:rPr lang="en-US" sz="1700" b="1" baseline="-25000" dirty="0" err="1">
                <a:solidFill>
                  <a:prstClr val="black"/>
                </a:solidFill>
                <a:latin typeface="Times New Roman" panose="02020603050405020304" pitchFamily="18" charset="0"/>
                <a:cs typeface="Times New Roman" panose="02020603050405020304" pitchFamily="18" charset="0"/>
              </a:rPr>
              <a:t>d</a:t>
            </a:r>
            <a:r>
              <a:rPr lang="en-US" sz="1700" b="1" baseline="-25000" dirty="0">
                <a:solidFill>
                  <a:prstClr val="black"/>
                </a:solidFill>
                <a:latin typeface="Times New Roman" panose="02020603050405020304" pitchFamily="18" charset="0"/>
                <a:cs typeface="Times New Roman" panose="02020603050405020304" pitchFamily="18" charset="0"/>
              </a:rPr>
              <a:t> =      </a:t>
            </a:r>
            <a:r>
              <a:rPr lang="en-US" sz="1700" b="1" u="sng" dirty="0">
                <a:solidFill>
                  <a:prstClr val="black"/>
                </a:solidFill>
                <a:latin typeface="Times New Roman" panose="02020603050405020304" pitchFamily="18" charset="0"/>
                <a:cs typeface="Times New Roman" panose="02020603050405020304" pitchFamily="18" charset="0"/>
              </a:rPr>
              <a:t> </a:t>
            </a:r>
            <a:r>
              <a:rPr lang="en-US" sz="1700" b="1" u="sng" dirty="0" smtClean="0">
                <a:solidFill>
                  <a:prstClr val="black"/>
                </a:solidFill>
                <a:latin typeface="Times New Roman" panose="02020603050405020304" pitchFamily="18" charset="0"/>
                <a:cs typeface="Times New Roman" panose="02020603050405020304" pitchFamily="18" charset="0"/>
              </a:rPr>
              <a:t>I(1-T) </a:t>
            </a:r>
            <a:r>
              <a:rPr lang="en-US" sz="1700" b="1" u="sng" dirty="0">
                <a:solidFill>
                  <a:prstClr val="black"/>
                </a:solidFill>
                <a:latin typeface="Times New Roman" panose="02020603050405020304" pitchFamily="18" charset="0"/>
                <a:cs typeface="Times New Roman" panose="02020603050405020304" pitchFamily="18" charset="0"/>
              </a:rPr>
              <a:t>+ 1/N (RV - NP) </a:t>
            </a:r>
            <a:r>
              <a:rPr lang="en-US" sz="1700" b="1" dirty="0">
                <a:solidFill>
                  <a:prstClr val="black"/>
                </a:solidFill>
                <a:latin typeface="Times New Roman" panose="02020603050405020304" pitchFamily="18" charset="0"/>
                <a:cs typeface="Times New Roman" panose="02020603050405020304" pitchFamily="18" charset="0"/>
              </a:rPr>
              <a:t> </a:t>
            </a:r>
            <a:r>
              <a:rPr lang="en-US" sz="1700" b="1" dirty="0" smtClean="0">
                <a:solidFill>
                  <a:prstClr val="black"/>
                </a:solidFill>
                <a:latin typeface="Times New Roman" panose="02020603050405020304" pitchFamily="18" charset="0"/>
                <a:cs typeface="Times New Roman" panose="02020603050405020304" pitchFamily="18" charset="0"/>
              </a:rPr>
              <a:t>  x </a:t>
            </a:r>
            <a:r>
              <a:rPr lang="en-US" sz="1700" b="1" dirty="0">
                <a:solidFill>
                  <a:prstClr val="black"/>
                </a:solidFill>
                <a:latin typeface="Times New Roman" panose="02020603050405020304" pitchFamily="18" charset="0"/>
                <a:cs typeface="Times New Roman" panose="02020603050405020304" pitchFamily="18" charset="0"/>
              </a:rPr>
              <a:t>100</a:t>
            </a:r>
            <a:endParaRPr lang="en-US" sz="17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700" b="1" dirty="0">
                <a:solidFill>
                  <a:prstClr val="black"/>
                </a:solidFill>
                <a:latin typeface="Times New Roman" panose="02020603050405020304" pitchFamily="18" charset="0"/>
                <a:cs typeface="Times New Roman" panose="02020603050405020304" pitchFamily="18" charset="0"/>
              </a:rPr>
              <a:t>                   	</a:t>
            </a:r>
            <a:r>
              <a:rPr lang="en-US" sz="1700" b="1" dirty="0" smtClean="0">
                <a:solidFill>
                  <a:prstClr val="black"/>
                </a:solidFill>
                <a:latin typeface="Times New Roman" panose="02020603050405020304" pitchFamily="18" charset="0"/>
                <a:cs typeface="Times New Roman" panose="02020603050405020304" pitchFamily="18" charset="0"/>
              </a:rPr>
              <a:t>    ½(</a:t>
            </a:r>
            <a:r>
              <a:rPr lang="en-US" sz="1700" b="1" dirty="0">
                <a:solidFill>
                  <a:prstClr val="black"/>
                </a:solidFill>
                <a:latin typeface="Times New Roman" panose="02020603050405020304" pitchFamily="18" charset="0"/>
                <a:cs typeface="Times New Roman" panose="02020603050405020304" pitchFamily="18" charset="0"/>
              </a:rPr>
              <a:t>RV + NP) </a:t>
            </a:r>
            <a:endParaRPr lang="en-US" sz="1700" b="1"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US" sz="17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700" dirty="0">
                <a:solidFill>
                  <a:prstClr val="black"/>
                </a:solidFill>
                <a:latin typeface="Times New Roman" panose="02020603050405020304" pitchFamily="18" charset="0"/>
                <a:cs typeface="Times New Roman" panose="02020603050405020304" pitchFamily="18" charset="0"/>
              </a:rPr>
              <a:t>	Where, I </a:t>
            </a:r>
            <a:r>
              <a:rPr lang="en-US" sz="1700" dirty="0" smtClean="0">
                <a:solidFill>
                  <a:prstClr val="black"/>
                </a:solidFill>
                <a:latin typeface="Times New Roman" panose="02020603050405020304" pitchFamily="18" charset="0"/>
                <a:cs typeface="Times New Roman" panose="02020603050405020304" pitchFamily="18" charset="0"/>
              </a:rPr>
              <a:t>    =  Interest</a:t>
            </a:r>
            <a:endParaRPr lang="en-US" sz="17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700" dirty="0">
                <a:solidFill>
                  <a:prstClr val="black"/>
                </a:solidFill>
                <a:latin typeface="Times New Roman" panose="02020603050405020304" pitchFamily="18" charset="0"/>
                <a:cs typeface="Times New Roman" panose="02020603050405020304" pitchFamily="18" charset="0"/>
              </a:rPr>
              <a:t>	            </a:t>
            </a:r>
            <a:r>
              <a:rPr lang="en-US" sz="1700" dirty="0" smtClean="0">
                <a:solidFill>
                  <a:prstClr val="black"/>
                </a:solidFill>
                <a:latin typeface="Times New Roman" panose="02020603050405020304" pitchFamily="18" charset="0"/>
                <a:cs typeface="Times New Roman" panose="02020603050405020304" pitchFamily="18" charset="0"/>
              </a:rPr>
              <a:t>N    </a:t>
            </a:r>
            <a:r>
              <a:rPr lang="en-US" sz="1700" dirty="0">
                <a:solidFill>
                  <a:prstClr val="black"/>
                </a:solidFill>
                <a:latin typeface="Times New Roman" panose="02020603050405020304" pitchFamily="18" charset="0"/>
                <a:cs typeface="Times New Roman" panose="02020603050405020304" pitchFamily="18" charset="0"/>
              </a:rPr>
              <a:t>=  Number of years in which debt is to be redeemed</a:t>
            </a:r>
            <a:endParaRPr lang="en-US" sz="17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700" dirty="0">
                <a:solidFill>
                  <a:prstClr val="black"/>
                </a:solidFill>
                <a:latin typeface="Times New Roman" panose="02020603050405020304" pitchFamily="18" charset="0"/>
                <a:cs typeface="Times New Roman" panose="02020603050405020304" pitchFamily="18" charset="0"/>
              </a:rPr>
              <a:t>	            </a:t>
            </a:r>
            <a:r>
              <a:rPr lang="en-US" sz="1700" dirty="0" smtClean="0">
                <a:solidFill>
                  <a:prstClr val="black"/>
                </a:solidFill>
                <a:latin typeface="Times New Roman" panose="02020603050405020304" pitchFamily="18" charset="0"/>
                <a:cs typeface="Times New Roman" panose="02020603050405020304" pitchFamily="18" charset="0"/>
              </a:rPr>
              <a:t>RV  =  </a:t>
            </a:r>
            <a:r>
              <a:rPr lang="en-US" sz="1700" dirty="0">
                <a:solidFill>
                  <a:prstClr val="black"/>
                </a:solidFill>
                <a:latin typeface="Times New Roman" panose="02020603050405020304" pitchFamily="18" charset="0"/>
                <a:cs typeface="Times New Roman" panose="02020603050405020304" pitchFamily="18" charset="0"/>
              </a:rPr>
              <a:t>Redeemable value of debt</a:t>
            </a:r>
            <a:endParaRPr lang="en-US" sz="17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700" dirty="0">
                <a:solidFill>
                  <a:prstClr val="black"/>
                </a:solidFill>
                <a:latin typeface="Times New Roman" panose="02020603050405020304" pitchFamily="18" charset="0"/>
                <a:cs typeface="Times New Roman" panose="02020603050405020304" pitchFamily="18" charset="0"/>
              </a:rPr>
              <a:t>	            NP </a:t>
            </a:r>
            <a:r>
              <a:rPr lang="en-US" sz="1700" dirty="0" smtClean="0">
                <a:solidFill>
                  <a:prstClr val="black"/>
                </a:solidFill>
                <a:latin typeface="Times New Roman" panose="02020603050405020304" pitchFamily="18" charset="0"/>
                <a:cs typeface="Times New Roman" panose="02020603050405020304" pitchFamily="18" charset="0"/>
              </a:rPr>
              <a:t> =   Net </a:t>
            </a:r>
            <a:r>
              <a:rPr lang="en-US" sz="1700" dirty="0">
                <a:solidFill>
                  <a:prstClr val="black"/>
                </a:solidFill>
                <a:latin typeface="Times New Roman" panose="02020603050405020304" pitchFamily="18" charset="0"/>
                <a:cs typeface="Times New Roman" panose="02020603050405020304" pitchFamily="18" charset="0"/>
              </a:rPr>
              <a:t>proceeds of </a:t>
            </a:r>
            <a:r>
              <a:rPr lang="en-US" sz="1700" dirty="0" smtClean="0">
                <a:solidFill>
                  <a:prstClr val="black"/>
                </a:solidFill>
                <a:latin typeface="Times New Roman" panose="02020603050405020304" pitchFamily="18" charset="0"/>
                <a:cs typeface="Times New Roman" panose="02020603050405020304" pitchFamily="18" charset="0"/>
              </a:rPr>
              <a:t>debentures</a:t>
            </a:r>
            <a:endParaRPr lang="en-US" sz="17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1700" dirty="0">
                <a:solidFill>
                  <a:prstClr val="black"/>
                </a:solidFill>
                <a:latin typeface="Times New Roman" panose="02020603050405020304" pitchFamily="18" charset="0"/>
                <a:cs typeface="Times New Roman" panose="02020603050405020304" pitchFamily="18" charset="0"/>
              </a:rPr>
              <a:t>	 </a:t>
            </a:r>
            <a:r>
              <a:rPr lang="en-US" sz="1700" dirty="0" smtClean="0">
                <a:solidFill>
                  <a:prstClr val="black"/>
                </a:solidFill>
                <a:latin typeface="Times New Roman" panose="02020603050405020304" pitchFamily="18" charset="0"/>
                <a:cs typeface="Times New Roman" panose="02020603050405020304" pitchFamily="18" charset="0"/>
              </a:rPr>
              <a:t>             T   =  Tax rate</a:t>
            </a:r>
            <a:endParaRPr lang="en-IN" sz="20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Example 1</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Assuming that a firm pays tax at 50% rate, compute  the after tax cost of debt capital in the following cases:</a:t>
            </a:r>
            <a:endParaRPr lang="en-US" sz="2200" dirty="0" smtClean="0">
              <a:latin typeface="Times New Roman" panose="02020603050405020304" pitchFamily="18" charset="0"/>
              <a:cs typeface="Times New Roman" panose="02020603050405020304" pitchFamily="18" charset="0"/>
            </a:endParaRPr>
          </a:p>
          <a:p>
            <a:pPr marL="571500" indent="-571500">
              <a:buAutoNum type="romanLcParenBoth"/>
            </a:pPr>
            <a:r>
              <a:rPr lang="en-US" sz="2200" dirty="0" smtClean="0">
                <a:latin typeface="Times New Roman" panose="02020603050405020304" pitchFamily="18" charset="0"/>
                <a:cs typeface="Times New Roman" panose="02020603050405020304" pitchFamily="18" charset="0"/>
              </a:rPr>
              <a:t>A perpetual bond sold at par, coupon rate of interest being 7%.</a:t>
            </a:r>
            <a:endParaRPr lang="en-US" sz="2200" dirty="0" smtClean="0">
              <a:latin typeface="Times New Roman" panose="02020603050405020304" pitchFamily="18" charset="0"/>
              <a:cs typeface="Times New Roman" panose="02020603050405020304" pitchFamily="18" charset="0"/>
            </a:endParaRPr>
          </a:p>
          <a:p>
            <a:pPr marL="571500" indent="-571500">
              <a:buAutoNum type="romanLcParenBoth"/>
            </a:pPr>
            <a:r>
              <a:rPr lang="en-US" sz="2200" dirty="0" smtClean="0">
                <a:latin typeface="Times New Roman" panose="02020603050405020304" pitchFamily="18" charset="0"/>
                <a:cs typeface="Times New Roman" panose="02020603050405020304" pitchFamily="18" charset="0"/>
              </a:rPr>
              <a:t>A 10 year,8% Rs.1000per bond sold at Rs.950less 4% underwriting commission.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Solution </a:t>
            </a:r>
            <a:endParaRPr lang="en-IN" sz="3200" b="1" dirty="0">
              <a:solidFill>
                <a:srgbClr val="C00000"/>
              </a:solidFill>
            </a:endParaRPr>
          </a:p>
        </p:txBody>
      </p:sp>
      <p:sp>
        <p:nvSpPr>
          <p:cNvPr id="3" name="Content Placeholder 2"/>
          <p:cNvSpPr>
            <a:spLocks noGrp="1"/>
          </p:cNvSpPr>
          <p:nvPr>
            <p:ph idx="1"/>
          </p:nvPr>
        </p:nvSpPr>
        <p:spPr>
          <a:xfrm>
            <a:off x="457200" y="1124744"/>
            <a:ext cx="8229600" cy="5001419"/>
          </a:xfrm>
        </p:spPr>
        <p:txBody>
          <a:bodyPr>
            <a:noAutofit/>
          </a:bodyPr>
          <a:lstStyle/>
          <a:p>
            <a:pPr marL="0" lvl="0" indent="0">
              <a:buNone/>
            </a:pPr>
            <a:r>
              <a:rPr lang="en-US" sz="2000" dirty="0" smtClean="0">
                <a:solidFill>
                  <a:prstClr val="black"/>
                </a:solidFill>
                <a:latin typeface="Times New Roman" panose="02020603050405020304" pitchFamily="18" charset="0"/>
                <a:cs typeface="Times New Roman" panose="02020603050405020304" pitchFamily="18" charset="0"/>
              </a:rPr>
              <a:t>(i) </a:t>
            </a:r>
            <a:r>
              <a:rPr lang="en-US" sz="2000" b="1" dirty="0" smtClean="0">
                <a:solidFill>
                  <a:prstClr val="black"/>
                </a:solidFill>
                <a:latin typeface="Times New Roman" panose="02020603050405020304" pitchFamily="18" charset="0"/>
                <a:cs typeface="Times New Roman" panose="02020603050405020304" pitchFamily="18" charset="0"/>
              </a:rPr>
              <a:t>Cost of perpetual bond :</a:t>
            </a:r>
            <a:endParaRPr lang="en-US" sz="2000" b="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smtClean="0">
                <a:solidFill>
                  <a:prstClr val="black"/>
                </a:solidFill>
                <a:latin typeface="Times New Roman" panose="02020603050405020304" pitchFamily="18" charset="0"/>
                <a:cs typeface="Times New Roman" panose="02020603050405020304" pitchFamily="18" charset="0"/>
              </a:rPr>
              <a:t>	</a:t>
            </a:r>
            <a:r>
              <a:rPr lang="en-US" sz="2000" dirty="0" err="1" smtClean="0">
                <a:solidFill>
                  <a:prstClr val="black"/>
                </a:solidFill>
                <a:latin typeface="Times New Roman" panose="02020603050405020304" pitchFamily="18" charset="0"/>
                <a:cs typeface="Times New Roman" panose="02020603050405020304" pitchFamily="18" charset="0"/>
              </a:rPr>
              <a:t>K</a:t>
            </a:r>
            <a:r>
              <a:rPr lang="en-US" sz="2000" baseline="-25000" dirty="0" err="1" smtClean="0">
                <a:solidFill>
                  <a:prstClr val="black"/>
                </a:solidFill>
                <a:latin typeface="Times New Roman" panose="02020603050405020304" pitchFamily="18" charset="0"/>
                <a:cs typeface="Times New Roman" panose="02020603050405020304" pitchFamily="18" charset="0"/>
              </a:rPr>
              <a:t>d</a:t>
            </a:r>
            <a:r>
              <a:rPr lang="en-US" sz="2000" dirty="0" smtClean="0">
                <a:solidFill>
                  <a:prstClr val="black"/>
                </a:solidFill>
                <a:latin typeface="Times New Roman" panose="02020603050405020304" pitchFamily="18" charset="0"/>
                <a:cs typeface="Times New Roman" panose="02020603050405020304" pitchFamily="18" charset="0"/>
              </a:rPr>
              <a:t>  </a:t>
            </a:r>
            <a:r>
              <a:rPr lang="en-US" sz="2000" dirty="0">
                <a:solidFill>
                  <a:prstClr val="black"/>
                </a:solidFill>
                <a:latin typeface="Times New Roman" panose="02020603050405020304" pitchFamily="18" charset="0"/>
                <a:cs typeface="Times New Roman" panose="02020603050405020304" pitchFamily="18" charset="0"/>
              </a:rPr>
              <a:t>=   </a:t>
            </a:r>
            <a:r>
              <a:rPr lang="en-US" sz="2000" u="sng" dirty="0">
                <a:solidFill>
                  <a:prstClr val="black"/>
                </a:solidFill>
                <a:latin typeface="Times New Roman" panose="02020603050405020304" pitchFamily="18" charset="0"/>
                <a:cs typeface="Times New Roman" panose="02020603050405020304" pitchFamily="18" charset="0"/>
              </a:rPr>
              <a:t>I (1-T) </a:t>
            </a:r>
            <a:r>
              <a:rPr lang="en-US" sz="2000" dirty="0">
                <a:solidFill>
                  <a:prstClr val="black"/>
                </a:solidFill>
                <a:latin typeface="Times New Roman" panose="02020603050405020304" pitchFamily="18" charset="0"/>
                <a:cs typeface="Times New Roman" panose="02020603050405020304" pitchFamily="18" charset="0"/>
              </a:rPr>
              <a:t> x 100</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a:t>
            </a:r>
            <a:r>
              <a:rPr lang="en-US" sz="2000" dirty="0" smtClean="0">
                <a:solidFill>
                  <a:prstClr val="black"/>
                </a:solidFill>
                <a:latin typeface="Times New Roman" panose="02020603050405020304" pitchFamily="18" charset="0"/>
                <a:cs typeface="Times New Roman" panose="02020603050405020304" pitchFamily="18" charset="0"/>
              </a:rPr>
              <a:t>           </a:t>
            </a:r>
            <a:r>
              <a:rPr lang="en-US" sz="2000" dirty="0">
                <a:solidFill>
                  <a:prstClr val="black"/>
                </a:solidFill>
                <a:latin typeface="Times New Roman" panose="02020603050405020304" pitchFamily="18" charset="0"/>
                <a:cs typeface="Times New Roman" panose="02020603050405020304" pitchFamily="18" charset="0"/>
              </a:rPr>
              <a:t>NP </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   </a:t>
            </a:r>
            <a:r>
              <a:rPr lang="en-US" sz="2000" u="sng" dirty="0">
                <a:solidFill>
                  <a:prstClr val="black"/>
                </a:solidFill>
                <a:latin typeface="Times New Roman" panose="02020603050405020304" pitchFamily="18" charset="0"/>
                <a:cs typeface="Times New Roman" panose="02020603050405020304" pitchFamily="18" charset="0"/>
              </a:rPr>
              <a:t> </a:t>
            </a:r>
            <a:r>
              <a:rPr lang="en-US" sz="2000" u="sng" dirty="0" smtClean="0">
                <a:solidFill>
                  <a:prstClr val="black"/>
                </a:solidFill>
                <a:latin typeface="Times New Roman" panose="02020603050405020304" pitchFamily="18" charset="0"/>
                <a:cs typeface="Times New Roman" panose="02020603050405020304" pitchFamily="18" charset="0"/>
              </a:rPr>
              <a:t>7 (1-0.5</a:t>
            </a:r>
            <a:r>
              <a:rPr lang="en-US" sz="2000" u="sng" dirty="0">
                <a:solidFill>
                  <a:prstClr val="black"/>
                </a:solidFill>
                <a:latin typeface="Times New Roman" panose="02020603050405020304" pitchFamily="18" charset="0"/>
                <a:cs typeface="Times New Roman" panose="02020603050405020304" pitchFamily="18" charset="0"/>
              </a:rPr>
              <a:t>) </a:t>
            </a:r>
            <a:r>
              <a:rPr lang="en-US" sz="2000" dirty="0">
                <a:solidFill>
                  <a:prstClr val="black"/>
                </a:solidFill>
                <a:latin typeface="Times New Roman" panose="02020603050405020304" pitchFamily="18" charset="0"/>
                <a:cs typeface="Times New Roman" panose="02020603050405020304" pitchFamily="18" charset="0"/>
              </a:rPr>
              <a:t> x 100  = </a:t>
            </a:r>
            <a:r>
              <a:rPr lang="en-US" sz="2000" b="1" dirty="0" smtClean="0">
                <a:solidFill>
                  <a:prstClr val="black"/>
                </a:solidFill>
                <a:latin typeface="Times New Roman" panose="02020603050405020304" pitchFamily="18" charset="0"/>
                <a:cs typeface="Times New Roman" panose="02020603050405020304" pitchFamily="18" charset="0"/>
              </a:rPr>
              <a:t>3.5%</a:t>
            </a:r>
            <a:endParaRPr lang="en-US" sz="20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a:t>
            </a:r>
            <a:r>
              <a:rPr lang="en-US" sz="2000" dirty="0" smtClean="0">
                <a:solidFill>
                  <a:prstClr val="black"/>
                </a:solidFill>
                <a:latin typeface="Times New Roman" panose="02020603050405020304" pitchFamily="18" charset="0"/>
                <a:cs typeface="Times New Roman" panose="02020603050405020304" pitchFamily="18" charset="0"/>
              </a:rPr>
              <a:t>100</a:t>
            </a:r>
            <a:endParaRPr lang="en-US" sz="2000" dirty="0" smtClean="0">
              <a:solidFill>
                <a:prstClr val="black"/>
              </a:solidFill>
              <a:latin typeface="Times New Roman" panose="02020603050405020304" pitchFamily="18" charset="0"/>
              <a:cs typeface="Times New Roman" panose="02020603050405020304" pitchFamily="18" charset="0"/>
            </a:endParaRPr>
          </a:p>
          <a:p>
            <a:pPr marL="0" lvl="0" indent="0">
              <a:lnSpc>
                <a:spcPct val="150000"/>
              </a:lnSpc>
              <a:buNone/>
            </a:pPr>
            <a:r>
              <a:rPr lang="en-US" sz="2000" dirty="0" smtClean="0">
                <a:solidFill>
                  <a:prstClr val="black"/>
                </a:solidFill>
                <a:latin typeface="Times New Roman" panose="02020603050405020304" pitchFamily="18" charset="0"/>
                <a:cs typeface="Times New Roman" panose="02020603050405020304" pitchFamily="18" charset="0"/>
              </a:rPr>
              <a:t>(ii) </a:t>
            </a:r>
            <a:r>
              <a:rPr lang="en-US" sz="2000" b="1" dirty="0" smtClean="0">
                <a:solidFill>
                  <a:prstClr val="black"/>
                </a:solidFill>
                <a:latin typeface="Times New Roman" panose="02020603050405020304" pitchFamily="18" charset="0"/>
                <a:cs typeface="Times New Roman" panose="02020603050405020304" pitchFamily="18" charset="0"/>
              </a:rPr>
              <a:t>Cost </a:t>
            </a:r>
            <a:r>
              <a:rPr lang="en-US" sz="2000" b="1" dirty="0">
                <a:solidFill>
                  <a:prstClr val="black"/>
                </a:solidFill>
                <a:latin typeface="Times New Roman" panose="02020603050405020304" pitchFamily="18" charset="0"/>
                <a:cs typeface="Times New Roman" panose="02020603050405020304" pitchFamily="18" charset="0"/>
              </a:rPr>
              <a:t>of redeemable </a:t>
            </a:r>
            <a:r>
              <a:rPr lang="en-US" sz="2000" b="1" dirty="0" smtClean="0">
                <a:solidFill>
                  <a:prstClr val="black"/>
                </a:solidFill>
                <a:latin typeface="Times New Roman" panose="02020603050405020304" pitchFamily="18" charset="0"/>
                <a:cs typeface="Times New Roman" panose="02020603050405020304" pitchFamily="18" charset="0"/>
              </a:rPr>
              <a:t>bond:</a:t>
            </a:r>
            <a:endParaRPr lang="en-US" sz="20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a:t>
            </a:r>
            <a:r>
              <a:rPr lang="en-US" sz="2000" dirty="0" err="1">
                <a:solidFill>
                  <a:prstClr val="black"/>
                </a:solidFill>
                <a:latin typeface="Times New Roman" panose="02020603050405020304" pitchFamily="18" charset="0"/>
                <a:cs typeface="Times New Roman" panose="02020603050405020304" pitchFamily="18" charset="0"/>
              </a:rPr>
              <a:t>K</a:t>
            </a:r>
            <a:r>
              <a:rPr lang="en-US" sz="2000" baseline="-25000" dirty="0" err="1">
                <a:solidFill>
                  <a:prstClr val="black"/>
                </a:solidFill>
                <a:latin typeface="Times New Roman" panose="02020603050405020304" pitchFamily="18" charset="0"/>
                <a:cs typeface="Times New Roman" panose="02020603050405020304" pitchFamily="18" charset="0"/>
              </a:rPr>
              <a:t>d</a:t>
            </a:r>
            <a:r>
              <a:rPr lang="en-US" sz="2000" baseline="-25000" dirty="0">
                <a:solidFill>
                  <a:prstClr val="black"/>
                </a:solidFill>
                <a:latin typeface="Times New Roman" panose="02020603050405020304" pitchFamily="18" charset="0"/>
                <a:cs typeface="Times New Roman" panose="02020603050405020304" pitchFamily="18" charset="0"/>
              </a:rPr>
              <a:t> =      </a:t>
            </a:r>
            <a:r>
              <a:rPr lang="en-US" sz="2000" u="sng" dirty="0">
                <a:solidFill>
                  <a:prstClr val="black"/>
                </a:solidFill>
                <a:latin typeface="Times New Roman" panose="02020603050405020304" pitchFamily="18" charset="0"/>
                <a:cs typeface="Times New Roman" panose="02020603050405020304" pitchFamily="18" charset="0"/>
              </a:rPr>
              <a:t> I(1-T) + 1/N (RV - NP) </a:t>
            </a:r>
            <a:r>
              <a:rPr lang="en-US" sz="2000" dirty="0">
                <a:solidFill>
                  <a:prstClr val="black"/>
                </a:solidFill>
                <a:latin typeface="Times New Roman" panose="02020603050405020304" pitchFamily="18" charset="0"/>
                <a:cs typeface="Times New Roman" panose="02020603050405020304" pitchFamily="18" charset="0"/>
              </a:rPr>
              <a:t>   x 100</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½(RV + NP) </a:t>
            </a:r>
            <a:endParaRPr lang="en-US"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a:t>
            </a:r>
            <a:r>
              <a:rPr lang="en-US" sz="2000" dirty="0" smtClean="0">
                <a:solidFill>
                  <a:prstClr val="black"/>
                </a:solidFill>
                <a:latin typeface="Times New Roman" panose="02020603050405020304" pitchFamily="18" charset="0"/>
                <a:cs typeface="Times New Roman" panose="02020603050405020304" pitchFamily="18" charset="0"/>
              </a:rPr>
              <a:t>    =</a:t>
            </a:r>
            <a:r>
              <a:rPr lang="en-US" sz="2000" baseline="-25000" dirty="0" smtClean="0">
                <a:solidFill>
                  <a:prstClr val="black"/>
                </a:solidFill>
                <a:latin typeface="Times New Roman" panose="02020603050405020304" pitchFamily="18" charset="0"/>
                <a:cs typeface="Times New Roman" panose="02020603050405020304" pitchFamily="18" charset="0"/>
              </a:rPr>
              <a:t>    </a:t>
            </a:r>
            <a:r>
              <a:rPr lang="en-US" sz="2000" u="sng" dirty="0" smtClean="0">
                <a:solidFill>
                  <a:prstClr val="black"/>
                </a:solidFill>
                <a:latin typeface="Times New Roman" panose="02020603050405020304" pitchFamily="18" charset="0"/>
                <a:cs typeface="Times New Roman" panose="02020603050405020304" pitchFamily="18" charset="0"/>
              </a:rPr>
              <a:t> 80(1- 0.5) </a:t>
            </a:r>
            <a:r>
              <a:rPr lang="en-US" sz="2000" u="sng" dirty="0">
                <a:solidFill>
                  <a:prstClr val="black"/>
                </a:solidFill>
                <a:latin typeface="Times New Roman" panose="02020603050405020304" pitchFamily="18" charset="0"/>
                <a:cs typeface="Times New Roman" panose="02020603050405020304" pitchFamily="18" charset="0"/>
              </a:rPr>
              <a:t>+ </a:t>
            </a:r>
            <a:r>
              <a:rPr lang="en-US" sz="2000" u="sng" dirty="0" smtClean="0">
                <a:solidFill>
                  <a:prstClr val="black"/>
                </a:solidFill>
                <a:latin typeface="Times New Roman" panose="02020603050405020304" pitchFamily="18" charset="0"/>
                <a:cs typeface="Times New Roman" panose="02020603050405020304" pitchFamily="18" charset="0"/>
              </a:rPr>
              <a:t>1/10 (1000- 912) </a:t>
            </a:r>
            <a:r>
              <a:rPr lang="en-US" sz="2000" dirty="0" smtClean="0">
                <a:solidFill>
                  <a:prstClr val="black"/>
                </a:solidFill>
                <a:latin typeface="Times New Roman" panose="02020603050405020304" pitchFamily="18" charset="0"/>
                <a:cs typeface="Times New Roman" panose="02020603050405020304" pitchFamily="18" charset="0"/>
              </a:rPr>
              <a:t>   </a:t>
            </a:r>
            <a:r>
              <a:rPr lang="en-US" sz="2000" dirty="0">
                <a:solidFill>
                  <a:prstClr val="black"/>
                </a:solidFill>
                <a:latin typeface="Times New Roman" panose="02020603050405020304" pitchFamily="18" charset="0"/>
                <a:cs typeface="Times New Roman" panose="02020603050405020304" pitchFamily="18" charset="0"/>
              </a:rPr>
              <a:t>x 100</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a:t>
            </a:r>
            <a:r>
              <a:rPr lang="en-US" sz="2000" dirty="0" smtClean="0">
                <a:solidFill>
                  <a:prstClr val="black"/>
                </a:solidFill>
                <a:latin typeface="Times New Roman" panose="02020603050405020304" pitchFamily="18" charset="0"/>
                <a:cs typeface="Times New Roman" panose="02020603050405020304" pitchFamily="18" charset="0"/>
              </a:rPr>
              <a:t>½(1000 </a:t>
            </a:r>
            <a:r>
              <a:rPr lang="en-US" sz="2000" dirty="0">
                <a:solidFill>
                  <a:prstClr val="black"/>
                </a:solidFill>
                <a:latin typeface="Times New Roman" panose="02020603050405020304" pitchFamily="18" charset="0"/>
                <a:cs typeface="Times New Roman" panose="02020603050405020304" pitchFamily="18" charset="0"/>
              </a:rPr>
              <a:t>+ </a:t>
            </a:r>
            <a:r>
              <a:rPr lang="en-US" sz="2000" dirty="0" smtClean="0">
                <a:solidFill>
                  <a:prstClr val="black"/>
                </a:solidFill>
                <a:latin typeface="Times New Roman" panose="02020603050405020304" pitchFamily="18" charset="0"/>
                <a:cs typeface="Times New Roman" panose="02020603050405020304" pitchFamily="18" charset="0"/>
              </a:rPr>
              <a:t>912) </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a:t>
            </a:r>
            <a:r>
              <a:rPr lang="en-US" sz="2000" dirty="0" smtClean="0">
                <a:solidFill>
                  <a:prstClr val="black"/>
                </a:solidFill>
                <a:latin typeface="Times New Roman" panose="02020603050405020304" pitchFamily="18" charset="0"/>
                <a:cs typeface="Times New Roman" panose="02020603050405020304" pitchFamily="18" charset="0"/>
              </a:rPr>
              <a:t>	     =</a:t>
            </a:r>
            <a:r>
              <a:rPr lang="en-US" sz="2000" baseline="-25000" dirty="0" smtClean="0">
                <a:solidFill>
                  <a:prstClr val="black"/>
                </a:solidFill>
                <a:latin typeface="Times New Roman" panose="02020603050405020304" pitchFamily="18" charset="0"/>
                <a:cs typeface="Times New Roman" panose="02020603050405020304" pitchFamily="18" charset="0"/>
              </a:rPr>
              <a:t>           </a:t>
            </a:r>
            <a:r>
              <a:rPr lang="en-US" sz="2000" u="sng" dirty="0" smtClean="0">
                <a:solidFill>
                  <a:prstClr val="black"/>
                </a:solidFill>
                <a:latin typeface="Times New Roman" panose="02020603050405020304" pitchFamily="18" charset="0"/>
                <a:cs typeface="Times New Roman" panose="02020603050405020304" pitchFamily="18" charset="0"/>
              </a:rPr>
              <a:t> 40 + 8.8 </a:t>
            </a:r>
            <a:r>
              <a:rPr lang="en-US" sz="2000" dirty="0" smtClean="0">
                <a:solidFill>
                  <a:prstClr val="black"/>
                </a:solidFill>
                <a:latin typeface="Times New Roman" panose="02020603050405020304" pitchFamily="18" charset="0"/>
                <a:cs typeface="Times New Roman" panose="02020603050405020304" pitchFamily="18" charset="0"/>
              </a:rPr>
              <a:t>   </a:t>
            </a:r>
            <a:r>
              <a:rPr lang="en-US" sz="2000" dirty="0">
                <a:solidFill>
                  <a:prstClr val="black"/>
                </a:solidFill>
                <a:latin typeface="Times New Roman" panose="02020603050405020304" pitchFamily="18" charset="0"/>
                <a:cs typeface="Times New Roman" panose="02020603050405020304" pitchFamily="18" charset="0"/>
              </a:rPr>
              <a:t>x </a:t>
            </a:r>
            <a:r>
              <a:rPr lang="en-US" sz="2000" dirty="0" smtClean="0">
                <a:solidFill>
                  <a:prstClr val="black"/>
                </a:solidFill>
                <a:latin typeface="Times New Roman" panose="02020603050405020304" pitchFamily="18" charset="0"/>
                <a:cs typeface="Times New Roman" panose="02020603050405020304" pitchFamily="18" charset="0"/>
              </a:rPr>
              <a:t>100     =   </a:t>
            </a:r>
            <a:r>
              <a:rPr lang="en-US" sz="2000" b="1" dirty="0" smtClean="0">
                <a:solidFill>
                  <a:prstClr val="black"/>
                </a:solidFill>
                <a:latin typeface="Times New Roman" panose="02020603050405020304" pitchFamily="18" charset="0"/>
                <a:cs typeface="Times New Roman" panose="02020603050405020304" pitchFamily="18" charset="0"/>
              </a:rPr>
              <a:t>5.10%</a:t>
            </a:r>
            <a:endParaRPr lang="en-US" sz="20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a:t>
            </a:r>
            <a:r>
              <a:rPr lang="en-US" sz="2000" dirty="0" smtClean="0">
                <a:solidFill>
                  <a:prstClr val="black"/>
                </a:solidFill>
                <a:latin typeface="Times New Roman" panose="02020603050405020304" pitchFamily="18" charset="0"/>
                <a:cs typeface="Times New Roman" panose="02020603050405020304" pitchFamily="18" charset="0"/>
              </a:rPr>
              <a:t>                ½(956) </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a:solidFill>
                  <a:prstClr val="black"/>
                </a:solidFill>
                <a:latin typeface="Times New Roman" panose="02020603050405020304" pitchFamily="18" charset="0"/>
                <a:cs typeface="Times New Roman" panose="02020603050405020304" pitchFamily="18" charset="0"/>
              </a:rPr>
              <a:t> </a:t>
            </a:r>
            <a:endParaRPr lang="en-US" sz="2000" dirty="0">
              <a:solidFill>
                <a:prstClr val="black"/>
              </a:solidFill>
              <a:latin typeface="Times New Roman" panose="02020603050405020304" pitchFamily="18" charset="0"/>
              <a:cs typeface="Times New Roman" panose="02020603050405020304" pitchFamily="18" charset="0"/>
            </a:endParaRPr>
          </a:p>
          <a:p>
            <a:endParaRPr lang="en-IN"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solidFill>
                  <a:srgbClr val="FF0000"/>
                </a:solidFill>
              </a:rPr>
              <a:t>Determination of cost of capital </a:t>
            </a:r>
            <a:br>
              <a:rPr lang="en-IN" sz="3200" dirty="0" smtClean="0">
                <a:solidFill>
                  <a:srgbClr val="FF0000"/>
                </a:solidFill>
              </a:rPr>
            </a:br>
            <a:endParaRPr lang="en-IN" sz="3200"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IN" sz="2200" dirty="0" smtClean="0">
                <a:latin typeface="Times New Roman" panose="02020603050405020304" pitchFamily="18" charset="0"/>
                <a:cs typeface="Times New Roman" panose="02020603050405020304" pitchFamily="18" charset="0"/>
              </a:rPr>
              <a:t>	Before </a:t>
            </a:r>
            <a:r>
              <a:rPr lang="en-IN" sz="2200" dirty="0">
                <a:latin typeface="Times New Roman" panose="02020603050405020304" pitchFamily="18" charset="0"/>
                <a:cs typeface="Times New Roman" panose="02020603050405020304" pitchFamily="18" charset="0"/>
              </a:rPr>
              <a:t>calculating overall cost of capital, an attempt may be made to calculate the cost of each of the components such as: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1. Cost </a:t>
            </a:r>
            <a:r>
              <a:rPr lang="en-IN" sz="2200" dirty="0">
                <a:latin typeface="Times New Roman" panose="02020603050405020304" pitchFamily="18" charset="0"/>
                <a:cs typeface="Times New Roman" panose="02020603050405020304" pitchFamily="18" charset="0"/>
              </a:rPr>
              <a:t>of debt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2. Cost </a:t>
            </a:r>
            <a:r>
              <a:rPr lang="en-IN" sz="2200" dirty="0">
                <a:latin typeface="Times New Roman" panose="02020603050405020304" pitchFamily="18" charset="0"/>
                <a:cs typeface="Times New Roman" panose="02020603050405020304" pitchFamily="18" charset="0"/>
              </a:rPr>
              <a:t>of preference capital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3. Cost </a:t>
            </a:r>
            <a:r>
              <a:rPr lang="en-IN" sz="2200" dirty="0">
                <a:latin typeface="Times New Roman" panose="02020603050405020304" pitchFamily="18" charset="0"/>
                <a:cs typeface="Times New Roman" panose="02020603050405020304" pitchFamily="18" charset="0"/>
              </a:rPr>
              <a:t>of equity capital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4. Cost </a:t>
            </a:r>
            <a:r>
              <a:rPr lang="en-IN" sz="2200" dirty="0">
                <a:latin typeface="Times New Roman" panose="02020603050405020304" pitchFamily="18" charset="0"/>
                <a:cs typeface="Times New Roman" panose="02020603050405020304" pitchFamily="18" charset="0"/>
              </a:rPr>
              <a:t>of retained earnings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5. Cost </a:t>
            </a:r>
            <a:r>
              <a:rPr lang="en-IN" sz="2200" dirty="0">
                <a:latin typeface="Times New Roman" panose="02020603050405020304" pitchFamily="18" charset="0"/>
                <a:cs typeface="Times New Roman" panose="02020603050405020304" pitchFamily="18" charset="0"/>
              </a:rPr>
              <a:t>of weighted average cost of capital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Cost of Debt</a:t>
            </a:r>
            <a:endParaRPr lang="en-IN" b="1" dirty="0">
              <a:solidFill>
                <a:srgbClr val="C00000"/>
              </a:solidFill>
            </a:endParaRPr>
          </a:p>
        </p:txBody>
      </p:sp>
      <p:sp>
        <p:nvSpPr>
          <p:cNvPr id="3" name="Content Placeholder 2"/>
          <p:cNvSpPr>
            <a:spLocks noGrp="1"/>
          </p:cNvSpPr>
          <p:nvPr>
            <p:ph idx="1"/>
          </p:nvPr>
        </p:nvSpPr>
        <p:spPr/>
        <p:txBody>
          <a:bodyPr>
            <a:normAutofit/>
          </a:bodyPr>
          <a:lstStyle/>
          <a:p>
            <a:pPr>
              <a:lnSpc>
                <a:spcPct val="150000"/>
              </a:lnSpc>
            </a:pPr>
            <a:r>
              <a:rPr lang="en-IN" sz="2200" dirty="0">
                <a:latin typeface="Times New Roman" panose="02020603050405020304" pitchFamily="18" charset="0"/>
                <a:cs typeface="Times New Roman" panose="02020603050405020304" pitchFamily="18" charset="0"/>
              </a:rPr>
              <a:t>Debt capital comprises of debentures and long term loans. Cost of debt capital means the payment of interest on debentures or loans from financial institutions. For calculating cost of debt we need data regarding </a:t>
            </a:r>
            <a:endParaRPr lang="en-IN" sz="2200" dirty="0">
              <a:latin typeface="Times New Roman" panose="02020603050405020304" pitchFamily="18" charset="0"/>
              <a:cs typeface="Times New Roman" panose="02020603050405020304" pitchFamily="18" charset="0"/>
            </a:endParaRPr>
          </a:p>
          <a:p>
            <a:pPr marL="0" indent="0">
              <a:lnSpc>
                <a:spcPct val="150000"/>
              </a:lnSpc>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1. Net </a:t>
            </a:r>
            <a:r>
              <a:rPr lang="en-IN" sz="2200" dirty="0">
                <a:latin typeface="Times New Roman" panose="02020603050405020304" pitchFamily="18" charset="0"/>
                <a:cs typeface="Times New Roman" panose="02020603050405020304" pitchFamily="18" charset="0"/>
              </a:rPr>
              <a:t>cash proceeds (the issue price) </a:t>
            </a:r>
            <a:endParaRPr lang="en-IN" sz="2200" dirty="0">
              <a:latin typeface="Times New Roman" panose="02020603050405020304" pitchFamily="18" charset="0"/>
              <a:cs typeface="Times New Roman" panose="02020603050405020304" pitchFamily="18" charset="0"/>
            </a:endParaRPr>
          </a:p>
          <a:p>
            <a:pPr marL="0" indent="0">
              <a:lnSpc>
                <a:spcPct val="150000"/>
              </a:lnSpc>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2. Net </a:t>
            </a:r>
            <a:r>
              <a:rPr lang="en-IN" sz="2200" dirty="0">
                <a:latin typeface="Times New Roman" panose="02020603050405020304" pitchFamily="18" charset="0"/>
                <a:cs typeface="Times New Roman" panose="02020603050405020304" pitchFamily="18" charset="0"/>
              </a:rPr>
              <a:t>cash out flows (interest paid and repayment of principal </a:t>
            </a:r>
            <a:r>
              <a:rPr lang="en-IN" sz="2200" dirty="0" smtClean="0">
                <a:latin typeface="Times New Roman" panose="02020603050405020304" pitchFamily="18" charset="0"/>
                <a:cs typeface="Times New Roman" panose="02020603050405020304" pitchFamily="18" charset="0"/>
              </a:rPr>
              <a:t>				amount</a:t>
            </a:r>
            <a:r>
              <a:rPr lang="en-IN"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solidFill>
                  <a:srgbClr val="C00000"/>
                </a:solidFill>
              </a:rPr>
              <a:t>Cost of Irredeemable Debt</a:t>
            </a:r>
            <a:endParaRPr lang="en-IN" sz="3200" dirty="0">
              <a:solidFill>
                <a:srgbClr val="C00000"/>
              </a:solidFill>
            </a:endParaRPr>
          </a:p>
        </p:txBody>
      </p:sp>
      <p:sp>
        <p:nvSpPr>
          <p:cNvPr id="3" name="Content Placeholder 2"/>
          <p:cNvSpPr>
            <a:spLocks noGrp="1"/>
          </p:cNvSpPr>
          <p:nvPr>
            <p:ph idx="1"/>
          </p:nvPr>
        </p:nvSpPr>
        <p:spPr/>
        <p:txBody>
          <a:bodyPr>
            <a:normAutofit/>
          </a:bodyPr>
          <a:lstStyle/>
          <a:p>
            <a:pPr>
              <a:lnSpc>
                <a:spcPct val="150000"/>
              </a:lnSpc>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I</a:t>
            </a:r>
            <a:r>
              <a:rPr lang="en-IN" sz="2200" dirty="0" smtClean="0">
                <a:latin typeface="Times New Roman" panose="02020603050405020304" pitchFamily="18" charset="0"/>
                <a:cs typeface="Times New Roman" panose="02020603050405020304" pitchFamily="18" charset="0"/>
              </a:rPr>
              <a:t>rredeemable </a:t>
            </a:r>
            <a:r>
              <a:rPr lang="en-IN" sz="2200" dirty="0">
                <a:latin typeface="Times New Roman" panose="02020603050405020304" pitchFamily="18" charset="0"/>
                <a:cs typeface="Times New Roman" panose="02020603050405020304" pitchFamily="18" charset="0"/>
              </a:rPr>
              <a:t>debt is known as perpetual debt</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In this case the time of maturity is not specified. In case the debt is raised at premium or discount, NP is the net proceeds received from the issue</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It means premium should added to face value and discount should be deducted. </a:t>
            </a:r>
            <a:endParaRPr lang="en-IN" sz="22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endParaRPr lang="en-US" sz="22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marL="0" indent="0">
              <a:lnSpc>
                <a:spcPct val="150000"/>
              </a:lnSpc>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marL="514350" indent="-514350">
              <a:buAutoNum type="alphaUcParenR"/>
            </a:pPr>
            <a:r>
              <a:rPr lang="en-US" sz="2000" b="1" dirty="0" smtClean="0">
                <a:solidFill>
                  <a:srgbClr val="FF0000"/>
                </a:solidFill>
                <a:latin typeface="Times New Roman" panose="02020603050405020304" pitchFamily="18" charset="0"/>
                <a:cs typeface="Times New Roman" panose="02020603050405020304" pitchFamily="18" charset="0"/>
              </a:rPr>
              <a:t>Before tax cost of debt:</a:t>
            </a:r>
            <a:endParaRPr lang="en-US" sz="2000" b="1" dirty="0" smtClean="0">
              <a:solidFill>
                <a:srgbClr val="FF0000"/>
              </a:solidFill>
              <a:latin typeface="Times New Roman" panose="02020603050405020304" pitchFamily="18" charset="0"/>
              <a:cs typeface="Times New Roman" panose="02020603050405020304" pitchFamily="18" charset="0"/>
            </a:endParaRPr>
          </a:p>
          <a:p>
            <a:pPr marL="514350" indent="-514350">
              <a:buAutoNum type="alphaUcParenR"/>
            </a:pPr>
            <a:endParaRPr lang="en-US" sz="2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a:t>
            </a:r>
            <a:r>
              <a:rPr lang="en-US" sz="2000" baseline="-25000" dirty="0" err="1" smtClean="0">
                <a:latin typeface="Times New Roman" panose="02020603050405020304" pitchFamily="18" charset="0"/>
                <a:cs typeface="Times New Roman" panose="02020603050405020304" pitchFamily="18" charset="0"/>
              </a:rPr>
              <a:t>d</a:t>
            </a:r>
            <a:r>
              <a:rPr lang="en-US" sz="2000" dirty="0" smtClean="0">
                <a:latin typeface="Times New Roman" panose="02020603050405020304" pitchFamily="18" charset="0"/>
                <a:cs typeface="Times New Roman" panose="02020603050405020304" pitchFamily="18" charset="0"/>
              </a:rPr>
              <a:t> =      </a:t>
            </a:r>
            <a:r>
              <a:rPr lang="en-US" sz="2000" u="sng" dirty="0" smtClean="0">
                <a:latin typeface="Times New Roman" panose="02020603050405020304" pitchFamily="18" charset="0"/>
                <a:cs typeface="Times New Roman" panose="02020603050405020304" pitchFamily="18" charset="0"/>
              </a:rPr>
              <a:t> I  </a:t>
            </a:r>
            <a:r>
              <a:rPr lang="en-US" sz="2000" dirty="0" smtClean="0">
                <a:latin typeface="Times New Roman" panose="02020603050405020304" pitchFamily="18" charset="0"/>
                <a:cs typeface="Times New Roman" panose="02020603050405020304" pitchFamily="18" charset="0"/>
              </a:rPr>
              <a:t>  x 100</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NP </a:t>
            </a:r>
            <a:endParaRPr lang="en-US" sz="2000" dirty="0" smtClean="0">
              <a:latin typeface="Times New Roman" panose="02020603050405020304" pitchFamily="18" charset="0"/>
              <a:cs typeface="Times New Roman" panose="02020603050405020304" pitchFamily="18" charset="0"/>
            </a:endParaRPr>
          </a:p>
          <a:p>
            <a:pPr marL="0" indent="0">
              <a:buNone/>
            </a:pPr>
            <a:endParaRPr lang="en-IN"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I     = Interest</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NP  = Principal or Net proceeds of Debt capital</a:t>
            </a:r>
            <a:endParaRPr lang="en-US" sz="2000" dirty="0" smtClean="0">
              <a:latin typeface="Times New Roman" panose="02020603050405020304" pitchFamily="18" charset="0"/>
              <a:cs typeface="Times New Roman" panose="02020603050405020304" pitchFamily="18" charset="0"/>
            </a:endParaRPr>
          </a:p>
          <a:p>
            <a:pPr marL="0" indent="0">
              <a:buNone/>
            </a:pPr>
            <a:endParaRPr lang="en-US" sz="2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000" b="1" dirty="0" smtClean="0">
                <a:solidFill>
                  <a:srgbClr val="FF0000"/>
                </a:solidFill>
                <a:latin typeface="Times New Roman" panose="02020603050405020304" pitchFamily="18" charset="0"/>
                <a:cs typeface="Times New Roman" panose="02020603050405020304" pitchFamily="18" charset="0"/>
              </a:rPr>
              <a:t>B) After tax cost of debt:</a:t>
            </a:r>
            <a:endParaRPr lang="en-US" sz="2000" b="1" dirty="0" smtClean="0">
              <a:solidFill>
                <a:srgbClr val="FF0000"/>
              </a:solidFill>
              <a:latin typeface="Times New Roman" panose="02020603050405020304" pitchFamily="18" charset="0"/>
              <a:cs typeface="Times New Roman" panose="02020603050405020304" pitchFamily="18" charset="0"/>
            </a:endParaRPr>
          </a:p>
          <a:p>
            <a:pPr marL="0" indent="0">
              <a:buNone/>
            </a:pPr>
            <a:endParaRPr lang="en-US" sz="2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a:t>
            </a:r>
            <a:r>
              <a:rPr lang="en-US" sz="2000" baseline="-25000" dirty="0" err="1" smtClean="0">
                <a:latin typeface="Times New Roman" panose="02020603050405020304" pitchFamily="18" charset="0"/>
                <a:cs typeface="Times New Roman" panose="02020603050405020304" pitchFamily="18" charset="0"/>
              </a:rPr>
              <a:t>d</a:t>
            </a:r>
            <a:r>
              <a:rPr lang="en-US" sz="2000" dirty="0" smtClean="0">
                <a:latin typeface="Times New Roman" panose="02020603050405020304" pitchFamily="18" charset="0"/>
                <a:cs typeface="Times New Roman" panose="02020603050405020304" pitchFamily="18" charset="0"/>
              </a:rPr>
              <a:t>  =   </a:t>
            </a:r>
            <a:r>
              <a:rPr lang="en-US" sz="2000" u="sng" dirty="0" smtClean="0">
                <a:latin typeface="Times New Roman" panose="02020603050405020304" pitchFamily="18" charset="0"/>
                <a:cs typeface="Times New Roman" panose="02020603050405020304" pitchFamily="18" charset="0"/>
              </a:rPr>
              <a:t> I (1-T) </a:t>
            </a:r>
            <a:r>
              <a:rPr lang="en-US" sz="2000" dirty="0" smtClean="0">
                <a:latin typeface="Times New Roman" panose="02020603050405020304" pitchFamily="18" charset="0"/>
                <a:cs typeface="Times New Roman" panose="02020603050405020304" pitchFamily="18" charset="0"/>
              </a:rPr>
              <a:t> x 100</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NP </a:t>
            </a:r>
            <a:endParaRPr lang="en-US" sz="2000" dirty="0" smtClean="0">
              <a:latin typeface="Times New Roman" panose="02020603050405020304" pitchFamily="18" charset="0"/>
              <a:cs typeface="Times New Roman" panose="02020603050405020304" pitchFamily="18" charset="0"/>
            </a:endParaRPr>
          </a:p>
          <a:p>
            <a:pPr marL="0" indent="0">
              <a:buNone/>
            </a:pPr>
            <a:endParaRPr lang="en-IN"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T = Tax rate</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a:t>
            </a:r>
            <a:endParaRPr lang="en-IN"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Example 1</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marL="457200" lvl="0" indent="-457200">
              <a:buFont typeface="+mj-lt"/>
              <a:buAutoNum type="arabicPeriod"/>
            </a:pPr>
            <a:r>
              <a:rPr lang="en-US" sz="2200" dirty="0" smtClean="0">
                <a:latin typeface="Times New Roman" panose="02020603050405020304" pitchFamily="18" charset="0"/>
                <a:cs typeface="Times New Roman" panose="02020603050405020304" pitchFamily="18" charset="0"/>
              </a:rPr>
              <a:t>A </a:t>
            </a:r>
            <a:r>
              <a:rPr lang="en-US" sz="2200" dirty="0">
                <a:latin typeface="Times New Roman" panose="02020603050405020304" pitchFamily="18" charset="0"/>
                <a:cs typeface="Times New Roman" panose="02020603050405020304" pitchFamily="18" charset="0"/>
              </a:rPr>
              <a:t>Ltd. issues </a:t>
            </a:r>
            <a:r>
              <a:rPr lang="en-US" sz="2200" dirty="0" err="1">
                <a:latin typeface="Times New Roman" panose="02020603050405020304" pitchFamily="18" charset="0"/>
                <a:cs typeface="Times New Roman" panose="02020603050405020304" pitchFamily="18" charset="0"/>
              </a:rPr>
              <a:t>Rs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1,00,000</a:t>
            </a:r>
            <a:r>
              <a:rPr lang="en-US" sz="2200" dirty="0">
                <a:latin typeface="Times New Roman" panose="02020603050405020304" pitchFamily="18" charset="0"/>
                <a:cs typeface="Times New Roman" panose="02020603050405020304" pitchFamily="18" charset="0"/>
              </a:rPr>
              <a:t>, 8% debentures at par. The tax rate applicable to the company is 50%. Compute the cost of debt capital</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 </a:t>
            </a:r>
            <a:r>
              <a:rPr lang="en-US" sz="2200" dirty="0">
                <a:latin typeface="Times New Roman" panose="02020603050405020304" pitchFamily="18" charset="0"/>
                <a:cs typeface="Times New Roman" panose="02020603050405020304" pitchFamily="18" charset="0"/>
              </a:rPr>
              <a:t>Ltd. issues </a:t>
            </a:r>
            <a:r>
              <a:rPr lang="en-US" sz="2200" dirty="0" err="1">
                <a:latin typeface="Times New Roman" panose="02020603050405020304" pitchFamily="18" charset="0"/>
                <a:cs typeface="Times New Roman" panose="02020603050405020304" pitchFamily="18" charset="0"/>
              </a:rPr>
              <a:t>Rs</a:t>
            </a:r>
            <a:r>
              <a:rPr lang="en-US" sz="2200" dirty="0">
                <a:latin typeface="Times New Roman" panose="02020603050405020304" pitchFamily="18" charset="0"/>
                <a:cs typeface="Times New Roman" panose="02020603050405020304" pitchFamily="18" charset="0"/>
              </a:rPr>
              <a:t>. 1,00,000, 8% debentures at a premium of 10%. The tax rate applicable to the company is 60%. Compute the cost of debt capital</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2200" dirty="0" smtClean="0">
                <a:latin typeface="Times New Roman" panose="02020603050405020304" pitchFamily="18" charset="0"/>
                <a:cs typeface="Times New Roman" panose="02020603050405020304" pitchFamily="18" charset="0"/>
              </a:rPr>
              <a:t>A  </a:t>
            </a:r>
            <a:r>
              <a:rPr lang="en-US" sz="2200" dirty="0">
                <a:latin typeface="Times New Roman" panose="02020603050405020304" pitchFamily="18" charset="0"/>
                <a:cs typeface="Times New Roman" panose="02020603050405020304" pitchFamily="18" charset="0"/>
              </a:rPr>
              <a:t>Ltd.  issues  </a:t>
            </a:r>
            <a:r>
              <a:rPr lang="en-US" sz="2200" dirty="0" err="1">
                <a:latin typeface="Times New Roman" panose="02020603050405020304" pitchFamily="18" charset="0"/>
                <a:cs typeface="Times New Roman" panose="02020603050405020304" pitchFamily="18" charset="0"/>
              </a:rPr>
              <a:t>Rs</a:t>
            </a:r>
            <a:r>
              <a:rPr lang="en-US" sz="2200" dirty="0">
                <a:latin typeface="Times New Roman" panose="02020603050405020304" pitchFamily="18" charset="0"/>
                <a:cs typeface="Times New Roman" panose="02020603050405020304" pitchFamily="18" charset="0"/>
              </a:rPr>
              <a:t>.  1,00,000,  8%  debentures  at  a  discount  of  5%.   The  tax  rate  is 60%, compute the cost of debt capital</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 </a:t>
            </a:r>
            <a:r>
              <a:rPr lang="en-US" sz="2200" dirty="0">
                <a:latin typeface="Times New Roman" panose="02020603050405020304" pitchFamily="18" charset="0"/>
                <a:cs typeface="Times New Roman" panose="02020603050405020304" pitchFamily="18" charset="0"/>
              </a:rPr>
              <a:t>Ltd. issues </a:t>
            </a:r>
            <a:r>
              <a:rPr lang="en-US" sz="2200" dirty="0" err="1">
                <a:latin typeface="Times New Roman" panose="02020603050405020304" pitchFamily="18" charset="0"/>
                <a:cs typeface="Times New Roman" panose="02020603050405020304" pitchFamily="18" charset="0"/>
              </a:rPr>
              <a:t>Rs</a:t>
            </a:r>
            <a:r>
              <a:rPr lang="en-US" sz="2200" dirty="0">
                <a:latin typeface="Times New Roman" panose="02020603050405020304" pitchFamily="18" charset="0"/>
                <a:cs typeface="Times New Roman" panose="02020603050405020304" pitchFamily="18" charset="0"/>
              </a:rPr>
              <a:t>. 2</a:t>
            </a:r>
            <a:r>
              <a:rPr lang="en-US" sz="2200" dirty="0" smtClean="0">
                <a:latin typeface="Times New Roman" panose="02020603050405020304" pitchFamily="18" charset="0"/>
                <a:cs typeface="Times New Roman" panose="02020603050405020304" pitchFamily="18" charset="0"/>
              </a:rPr>
              <a:t>,00,000</a:t>
            </a:r>
            <a:r>
              <a:rPr lang="en-US" sz="2200" dirty="0">
                <a:latin typeface="Times New Roman" panose="02020603050405020304" pitchFamily="18" charset="0"/>
                <a:cs typeface="Times New Roman" panose="02020603050405020304" pitchFamily="18" charset="0"/>
              </a:rPr>
              <a:t>, 9% debentures at a premium of 10%. The costs of floatation are 2%. The tax rate applicable is </a:t>
            </a:r>
            <a:r>
              <a:rPr lang="en-US" sz="2200" dirty="0" smtClean="0">
                <a:latin typeface="Times New Roman" panose="02020603050405020304" pitchFamily="18" charset="0"/>
                <a:cs typeface="Times New Roman" panose="02020603050405020304" pitchFamily="18" charset="0"/>
              </a:rPr>
              <a:t>60</a:t>
            </a:r>
            <a:r>
              <a:rPr lang="en-US" sz="2200" dirty="0">
                <a:latin typeface="Times New Roman" panose="02020603050405020304" pitchFamily="18" charset="0"/>
                <a:cs typeface="Times New Roman" panose="02020603050405020304" pitchFamily="18" charset="0"/>
              </a:rPr>
              <a:t>%. Compute the cost of debt-capital.</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0" lvl="0" indent="0">
              <a:buNone/>
            </a:pPr>
            <a:r>
              <a:rPr lang="en-US" sz="1900" dirty="0" smtClean="0">
                <a:solidFill>
                  <a:prstClr val="black"/>
                </a:solidFill>
                <a:latin typeface="Times New Roman" panose="02020603050405020304" pitchFamily="18" charset="0"/>
                <a:cs typeface="Times New Roman" panose="02020603050405020304" pitchFamily="18" charset="0"/>
              </a:rPr>
              <a:t>a)</a:t>
            </a:r>
            <a:r>
              <a:rPr lang="en-US" sz="1900" b="1" dirty="0" smtClean="0">
                <a:solidFill>
                  <a:prstClr val="black"/>
                </a:solidFill>
                <a:latin typeface="Times New Roman" panose="02020603050405020304" pitchFamily="18" charset="0"/>
                <a:cs typeface="Times New Roman" panose="02020603050405020304" pitchFamily="18" charset="0"/>
              </a:rPr>
              <a:t> </a:t>
            </a:r>
            <a:r>
              <a:rPr lang="en-US" sz="1900" b="1" dirty="0" err="1" smtClean="0">
                <a:solidFill>
                  <a:prstClr val="black"/>
                </a:solidFill>
                <a:latin typeface="Times New Roman" panose="02020603050405020304" pitchFamily="18" charset="0"/>
                <a:cs typeface="Times New Roman" panose="02020603050405020304" pitchFamily="18" charset="0"/>
              </a:rPr>
              <a:t>K</a:t>
            </a:r>
            <a:r>
              <a:rPr lang="en-US" sz="1900" b="1" baseline="-25000" dirty="0" err="1" smtClean="0">
                <a:solidFill>
                  <a:prstClr val="black"/>
                </a:solidFill>
                <a:latin typeface="Times New Roman" panose="02020603050405020304" pitchFamily="18" charset="0"/>
                <a:cs typeface="Times New Roman" panose="02020603050405020304" pitchFamily="18" charset="0"/>
              </a:rPr>
              <a:t>d</a:t>
            </a:r>
            <a:r>
              <a:rPr lang="en-US" sz="1900" b="1" dirty="0" smtClean="0">
                <a:solidFill>
                  <a:prstClr val="black"/>
                </a:solidFill>
                <a:latin typeface="Times New Roman" panose="02020603050405020304" pitchFamily="18" charset="0"/>
                <a:cs typeface="Times New Roman" panose="02020603050405020304" pitchFamily="18" charset="0"/>
              </a:rPr>
              <a:t>  </a:t>
            </a:r>
            <a:r>
              <a:rPr lang="en-US" sz="1900" b="1" dirty="0">
                <a:solidFill>
                  <a:prstClr val="black"/>
                </a:solidFill>
                <a:latin typeface="Times New Roman" panose="02020603050405020304" pitchFamily="18" charset="0"/>
                <a:cs typeface="Times New Roman" panose="02020603050405020304" pitchFamily="18" charset="0"/>
              </a:rPr>
              <a:t>=   </a:t>
            </a:r>
            <a:r>
              <a:rPr lang="en-US" sz="1900" b="1" u="sng" dirty="0">
                <a:solidFill>
                  <a:prstClr val="black"/>
                </a:solidFill>
                <a:latin typeface="Times New Roman" panose="02020603050405020304" pitchFamily="18" charset="0"/>
                <a:cs typeface="Times New Roman" panose="02020603050405020304" pitchFamily="18" charset="0"/>
              </a:rPr>
              <a:t> I (1-T) </a:t>
            </a:r>
            <a:r>
              <a:rPr lang="en-US" sz="1900" b="1" dirty="0">
                <a:solidFill>
                  <a:prstClr val="black"/>
                </a:solidFill>
                <a:latin typeface="Times New Roman" panose="02020603050405020304" pitchFamily="18" charset="0"/>
                <a:cs typeface="Times New Roman" panose="02020603050405020304" pitchFamily="18" charset="0"/>
              </a:rPr>
              <a:t> x 100</a:t>
            </a:r>
            <a:endParaRPr lang="en-US" sz="19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900" b="1" dirty="0">
                <a:solidFill>
                  <a:prstClr val="black"/>
                </a:solidFill>
                <a:latin typeface="Times New Roman" panose="02020603050405020304" pitchFamily="18" charset="0"/>
                <a:cs typeface="Times New Roman" panose="02020603050405020304" pitchFamily="18" charset="0"/>
              </a:rPr>
              <a:t>               </a:t>
            </a:r>
            <a:r>
              <a:rPr lang="en-US" sz="1900" b="1" dirty="0" smtClean="0">
                <a:solidFill>
                  <a:prstClr val="black"/>
                </a:solidFill>
                <a:latin typeface="Times New Roman" panose="02020603050405020304" pitchFamily="18" charset="0"/>
                <a:cs typeface="Times New Roman" panose="02020603050405020304" pitchFamily="18" charset="0"/>
              </a:rPr>
              <a:t>     NP </a:t>
            </a:r>
            <a:endParaRPr lang="en-US" sz="1900" b="1"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US" sz="19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900" dirty="0">
                <a:solidFill>
                  <a:prstClr val="black"/>
                </a:solidFill>
                <a:latin typeface="Times New Roman" panose="02020603050405020304" pitchFamily="18" charset="0"/>
                <a:cs typeface="Times New Roman" panose="02020603050405020304" pitchFamily="18" charset="0"/>
              </a:rPr>
              <a:t>	</a:t>
            </a:r>
            <a:r>
              <a:rPr lang="en-US" sz="1900" dirty="0" smtClean="0">
                <a:solidFill>
                  <a:prstClr val="black"/>
                </a:solidFill>
                <a:latin typeface="Times New Roman" panose="02020603050405020304" pitchFamily="18" charset="0"/>
                <a:cs typeface="Times New Roman" panose="02020603050405020304" pitchFamily="18" charset="0"/>
              </a:rPr>
              <a:t>=   </a:t>
            </a:r>
            <a:r>
              <a:rPr lang="en-US" sz="1900" u="sng" dirty="0" smtClean="0">
                <a:solidFill>
                  <a:prstClr val="black"/>
                </a:solidFill>
                <a:latin typeface="Times New Roman" panose="02020603050405020304" pitchFamily="18" charset="0"/>
                <a:cs typeface="Times New Roman" panose="02020603050405020304" pitchFamily="18" charset="0"/>
              </a:rPr>
              <a:t> 8000 (1-0.5) </a:t>
            </a:r>
            <a:r>
              <a:rPr lang="en-US" sz="1900" dirty="0" smtClean="0">
                <a:solidFill>
                  <a:prstClr val="black"/>
                </a:solidFill>
                <a:latin typeface="Times New Roman" panose="02020603050405020304" pitchFamily="18" charset="0"/>
                <a:cs typeface="Times New Roman" panose="02020603050405020304" pitchFamily="18" charset="0"/>
              </a:rPr>
              <a:t> </a:t>
            </a:r>
            <a:r>
              <a:rPr lang="en-US" sz="1900" dirty="0">
                <a:solidFill>
                  <a:prstClr val="black"/>
                </a:solidFill>
                <a:latin typeface="Times New Roman" panose="02020603050405020304" pitchFamily="18" charset="0"/>
                <a:cs typeface="Times New Roman" panose="02020603050405020304" pitchFamily="18" charset="0"/>
              </a:rPr>
              <a:t>x 100</a:t>
            </a:r>
            <a:endParaRPr lang="en-US" sz="19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900" dirty="0">
                <a:solidFill>
                  <a:prstClr val="black"/>
                </a:solidFill>
                <a:latin typeface="Times New Roman" panose="02020603050405020304" pitchFamily="18" charset="0"/>
                <a:cs typeface="Times New Roman" panose="02020603050405020304" pitchFamily="18" charset="0"/>
              </a:rPr>
              <a:t>                      </a:t>
            </a:r>
            <a:r>
              <a:rPr lang="en-US" sz="1900" dirty="0" smtClean="0">
                <a:solidFill>
                  <a:prstClr val="black"/>
                </a:solidFill>
                <a:latin typeface="Times New Roman" panose="02020603050405020304" pitchFamily="18" charset="0"/>
                <a:cs typeface="Times New Roman" panose="02020603050405020304" pitchFamily="18" charset="0"/>
              </a:rPr>
              <a:t>1,00,000 </a:t>
            </a:r>
            <a:endParaRPr lang="en-US" sz="19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900" dirty="0" smtClean="0">
                <a:solidFill>
                  <a:prstClr val="black"/>
                </a:solidFill>
                <a:latin typeface="Times New Roman" panose="02020603050405020304" pitchFamily="18" charset="0"/>
                <a:cs typeface="Times New Roman" panose="02020603050405020304" pitchFamily="18" charset="0"/>
              </a:rPr>
              <a:t>              =   </a:t>
            </a:r>
            <a:r>
              <a:rPr lang="en-US" sz="1900" u="sng" dirty="0" smtClean="0">
                <a:solidFill>
                  <a:prstClr val="black"/>
                </a:solidFill>
                <a:latin typeface="Times New Roman" panose="02020603050405020304" pitchFamily="18" charset="0"/>
                <a:cs typeface="Times New Roman" panose="02020603050405020304" pitchFamily="18" charset="0"/>
              </a:rPr>
              <a:t> 8000 x 0.5 </a:t>
            </a:r>
            <a:r>
              <a:rPr lang="en-US" sz="1900" dirty="0" smtClean="0">
                <a:solidFill>
                  <a:prstClr val="black"/>
                </a:solidFill>
                <a:latin typeface="Times New Roman" panose="02020603050405020304" pitchFamily="18" charset="0"/>
                <a:cs typeface="Times New Roman" panose="02020603050405020304" pitchFamily="18" charset="0"/>
              </a:rPr>
              <a:t> </a:t>
            </a:r>
            <a:r>
              <a:rPr lang="en-US" sz="1900" dirty="0">
                <a:solidFill>
                  <a:prstClr val="black"/>
                </a:solidFill>
                <a:latin typeface="Times New Roman" panose="02020603050405020304" pitchFamily="18" charset="0"/>
                <a:cs typeface="Times New Roman" panose="02020603050405020304" pitchFamily="18" charset="0"/>
              </a:rPr>
              <a:t>x </a:t>
            </a:r>
            <a:r>
              <a:rPr lang="en-US" sz="1900" dirty="0" smtClean="0">
                <a:solidFill>
                  <a:prstClr val="black"/>
                </a:solidFill>
                <a:latin typeface="Times New Roman" panose="02020603050405020304" pitchFamily="18" charset="0"/>
                <a:cs typeface="Times New Roman" panose="02020603050405020304" pitchFamily="18" charset="0"/>
              </a:rPr>
              <a:t>100  = </a:t>
            </a:r>
            <a:r>
              <a:rPr lang="en-US" sz="1900" b="1" dirty="0" smtClean="0">
                <a:solidFill>
                  <a:prstClr val="black"/>
                </a:solidFill>
                <a:latin typeface="Times New Roman" panose="02020603050405020304" pitchFamily="18" charset="0"/>
                <a:cs typeface="Times New Roman" panose="02020603050405020304" pitchFamily="18" charset="0"/>
              </a:rPr>
              <a:t>4%</a:t>
            </a:r>
            <a:endParaRPr lang="en-US" sz="19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900" dirty="0">
                <a:solidFill>
                  <a:prstClr val="black"/>
                </a:solidFill>
                <a:latin typeface="Times New Roman" panose="02020603050405020304" pitchFamily="18" charset="0"/>
                <a:cs typeface="Times New Roman" panose="02020603050405020304" pitchFamily="18" charset="0"/>
              </a:rPr>
              <a:t>                    </a:t>
            </a:r>
            <a:r>
              <a:rPr lang="en-US" sz="1900" dirty="0" smtClean="0">
                <a:solidFill>
                  <a:prstClr val="black"/>
                </a:solidFill>
                <a:latin typeface="Times New Roman" panose="02020603050405020304" pitchFamily="18" charset="0"/>
                <a:cs typeface="Times New Roman" panose="02020603050405020304" pitchFamily="18" charset="0"/>
              </a:rPr>
              <a:t>  1,00,000</a:t>
            </a:r>
            <a:endParaRPr lang="en-US" sz="19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US" sz="19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900" dirty="0" smtClean="0">
                <a:solidFill>
                  <a:prstClr val="black"/>
                </a:solidFill>
                <a:latin typeface="Times New Roman" panose="02020603050405020304" pitchFamily="18" charset="0"/>
                <a:cs typeface="Times New Roman" panose="02020603050405020304" pitchFamily="18" charset="0"/>
              </a:rPr>
              <a:t>b)</a:t>
            </a:r>
            <a:r>
              <a:rPr lang="en-US" sz="1900" dirty="0">
                <a:solidFill>
                  <a:prstClr val="black"/>
                </a:solidFill>
                <a:latin typeface="Times New Roman" panose="02020603050405020304" pitchFamily="18" charset="0"/>
                <a:cs typeface="Times New Roman" panose="02020603050405020304" pitchFamily="18" charset="0"/>
              </a:rPr>
              <a:t> </a:t>
            </a:r>
            <a:r>
              <a:rPr lang="en-US" sz="1900" dirty="0" smtClean="0">
                <a:solidFill>
                  <a:prstClr val="black"/>
                </a:solidFill>
                <a:latin typeface="Times New Roman" panose="02020603050405020304" pitchFamily="18" charset="0"/>
                <a:cs typeface="Times New Roman" panose="02020603050405020304" pitchFamily="18" charset="0"/>
              </a:rPr>
              <a:t> </a:t>
            </a:r>
            <a:r>
              <a:rPr lang="en-US" sz="1900" b="1" dirty="0" smtClean="0">
                <a:solidFill>
                  <a:prstClr val="black"/>
                </a:solidFill>
                <a:latin typeface="Times New Roman" panose="02020603050405020304" pitchFamily="18" charset="0"/>
                <a:cs typeface="Times New Roman" panose="02020603050405020304" pitchFamily="18" charset="0"/>
              </a:rPr>
              <a:t> </a:t>
            </a:r>
            <a:r>
              <a:rPr lang="en-US" sz="1900" b="1" dirty="0" err="1" smtClean="0">
                <a:solidFill>
                  <a:prstClr val="black"/>
                </a:solidFill>
                <a:latin typeface="Times New Roman" panose="02020603050405020304" pitchFamily="18" charset="0"/>
                <a:cs typeface="Times New Roman" panose="02020603050405020304" pitchFamily="18" charset="0"/>
              </a:rPr>
              <a:t>K</a:t>
            </a:r>
            <a:r>
              <a:rPr lang="en-US" sz="1900" b="1" baseline="-25000" dirty="0" err="1" smtClean="0">
                <a:solidFill>
                  <a:prstClr val="black"/>
                </a:solidFill>
                <a:latin typeface="Times New Roman" panose="02020603050405020304" pitchFamily="18" charset="0"/>
                <a:cs typeface="Times New Roman" panose="02020603050405020304" pitchFamily="18" charset="0"/>
              </a:rPr>
              <a:t>d</a:t>
            </a:r>
            <a:r>
              <a:rPr lang="en-US" sz="1900" b="1" dirty="0" smtClean="0">
                <a:solidFill>
                  <a:prstClr val="black"/>
                </a:solidFill>
                <a:latin typeface="Times New Roman" panose="02020603050405020304" pitchFamily="18" charset="0"/>
                <a:cs typeface="Times New Roman" panose="02020603050405020304" pitchFamily="18" charset="0"/>
              </a:rPr>
              <a:t>  	 =   </a:t>
            </a:r>
            <a:r>
              <a:rPr lang="en-US" sz="1900" b="1" u="sng" dirty="0" smtClean="0">
                <a:solidFill>
                  <a:prstClr val="black"/>
                </a:solidFill>
                <a:latin typeface="Times New Roman" panose="02020603050405020304" pitchFamily="18" charset="0"/>
                <a:cs typeface="Times New Roman" panose="02020603050405020304" pitchFamily="18" charset="0"/>
              </a:rPr>
              <a:t>I </a:t>
            </a:r>
            <a:r>
              <a:rPr lang="en-US" sz="1900" b="1" u="sng" dirty="0">
                <a:solidFill>
                  <a:prstClr val="black"/>
                </a:solidFill>
                <a:latin typeface="Times New Roman" panose="02020603050405020304" pitchFamily="18" charset="0"/>
                <a:cs typeface="Times New Roman" panose="02020603050405020304" pitchFamily="18" charset="0"/>
              </a:rPr>
              <a:t>(1-T) </a:t>
            </a:r>
            <a:r>
              <a:rPr lang="en-US" sz="1900" b="1" dirty="0">
                <a:solidFill>
                  <a:prstClr val="black"/>
                </a:solidFill>
                <a:latin typeface="Times New Roman" panose="02020603050405020304" pitchFamily="18" charset="0"/>
                <a:cs typeface="Times New Roman" panose="02020603050405020304" pitchFamily="18" charset="0"/>
              </a:rPr>
              <a:t> x 100</a:t>
            </a:r>
            <a:endParaRPr lang="en-US" sz="19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900" b="1" dirty="0">
                <a:solidFill>
                  <a:prstClr val="black"/>
                </a:solidFill>
                <a:latin typeface="Times New Roman" panose="02020603050405020304" pitchFamily="18" charset="0"/>
                <a:cs typeface="Times New Roman" panose="02020603050405020304" pitchFamily="18" charset="0"/>
              </a:rPr>
              <a:t>                  </a:t>
            </a:r>
            <a:r>
              <a:rPr lang="en-US" sz="1900" b="1" dirty="0" smtClean="0">
                <a:solidFill>
                  <a:prstClr val="black"/>
                </a:solidFill>
                <a:latin typeface="Times New Roman" panose="02020603050405020304" pitchFamily="18" charset="0"/>
                <a:cs typeface="Times New Roman" panose="02020603050405020304" pitchFamily="18" charset="0"/>
              </a:rPr>
              <a:t>       </a:t>
            </a:r>
            <a:r>
              <a:rPr lang="en-US" sz="1900" b="1" dirty="0">
                <a:solidFill>
                  <a:prstClr val="black"/>
                </a:solidFill>
                <a:latin typeface="Times New Roman" panose="02020603050405020304" pitchFamily="18" charset="0"/>
                <a:cs typeface="Times New Roman" panose="02020603050405020304" pitchFamily="18" charset="0"/>
              </a:rPr>
              <a:t>NP </a:t>
            </a:r>
            <a:endParaRPr lang="en-US" sz="19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19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900" dirty="0">
                <a:solidFill>
                  <a:prstClr val="black"/>
                </a:solidFill>
                <a:latin typeface="Times New Roman" panose="02020603050405020304" pitchFamily="18" charset="0"/>
                <a:cs typeface="Times New Roman" panose="02020603050405020304" pitchFamily="18" charset="0"/>
              </a:rPr>
              <a:t>	=   </a:t>
            </a:r>
            <a:r>
              <a:rPr lang="en-US" sz="1900" u="sng" dirty="0">
                <a:solidFill>
                  <a:prstClr val="black"/>
                </a:solidFill>
                <a:latin typeface="Times New Roman" panose="02020603050405020304" pitchFamily="18" charset="0"/>
                <a:cs typeface="Times New Roman" panose="02020603050405020304" pitchFamily="18" charset="0"/>
              </a:rPr>
              <a:t> </a:t>
            </a:r>
            <a:r>
              <a:rPr lang="en-US" sz="1900" u="sng" dirty="0" smtClean="0">
                <a:solidFill>
                  <a:prstClr val="black"/>
                </a:solidFill>
                <a:latin typeface="Times New Roman" panose="02020603050405020304" pitchFamily="18" charset="0"/>
                <a:cs typeface="Times New Roman" panose="02020603050405020304" pitchFamily="18" charset="0"/>
              </a:rPr>
              <a:t>8000 (1-0.6) </a:t>
            </a:r>
            <a:r>
              <a:rPr lang="en-US" sz="1900" dirty="0" smtClean="0">
                <a:solidFill>
                  <a:prstClr val="black"/>
                </a:solidFill>
                <a:latin typeface="Times New Roman" panose="02020603050405020304" pitchFamily="18" charset="0"/>
                <a:cs typeface="Times New Roman" panose="02020603050405020304" pitchFamily="18" charset="0"/>
              </a:rPr>
              <a:t> </a:t>
            </a:r>
            <a:r>
              <a:rPr lang="en-US" sz="1900" dirty="0">
                <a:solidFill>
                  <a:prstClr val="black"/>
                </a:solidFill>
                <a:latin typeface="Times New Roman" panose="02020603050405020304" pitchFamily="18" charset="0"/>
                <a:cs typeface="Times New Roman" panose="02020603050405020304" pitchFamily="18" charset="0"/>
              </a:rPr>
              <a:t>x </a:t>
            </a:r>
            <a:r>
              <a:rPr lang="en-US" sz="1900" dirty="0" smtClean="0">
                <a:solidFill>
                  <a:prstClr val="black"/>
                </a:solidFill>
                <a:latin typeface="Times New Roman" panose="02020603050405020304" pitchFamily="18" charset="0"/>
                <a:cs typeface="Times New Roman" panose="02020603050405020304" pitchFamily="18" charset="0"/>
              </a:rPr>
              <a:t>100 = </a:t>
            </a:r>
            <a:r>
              <a:rPr lang="en-US" sz="1900" b="1" dirty="0" smtClean="0">
                <a:solidFill>
                  <a:prstClr val="black"/>
                </a:solidFill>
                <a:latin typeface="Times New Roman" panose="02020603050405020304" pitchFamily="18" charset="0"/>
                <a:cs typeface="Times New Roman" panose="02020603050405020304" pitchFamily="18" charset="0"/>
              </a:rPr>
              <a:t>2.91%</a:t>
            </a:r>
            <a:endParaRPr lang="en-US" sz="19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900" dirty="0">
                <a:solidFill>
                  <a:prstClr val="black"/>
                </a:solidFill>
                <a:latin typeface="Times New Roman" panose="02020603050405020304" pitchFamily="18" charset="0"/>
                <a:cs typeface="Times New Roman" panose="02020603050405020304" pitchFamily="18" charset="0"/>
              </a:rPr>
              <a:t>                     </a:t>
            </a:r>
            <a:r>
              <a:rPr lang="en-US" sz="1900" dirty="0" smtClean="0">
                <a:solidFill>
                  <a:prstClr val="black"/>
                </a:solidFill>
                <a:latin typeface="Times New Roman" panose="02020603050405020304" pitchFamily="18" charset="0"/>
                <a:cs typeface="Times New Roman" panose="02020603050405020304" pitchFamily="18" charset="0"/>
              </a:rPr>
              <a:t>    1,10,000 </a:t>
            </a:r>
            <a:endParaRPr lang="en-US" sz="19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55000" lnSpcReduction="20000"/>
          </a:bodyPr>
          <a:lstStyle/>
          <a:p>
            <a:pPr marL="0" lvl="0" indent="0">
              <a:buNone/>
            </a:pPr>
            <a:r>
              <a:rPr lang="en-US" u="sng" dirty="0">
                <a:solidFill>
                  <a:prstClr val="black"/>
                </a:solidFill>
                <a:latin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cs typeface="Times New Roman" panose="02020603050405020304" pitchFamily="18" charset="0"/>
              </a:rPr>
              <a:t>c</a:t>
            </a:r>
            <a:r>
              <a:rPr lang="en-US" dirty="0" smtClean="0">
                <a:solidFill>
                  <a:prstClr val="black"/>
                </a:solidFill>
                <a:latin typeface="Times New Roman" panose="02020603050405020304" pitchFamily="18" charset="0"/>
                <a:cs typeface="Times New Roman" panose="02020603050405020304" pitchFamily="18" charset="0"/>
              </a:rPr>
              <a:t>) </a:t>
            </a:r>
            <a:r>
              <a:rPr lang="en-US" dirty="0" err="1">
                <a:solidFill>
                  <a:prstClr val="black"/>
                </a:solidFill>
                <a:latin typeface="Times New Roman" panose="02020603050405020304" pitchFamily="18" charset="0"/>
                <a:cs typeface="Times New Roman" panose="02020603050405020304" pitchFamily="18" charset="0"/>
              </a:rPr>
              <a:t>K</a:t>
            </a:r>
            <a:r>
              <a:rPr lang="en-US" baseline="-25000" dirty="0" err="1">
                <a:solidFill>
                  <a:prstClr val="black"/>
                </a:solidFill>
                <a:latin typeface="Times New Roman" panose="02020603050405020304" pitchFamily="18" charset="0"/>
                <a:cs typeface="Times New Roman" panose="02020603050405020304" pitchFamily="18" charset="0"/>
              </a:rPr>
              <a:t>d</a:t>
            </a:r>
            <a:r>
              <a:rPr lang="en-US" dirty="0">
                <a:solidFill>
                  <a:prstClr val="black"/>
                </a:solidFill>
                <a:latin typeface="Times New Roman" panose="02020603050405020304" pitchFamily="18" charset="0"/>
                <a:cs typeface="Times New Roman" panose="02020603050405020304" pitchFamily="18" charset="0"/>
              </a:rPr>
              <a:t>  = </a:t>
            </a:r>
            <a:r>
              <a:rPr lang="en-US" dirty="0" smtClean="0">
                <a:solidFill>
                  <a:prstClr val="black"/>
                </a:solidFill>
                <a:latin typeface="Times New Roman" panose="02020603050405020304" pitchFamily="18" charset="0"/>
                <a:cs typeface="Times New Roman" panose="02020603050405020304" pitchFamily="18" charset="0"/>
              </a:rPr>
              <a:t>  </a:t>
            </a:r>
            <a:r>
              <a:rPr lang="en-US" u="sng" dirty="0" smtClean="0">
                <a:solidFill>
                  <a:prstClr val="black"/>
                </a:solidFill>
                <a:latin typeface="Times New Roman" panose="02020603050405020304" pitchFamily="18" charset="0"/>
                <a:cs typeface="Times New Roman" panose="02020603050405020304" pitchFamily="18" charset="0"/>
              </a:rPr>
              <a:t>I </a:t>
            </a:r>
            <a:r>
              <a:rPr lang="en-US" u="sng" dirty="0">
                <a:solidFill>
                  <a:prstClr val="black"/>
                </a:solidFill>
                <a:latin typeface="Times New Roman" panose="02020603050405020304" pitchFamily="18" charset="0"/>
                <a:cs typeface="Times New Roman" panose="02020603050405020304" pitchFamily="18" charset="0"/>
              </a:rPr>
              <a:t>(1-T) </a:t>
            </a:r>
            <a:r>
              <a:rPr lang="en-US" dirty="0">
                <a:solidFill>
                  <a:prstClr val="black"/>
                </a:solidFill>
                <a:latin typeface="Times New Roman" panose="02020603050405020304" pitchFamily="18" charset="0"/>
                <a:cs typeface="Times New Roman" panose="02020603050405020304" pitchFamily="18" charset="0"/>
              </a:rPr>
              <a:t> x 100</a:t>
            </a:r>
            <a:endParaRPr lang="en-US"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NP </a:t>
            </a:r>
            <a:endParaRPr lang="en-US"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   </a:t>
            </a:r>
            <a:r>
              <a:rPr lang="en-US" u="sng" dirty="0">
                <a:solidFill>
                  <a:prstClr val="black"/>
                </a:solidFill>
                <a:latin typeface="Times New Roman" panose="02020603050405020304" pitchFamily="18" charset="0"/>
                <a:cs typeface="Times New Roman" panose="02020603050405020304" pitchFamily="18" charset="0"/>
              </a:rPr>
              <a:t> </a:t>
            </a:r>
            <a:r>
              <a:rPr lang="en-US" u="sng" dirty="0" smtClean="0">
                <a:solidFill>
                  <a:prstClr val="black"/>
                </a:solidFill>
                <a:latin typeface="Times New Roman" panose="02020603050405020304" pitchFamily="18" charset="0"/>
                <a:cs typeface="Times New Roman" panose="02020603050405020304" pitchFamily="18" charset="0"/>
              </a:rPr>
              <a:t>8000 (</a:t>
            </a:r>
            <a:r>
              <a:rPr lang="en-US" u="sng" dirty="0">
                <a:solidFill>
                  <a:prstClr val="black"/>
                </a:solidFill>
                <a:latin typeface="Times New Roman" panose="02020603050405020304" pitchFamily="18" charset="0"/>
                <a:cs typeface="Times New Roman" panose="02020603050405020304" pitchFamily="18" charset="0"/>
              </a:rPr>
              <a:t>1-0.5) </a:t>
            </a:r>
            <a:r>
              <a:rPr lang="en-US" dirty="0">
                <a:solidFill>
                  <a:prstClr val="black"/>
                </a:solidFill>
                <a:latin typeface="Times New Roman" panose="02020603050405020304" pitchFamily="18" charset="0"/>
                <a:cs typeface="Times New Roman" panose="02020603050405020304" pitchFamily="18" charset="0"/>
              </a:rPr>
              <a:t> x </a:t>
            </a:r>
            <a:r>
              <a:rPr lang="en-US" dirty="0" smtClean="0">
                <a:solidFill>
                  <a:prstClr val="black"/>
                </a:solidFill>
                <a:latin typeface="Times New Roman" panose="02020603050405020304" pitchFamily="18" charset="0"/>
                <a:cs typeface="Times New Roman" panose="02020603050405020304" pitchFamily="18" charset="0"/>
              </a:rPr>
              <a:t>100  = </a:t>
            </a:r>
            <a:r>
              <a:rPr lang="en-US" b="1" dirty="0" smtClean="0">
                <a:solidFill>
                  <a:prstClr val="black"/>
                </a:solidFill>
                <a:latin typeface="Times New Roman" panose="02020603050405020304" pitchFamily="18" charset="0"/>
                <a:cs typeface="Times New Roman" panose="02020603050405020304" pitchFamily="18" charset="0"/>
              </a:rPr>
              <a:t>4.21%</a:t>
            </a:r>
            <a:endParaRPr lang="en-US"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   95,000</a:t>
            </a:r>
            <a:endParaRPr lang="en-US"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smtClean="0">
                <a:solidFill>
                  <a:prstClr val="black"/>
                </a:solidFill>
                <a:latin typeface="Times New Roman" panose="02020603050405020304" pitchFamily="18" charset="0"/>
                <a:cs typeface="Times New Roman" panose="02020603050405020304" pitchFamily="18" charset="0"/>
              </a:rPr>
              <a:t> </a:t>
            </a:r>
            <a:endParaRPr lang="en-US"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smtClean="0">
                <a:solidFill>
                  <a:prstClr val="black"/>
                </a:solidFill>
                <a:latin typeface="Times New Roman" panose="02020603050405020304" pitchFamily="18" charset="0"/>
                <a:cs typeface="Times New Roman" panose="02020603050405020304" pitchFamily="18" charset="0"/>
              </a:rPr>
              <a:t>d) </a:t>
            </a:r>
            <a:r>
              <a:rPr lang="en-US" dirty="0" err="1">
                <a:solidFill>
                  <a:prstClr val="black"/>
                </a:solidFill>
                <a:latin typeface="Times New Roman" panose="02020603050405020304" pitchFamily="18" charset="0"/>
                <a:cs typeface="Times New Roman" panose="02020603050405020304" pitchFamily="18" charset="0"/>
              </a:rPr>
              <a:t>K</a:t>
            </a:r>
            <a:r>
              <a:rPr lang="en-US" baseline="-25000" dirty="0" err="1">
                <a:solidFill>
                  <a:prstClr val="black"/>
                </a:solidFill>
                <a:latin typeface="Times New Roman" panose="02020603050405020304" pitchFamily="18" charset="0"/>
                <a:cs typeface="Times New Roman" panose="02020603050405020304" pitchFamily="18" charset="0"/>
              </a:rPr>
              <a:t>d</a:t>
            </a: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   </a:t>
            </a:r>
            <a:r>
              <a:rPr lang="en-US" u="sng" dirty="0" smtClean="0">
                <a:solidFill>
                  <a:prstClr val="black"/>
                </a:solidFill>
                <a:latin typeface="Times New Roman" panose="02020603050405020304" pitchFamily="18" charset="0"/>
                <a:cs typeface="Times New Roman" panose="02020603050405020304" pitchFamily="18" charset="0"/>
              </a:rPr>
              <a:t> </a:t>
            </a:r>
            <a:r>
              <a:rPr lang="en-US" u="sng" dirty="0">
                <a:solidFill>
                  <a:prstClr val="black"/>
                </a:solidFill>
                <a:latin typeface="Times New Roman" panose="02020603050405020304" pitchFamily="18" charset="0"/>
                <a:cs typeface="Times New Roman" panose="02020603050405020304" pitchFamily="18" charset="0"/>
              </a:rPr>
              <a:t>I (1-T) </a:t>
            </a:r>
            <a:r>
              <a:rPr lang="en-US" dirty="0">
                <a:solidFill>
                  <a:prstClr val="black"/>
                </a:solidFill>
                <a:latin typeface="Times New Roman" panose="02020603050405020304" pitchFamily="18" charset="0"/>
                <a:cs typeface="Times New Roman" panose="02020603050405020304" pitchFamily="18" charset="0"/>
              </a:rPr>
              <a:t> x 100</a:t>
            </a:r>
            <a:endParaRPr lang="en-US"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NP </a:t>
            </a:r>
            <a:endParaRPr lang="en-US"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smtClean="0">
                <a:solidFill>
                  <a:prstClr val="black"/>
                </a:solidFill>
                <a:latin typeface="Times New Roman" panose="02020603050405020304" pitchFamily="18" charset="0"/>
                <a:cs typeface="Times New Roman" panose="02020603050405020304" pitchFamily="18" charset="0"/>
              </a:rPr>
              <a:t>	</a:t>
            </a:r>
            <a:endParaRPr lang="en-US"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NP = 2,00,000 +20,000- ( </a:t>
            </a:r>
            <a:r>
              <a:rPr lang="en-US" u="sng" dirty="0" smtClean="0">
                <a:solidFill>
                  <a:prstClr val="black"/>
                </a:solidFill>
                <a:latin typeface="Times New Roman" panose="02020603050405020304" pitchFamily="18" charset="0"/>
                <a:cs typeface="Times New Roman" panose="02020603050405020304" pitchFamily="18" charset="0"/>
              </a:rPr>
              <a:t>  2  </a:t>
            </a:r>
            <a:r>
              <a:rPr lang="en-US" dirty="0" smtClean="0">
                <a:solidFill>
                  <a:prstClr val="black"/>
                </a:solidFill>
                <a:latin typeface="Times New Roman" panose="02020603050405020304" pitchFamily="18" charset="0"/>
                <a:cs typeface="Times New Roman" panose="02020603050405020304" pitchFamily="18" charset="0"/>
              </a:rPr>
              <a:t> x 2,20,000) = </a:t>
            </a:r>
            <a:r>
              <a:rPr lang="en-US" dirty="0" err="1" smtClean="0">
                <a:solidFill>
                  <a:prstClr val="black"/>
                </a:solidFill>
                <a:latin typeface="Times New Roman" panose="02020603050405020304" pitchFamily="18" charset="0"/>
                <a:cs typeface="Times New Roman" panose="02020603050405020304" pitchFamily="18" charset="0"/>
              </a:rPr>
              <a:t>Rs</a:t>
            </a:r>
            <a:r>
              <a:rPr lang="en-US" dirty="0" smtClean="0">
                <a:solidFill>
                  <a:prstClr val="black"/>
                </a:solidFill>
                <a:latin typeface="Times New Roman" panose="02020603050405020304" pitchFamily="18" charset="0"/>
                <a:cs typeface="Times New Roman" panose="02020603050405020304" pitchFamily="18" charset="0"/>
              </a:rPr>
              <a:t>. 2,15,600</a:t>
            </a:r>
            <a:endParaRPr lang="en-US"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smtClean="0">
                <a:solidFill>
                  <a:prstClr val="black"/>
                </a:solidFill>
                <a:latin typeface="Times New Roman" panose="02020603050405020304" pitchFamily="18" charset="0"/>
                <a:cs typeface="Times New Roman" panose="02020603050405020304" pitchFamily="18" charset="0"/>
              </a:rPr>
              <a:t>			          100</a:t>
            </a:r>
            <a:endParaRPr lang="en-US"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   </a:t>
            </a:r>
            <a:r>
              <a:rPr lang="en-US" u="sng" dirty="0">
                <a:solidFill>
                  <a:prstClr val="black"/>
                </a:solidFill>
                <a:latin typeface="Times New Roman" panose="02020603050405020304" pitchFamily="18" charset="0"/>
                <a:cs typeface="Times New Roman" panose="02020603050405020304" pitchFamily="18" charset="0"/>
              </a:rPr>
              <a:t> </a:t>
            </a:r>
            <a:r>
              <a:rPr lang="en-US" u="sng" dirty="0" smtClean="0">
                <a:solidFill>
                  <a:prstClr val="black"/>
                </a:solidFill>
                <a:latin typeface="Times New Roman" panose="02020603050405020304" pitchFamily="18" charset="0"/>
                <a:cs typeface="Times New Roman" panose="02020603050405020304" pitchFamily="18" charset="0"/>
              </a:rPr>
              <a:t>18000 (1-0.6) </a:t>
            </a:r>
            <a:r>
              <a:rPr lang="en-US" dirty="0" smtClean="0">
                <a:solidFill>
                  <a:prstClr val="black"/>
                </a:solidFill>
                <a:latin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cs typeface="Times New Roman" panose="02020603050405020304" pitchFamily="18" charset="0"/>
              </a:rPr>
              <a:t>x 100</a:t>
            </a:r>
            <a:endParaRPr lang="en-US"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    2,15,600 </a:t>
            </a:r>
            <a:endParaRPr lang="en-US"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a:t>
            </a:r>
            <a:endParaRPr lang="en-US"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cs typeface="Times New Roman" panose="02020603050405020304" pitchFamily="18" charset="0"/>
              </a:rPr>
              <a:t>= </a:t>
            </a:r>
            <a:r>
              <a:rPr lang="en-US" b="1" dirty="0" smtClean="0">
                <a:solidFill>
                  <a:prstClr val="black"/>
                </a:solidFill>
                <a:latin typeface="Times New Roman" panose="02020603050405020304" pitchFamily="18" charset="0"/>
                <a:cs typeface="Times New Roman" panose="02020603050405020304" pitchFamily="18" charset="0"/>
              </a:rPr>
              <a:t>3.34</a:t>
            </a:r>
            <a:r>
              <a:rPr lang="en-US" b="1" dirty="0">
                <a:solidFill>
                  <a:prstClr val="black"/>
                </a:solidFill>
                <a:latin typeface="Times New Roman" panose="02020603050405020304" pitchFamily="18" charset="0"/>
                <a:cs typeface="Times New Roman" panose="02020603050405020304" pitchFamily="18" charset="0"/>
              </a:rPr>
              <a:t>%</a:t>
            </a:r>
            <a:endParaRPr lang="en-US"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dirty="0">
                <a:solidFill>
                  <a:prstClr val="black"/>
                </a:solidFill>
                <a:latin typeface="Times New Roman" panose="02020603050405020304" pitchFamily="18" charset="0"/>
                <a:cs typeface="Times New Roman" panose="02020603050405020304" pitchFamily="18" charset="0"/>
              </a:rPr>
              <a:t>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67544" y="1340768"/>
            <a:ext cx="8229600" cy="4853136"/>
          </a:xfrm>
        </p:spPr>
        <p:txBody>
          <a:bodyPr>
            <a:normAutofit/>
          </a:bodyPr>
          <a:lstStyle/>
          <a:p>
            <a:pPr>
              <a:lnSpc>
                <a:spcPct val="150000"/>
              </a:lnSpc>
            </a:pPr>
            <a:r>
              <a:rPr lang="en-IN" sz="2400" b="1" dirty="0" smtClean="0">
                <a:solidFill>
                  <a:srgbClr val="C00000"/>
                </a:solidFill>
                <a:latin typeface="Times New Roman" panose="02020603050405020304" pitchFamily="18" charset="0"/>
                <a:cs typeface="Times New Roman" panose="02020603050405020304" pitchFamily="18" charset="0"/>
              </a:rPr>
              <a:t>Cost of redeemable debt:</a:t>
            </a:r>
            <a:r>
              <a:rPr lang="en-IN" sz="2400" dirty="0" smtClean="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pPr marL="0" indent="0">
              <a:lnSpc>
                <a:spcPct val="150000"/>
              </a:lnSpc>
              <a:buNone/>
            </a:pPr>
            <a:r>
              <a:rPr lang="en-IN" sz="2200" dirty="0" smtClean="0">
                <a:latin typeface="Times New Roman" panose="02020603050405020304" pitchFamily="18" charset="0"/>
                <a:cs typeface="Times New Roman" panose="02020603050405020304" pitchFamily="18" charset="0"/>
              </a:rPr>
              <a:t>	Usually the debt is issued to be redeemed after a certain period during the life time of a firm. </a:t>
            </a:r>
            <a:r>
              <a:rPr lang="en-US" sz="2200" dirty="0" smtClean="0">
                <a:latin typeface="Times New Roman" panose="02020603050405020304" pitchFamily="18" charset="0"/>
                <a:cs typeface="Times New Roman" panose="02020603050405020304" pitchFamily="18" charset="0"/>
              </a:rPr>
              <a:t>Here, the period of redemption is important. Cost of redeemable debt is calculated as follows:</a:t>
            </a:r>
            <a:endParaRPr lang="en-US" sz="22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2200" b="1" dirty="0" smtClean="0">
                <a:latin typeface="Times New Roman" panose="02020603050405020304" pitchFamily="18" charset="0"/>
                <a:cs typeface="Times New Roman" panose="02020603050405020304" pitchFamily="18" charset="0"/>
              </a:rPr>
              <a:t>(i) Before tax cost of redeemable debt:</a:t>
            </a:r>
            <a:endParaRPr lang="en-US" sz="2200" b="1" dirty="0" smtClean="0">
              <a:latin typeface="Times New Roman" panose="02020603050405020304" pitchFamily="18" charset="0"/>
              <a:cs typeface="Times New Roman" panose="02020603050405020304" pitchFamily="18" charset="0"/>
            </a:endParaRPr>
          </a:p>
          <a:p>
            <a:pPr marL="0" lvl="0" indent="0">
              <a:buNone/>
            </a:pPr>
            <a:r>
              <a:rPr lang="en-US" sz="1800" dirty="0" smtClean="0">
                <a:solidFill>
                  <a:prstClr val="black"/>
                </a:solidFill>
                <a:latin typeface="Times New Roman" panose="02020603050405020304" pitchFamily="18" charset="0"/>
                <a:cs typeface="Times New Roman" panose="02020603050405020304" pitchFamily="18" charset="0"/>
              </a:rPr>
              <a:t>	</a:t>
            </a:r>
            <a:r>
              <a:rPr lang="en-US" sz="1800" b="1" dirty="0" err="1" smtClean="0">
                <a:solidFill>
                  <a:prstClr val="black"/>
                </a:solidFill>
                <a:latin typeface="Times New Roman" panose="02020603050405020304" pitchFamily="18" charset="0"/>
                <a:cs typeface="Times New Roman" panose="02020603050405020304" pitchFamily="18" charset="0"/>
              </a:rPr>
              <a:t>K</a:t>
            </a:r>
            <a:r>
              <a:rPr lang="en-US" sz="1800" b="1" baseline="-25000" dirty="0" err="1" smtClean="0">
                <a:solidFill>
                  <a:prstClr val="black"/>
                </a:solidFill>
                <a:latin typeface="Times New Roman" panose="02020603050405020304" pitchFamily="18" charset="0"/>
                <a:cs typeface="Times New Roman" panose="02020603050405020304" pitchFamily="18" charset="0"/>
              </a:rPr>
              <a:t>d</a:t>
            </a:r>
            <a:r>
              <a:rPr lang="en-US" sz="1800" b="1" baseline="-25000" dirty="0" smtClean="0">
                <a:solidFill>
                  <a:prstClr val="black"/>
                </a:solidFill>
                <a:latin typeface="Times New Roman" panose="02020603050405020304" pitchFamily="18" charset="0"/>
                <a:cs typeface="Times New Roman" panose="02020603050405020304" pitchFamily="18" charset="0"/>
              </a:rPr>
              <a:t> =      </a:t>
            </a:r>
            <a:r>
              <a:rPr lang="en-US" sz="1800" b="1" u="sng" dirty="0" smtClean="0">
                <a:solidFill>
                  <a:prstClr val="black"/>
                </a:solidFill>
                <a:latin typeface="Times New Roman" panose="02020603050405020304" pitchFamily="18" charset="0"/>
                <a:cs typeface="Times New Roman" panose="02020603050405020304" pitchFamily="18" charset="0"/>
              </a:rPr>
              <a:t> I + 1/N (RV - NP) </a:t>
            </a:r>
            <a:r>
              <a:rPr lang="en-US" sz="1800" b="1" dirty="0" smtClean="0">
                <a:solidFill>
                  <a:prstClr val="black"/>
                </a:solidFill>
                <a:latin typeface="Times New Roman" panose="02020603050405020304" pitchFamily="18" charset="0"/>
                <a:cs typeface="Times New Roman" panose="02020603050405020304" pitchFamily="18" charset="0"/>
              </a:rPr>
              <a:t> </a:t>
            </a:r>
            <a:r>
              <a:rPr lang="en-US" sz="1800" b="1" dirty="0">
                <a:solidFill>
                  <a:prstClr val="black"/>
                </a:solidFill>
                <a:latin typeface="Times New Roman" panose="02020603050405020304" pitchFamily="18" charset="0"/>
                <a:cs typeface="Times New Roman" panose="02020603050405020304" pitchFamily="18" charset="0"/>
              </a:rPr>
              <a:t>x 100</a:t>
            </a:r>
            <a:endParaRPr lang="en-US" sz="18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1800" b="1" dirty="0">
                <a:solidFill>
                  <a:prstClr val="black"/>
                </a:solidFill>
                <a:latin typeface="Times New Roman" panose="02020603050405020304" pitchFamily="18" charset="0"/>
                <a:cs typeface="Times New Roman" panose="02020603050405020304" pitchFamily="18" charset="0"/>
              </a:rPr>
              <a:t>                   </a:t>
            </a:r>
            <a:r>
              <a:rPr lang="en-US" sz="1800" b="1" dirty="0" smtClean="0">
                <a:solidFill>
                  <a:prstClr val="black"/>
                </a:solidFill>
                <a:latin typeface="Times New Roman" panose="02020603050405020304" pitchFamily="18" charset="0"/>
                <a:cs typeface="Times New Roman" panose="02020603050405020304" pitchFamily="18" charset="0"/>
              </a:rPr>
              <a:t>	½(RV + NP) </a:t>
            </a:r>
            <a:endParaRPr lang="en-US" sz="1800" b="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1800" b="1" dirty="0">
                <a:solidFill>
                  <a:prstClr val="black"/>
                </a:solidFill>
                <a:latin typeface="Times New Roman" panose="02020603050405020304" pitchFamily="18" charset="0"/>
                <a:cs typeface="Times New Roman" panose="02020603050405020304" pitchFamily="18" charset="0"/>
              </a:rPr>
              <a:t>	</a:t>
            </a:r>
            <a:r>
              <a:rPr lang="en-US" sz="1800" dirty="0" smtClean="0">
                <a:solidFill>
                  <a:prstClr val="black"/>
                </a:solidFill>
                <a:latin typeface="Times New Roman" panose="02020603050405020304" pitchFamily="18" charset="0"/>
                <a:cs typeface="Times New Roman" panose="02020603050405020304" pitchFamily="18" charset="0"/>
              </a:rPr>
              <a:t>Where, I = Interest</a:t>
            </a:r>
            <a:endParaRPr lang="en-US" sz="18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1800" dirty="0">
                <a:solidFill>
                  <a:prstClr val="black"/>
                </a:solidFill>
                <a:latin typeface="Times New Roman" panose="02020603050405020304" pitchFamily="18" charset="0"/>
                <a:cs typeface="Times New Roman" panose="02020603050405020304" pitchFamily="18" charset="0"/>
              </a:rPr>
              <a:t>	</a:t>
            </a:r>
            <a:r>
              <a:rPr lang="en-US" sz="1800" dirty="0" smtClean="0">
                <a:solidFill>
                  <a:prstClr val="black"/>
                </a:solidFill>
                <a:latin typeface="Times New Roman" panose="02020603050405020304" pitchFamily="18" charset="0"/>
                <a:cs typeface="Times New Roman" panose="02020603050405020304" pitchFamily="18" charset="0"/>
              </a:rPr>
              <a:t>            N =  Number of years in which debt is to be redeemed</a:t>
            </a:r>
            <a:endParaRPr lang="en-US" sz="18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1800" dirty="0">
                <a:solidFill>
                  <a:prstClr val="black"/>
                </a:solidFill>
                <a:latin typeface="Times New Roman" panose="02020603050405020304" pitchFamily="18" charset="0"/>
                <a:cs typeface="Times New Roman" panose="02020603050405020304" pitchFamily="18" charset="0"/>
              </a:rPr>
              <a:t>	 </a:t>
            </a:r>
            <a:r>
              <a:rPr lang="en-US" sz="1800" dirty="0" smtClean="0">
                <a:solidFill>
                  <a:prstClr val="black"/>
                </a:solidFill>
                <a:latin typeface="Times New Roman" panose="02020603050405020304" pitchFamily="18" charset="0"/>
                <a:cs typeface="Times New Roman" panose="02020603050405020304" pitchFamily="18" charset="0"/>
              </a:rPr>
              <a:t>           RV = Redeemable value of debt</a:t>
            </a:r>
            <a:endParaRPr lang="en-US" sz="18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1800" dirty="0">
                <a:solidFill>
                  <a:prstClr val="black"/>
                </a:solidFill>
                <a:latin typeface="Times New Roman" panose="02020603050405020304" pitchFamily="18" charset="0"/>
                <a:cs typeface="Times New Roman" panose="02020603050405020304" pitchFamily="18" charset="0"/>
              </a:rPr>
              <a:t>	 </a:t>
            </a:r>
            <a:r>
              <a:rPr lang="en-US" sz="1800" dirty="0" smtClean="0">
                <a:solidFill>
                  <a:prstClr val="black"/>
                </a:solidFill>
                <a:latin typeface="Times New Roman" panose="02020603050405020304" pitchFamily="18" charset="0"/>
                <a:cs typeface="Times New Roman" panose="02020603050405020304" pitchFamily="18" charset="0"/>
              </a:rPr>
              <a:t>           NP = Net proceeds of debentures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4082</Words>
  <Application>WPS Presentation</Application>
  <PresentationFormat>On-screen Show (4:3)</PresentationFormat>
  <Paragraphs>136</Paragraphs>
  <Slides>12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Arial</vt:lpstr>
      <vt:lpstr>SimSun</vt:lpstr>
      <vt:lpstr>Wingdings</vt:lpstr>
      <vt:lpstr>Times New Roman</vt:lpstr>
      <vt:lpstr>Calibri</vt:lpstr>
      <vt:lpstr>Microsoft YaHei</vt:lpstr>
      <vt:lpstr>Arial Unicode MS</vt:lpstr>
      <vt:lpstr>Office Theme</vt:lpstr>
      <vt:lpstr>PowerPoint 演示文稿</vt:lpstr>
      <vt:lpstr>Determination of cost of capital  </vt:lpstr>
      <vt:lpstr>Cost of Debt</vt:lpstr>
      <vt:lpstr>Cost of Irredeemable Debt</vt:lpstr>
      <vt:lpstr>PowerPoint 演示文稿</vt:lpstr>
      <vt:lpstr>Example 1</vt:lpstr>
      <vt:lpstr>PowerPoint 演示文稿</vt:lpstr>
      <vt:lpstr>PowerPoint 演示文稿</vt:lpstr>
      <vt:lpstr>PowerPoint 演示文稿</vt:lpstr>
      <vt:lpstr>PowerPoint 演示文稿</vt:lpstr>
      <vt:lpstr>Example 1</vt:lpstr>
      <vt:lpstr>Solution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34</cp:revision>
  <dcterms:created xsi:type="dcterms:W3CDTF">2020-06-11T10:18:00Z</dcterms:created>
  <dcterms:modified xsi:type="dcterms:W3CDTF">2024-08-31T06:53:19Z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EB637F493FC44827BDD96A36E2CC99BD_12</vt:lpwstr>
  </property>
  <property fmtid="{D5CDD505-2E9C-101B-9397-08002B2CF9AE}" pid="3" name="KSOProductBuildVer">
    <vt:lpwstr>1033-12.2.0.17562</vt:lpwstr>
  </property>
</Properties>
</file>