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88" r:id="rId4"/>
    <p:sldId id="308" r:id="rId5"/>
    <p:sldId id="309" r:id="rId6"/>
    <p:sldId id="310" r:id="rId7"/>
    <p:sldId id="311" r:id="rId8"/>
    <p:sldId id="312" r:id="rId9"/>
    <p:sldId id="313" r:id="rId10"/>
    <p:sldId id="314" r:id="rId11"/>
    <p:sldId id="31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6BC182E-35D1-4330-A89B-58F8860E0E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46BC182E-35D1-4330-A89B-58F8860E0E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46BC182E-35D1-4330-A89B-58F8860E0E8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BC182E-35D1-4330-A89B-58F8860E0E8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C182E-35D1-4330-A89B-58F8860E0E8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6BC182E-35D1-4330-A89B-58F8860E0E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6BC182E-35D1-4330-A89B-58F8860E0E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8997FC-CB1D-400A-B6B3-14B68CEFD3C8}"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C182E-35D1-4330-A89B-58F8860E0E8E}"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997FC-CB1D-400A-B6B3-14B68CEFD3C8}"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IN" sz="3200" b="1">
                <a:solidFill>
                  <a:srgbClr val="FF0000"/>
                </a:solidFill>
              </a:rPr>
              <a:t>Earning yield method</a:t>
            </a:r>
            <a:endParaRPr lang="en-US" altLang="en-IN" sz="3200" b="1">
              <a:solidFill>
                <a:srgbClr val="FF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Formula</a:t>
            </a:r>
            <a:endParaRPr lang="en-IN" sz="3200" b="1" dirty="0">
              <a:solidFill>
                <a:srgbClr val="C00000"/>
              </a:solidFill>
            </a:endParaRPr>
          </a:p>
        </p:txBody>
      </p:sp>
      <p:pic>
        <p:nvPicPr>
          <p:cNvPr id="6" name="Picture 3" descr="C:\Users\user\Downloads\CamScanner 07-01-2020 17.10.47_3.jpg"/>
          <p:cNvPicPr>
            <a:picLocks noGrp="1" noChangeAspect="1" noChangeArrowheads="1"/>
          </p:cNvPicPr>
          <p:nvPr>
            <p:ph idx="1"/>
          </p:nvPr>
        </p:nvPicPr>
        <p:blipFill>
          <a:blip r:embed="rId1" cstate="print">
            <a:extLst>
              <a:ext uri="{28A0092B-C50C-407E-A947-70E740481C1C}">
                <a14:useLocalDpi xmlns:a14="http://schemas.microsoft.com/office/drawing/2010/main" val="0"/>
              </a:ext>
            </a:extLst>
          </a:blip>
          <a:srcRect/>
          <a:stretch>
            <a:fillRect/>
          </a:stretch>
        </p:blipFill>
        <p:spPr bwMode="auto">
          <a:xfrm>
            <a:off x="1187624" y="1844825"/>
            <a:ext cx="6480720" cy="25922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Earning yield method</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It is also called earning price method.</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a:t>
            </a:r>
            <a:r>
              <a:rPr lang="en-IN" sz="2200" dirty="0" err="1" smtClean="0">
                <a:latin typeface="Times New Roman" panose="02020603050405020304" pitchFamily="18" charset="0"/>
                <a:cs typeface="Times New Roman" panose="02020603050405020304" pitchFamily="18" charset="0"/>
              </a:rPr>
              <a:t>ccording</a:t>
            </a:r>
            <a:r>
              <a:rPr lang="en-IN" sz="2200" dirty="0" smtClean="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to this method, the cost of equity capital is the discount rate that equates the present value of expected future earnings per share with the current market price or net proceeds per share.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This </a:t>
            </a:r>
            <a:r>
              <a:rPr lang="en-IN" sz="2200" dirty="0">
                <a:latin typeface="Times New Roman" panose="02020603050405020304" pitchFamily="18" charset="0"/>
                <a:cs typeface="Times New Roman" panose="02020603050405020304" pitchFamily="18" charset="0"/>
              </a:rPr>
              <a:t>method is </a:t>
            </a:r>
            <a:r>
              <a:rPr lang="en-IN" sz="2200" b="1" i="1" dirty="0">
                <a:latin typeface="Times New Roman" panose="02020603050405020304" pitchFamily="18" charset="0"/>
                <a:cs typeface="Times New Roman" panose="02020603050405020304" pitchFamily="18" charset="0"/>
              </a:rPr>
              <a:t>used </a:t>
            </a:r>
            <a:r>
              <a:rPr lang="en-IN" sz="2200" dirty="0">
                <a:latin typeface="Times New Roman" panose="02020603050405020304" pitchFamily="18" charset="0"/>
                <a:cs typeface="Times New Roman" panose="02020603050405020304" pitchFamily="18" charset="0"/>
              </a:rPr>
              <a:t>in the following </a:t>
            </a:r>
            <a:r>
              <a:rPr lang="en-IN" sz="2200" b="1" i="1" dirty="0">
                <a:latin typeface="Times New Roman" panose="02020603050405020304" pitchFamily="18" charset="0"/>
                <a:cs typeface="Times New Roman" panose="02020603050405020304" pitchFamily="18" charset="0"/>
              </a:rPr>
              <a:t>cases</a:t>
            </a:r>
            <a:r>
              <a:rPr lang="en-IN"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lvl="1"/>
            <a:r>
              <a:rPr lang="en-IN" sz="2200" dirty="0" smtClean="0">
                <a:latin typeface="Times New Roman" panose="02020603050405020304" pitchFamily="18" charset="0"/>
                <a:cs typeface="Times New Roman" panose="02020603050405020304" pitchFamily="18" charset="0"/>
              </a:rPr>
              <a:t>When </a:t>
            </a:r>
            <a:r>
              <a:rPr lang="en-IN" sz="2200" dirty="0">
                <a:latin typeface="Times New Roman" panose="02020603050405020304" pitchFamily="18" charset="0"/>
                <a:cs typeface="Times New Roman" panose="02020603050405020304" pitchFamily="18" charset="0"/>
              </a:rPr>
              <a:t>the EPS is expected to remain constant </a:t>
            </a:r>
            <a:endParaRPr lang="en-IN" sz="2200" dirty="0" smtClean="0">
              <a:latin typeface="Times New Roman" panose="02020603050405020304" pitchFamily="18" charset="0"/>
              <a:cs typeface="Times New Roman" panose="02020603050405020304" pitchFamily="18" charset="0"/>
            </a:endParaRPr>
          </a:p>
          <a:p>
            <a:pPr lvl="1"/>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When </a:t>
            </a:r>
            <a:r>
              <a:rPr lang="en-IN" sz="2200" dirty="0">
                <a:latin typeface="Times New Roman" panose="02020603050405020304" pitchFamily="18" charset="0"/>
                <a:cs typeface="Times New Roman" panose="02020603050405020304" pitchFamily="18" charset="0"/>
              </a:rPr>
              <a:t>the dividend </a:t>
            </a:r>
            <a:r>
              <a:rPr lang="en-IN" sz="2200" dirty="0" err="1">
                <a:latin typeface="Times New Roman" panose="02020603050405020304" pitchFamily="18" charset="0"/>
                <a:cs typeface="Times New Roman" panose="02020603050405020304" pitchFamily="18" charset="0"/>
              </a:rPr>
              <a:t>payout</a:t>
            </a:r>
            <a:r>
              <a:rPr lang="en-IN" sz="2200" dirty="0">
                <a:latin typeface="Times New Roman" panose="02020603050405020304" pitchFamily="18" charset="0"/>
                <a:cs typeface="Times New Roman" panose="02020603050405020304" pitchFamily="18" charset="0"/>
              </a:rPr>
              <a:t> ratio is 100 % </a:t>
            </a:r>
            <a:endParaRPr lang="en-IN" sz="2200" dirty="0" smtClean="0">
              <a:latin typeface="Times New Roman" panose="02020603050405020304" pitchFamily="18" charset="0"/>
              <a:cs typeface="Times New Roman" panose="02020603050405020304" pitchFamily="18" charset="0"/>
            </a:endParaRPr>
          </a:p>
          <a:p>
            <a:pPr lvl="1"/>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share price is influenced by the EPS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a:t>
            </a:r>
            <a:endParaRPr lang="en-IN" dirty="0"/>
          </a:p>
        </p:txBody>
      </p:sp>
      <p:sp>
        <p:nvSpPr>
          <p:cNvPr id="3" name="Content Placeholder 2"/>
          <p:cNvSpPr>
            <a:spLocks noGrp="1"/>
          </p:cNvSpPr>
          <p:nvPr>
            <p:ph idx="1"/>
          </p:nvPr>
        </p:nvSpPr>
        <p:spPr/>
        <p:txBody>
          <a:bodyPr/>
          <a:lstStyle/>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err="1" smtClean="0">
                <a:solidFill>
                  <a:prstClr val="black"/>
                </a:solidFill>
                <a:latin typeface="Times New Roman" panose="02020603050405020304" pitchFamily="18" charset="0"/>
                <a:cs typeface="Times New Roman" panose="02020603050405020304" pitchFamily="18" charset="0"/>
              </a:rPr>
              <a:t>K</a:t>
            </a:r>
            <a:r>
              <a:rPr lang="en-US" sz="2200" baseline="-25000" dirty="0" err="1" smtClean="0">
                <a:solidFill>
                  <a:prstClr val="black"/>
                </a:solidFill>
                <a:latin typeface="Times New Roman" panose="02020603050405020304" pitchFamily="18" charset="0"/>
                <a:cs typeface="Times New Roman" panose="02020603050405020304" pitchFamily="18" charset="0"/>
              </a:rPr>
              <a:t>e</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a:t>
            </a:r>
            <a:r>
              <a:rPr lang="en-US" sz="2200" u="sng" dirty="0" smtClean="0">
                <a:solidFill>
                  <a:prstClr val="black"/>
                </a:solidFill>
                <a:latin typeface="Times New Roman" panose="02020603050405020304" pitchFamily="18" charset="0"/>
                <a:cs typeface="Times New Roman" panose="02020603050405020304" pitchFamily="18" charset="0"/>
              </a:rPr>
              <a:t>  </a:t>
            </a:r>
            <a:r>
              <a:rPr lang="en-IN" sz="2200" u="sng" dirty="0" smtClean="0">
                <a:solidFill>
                  <a:prstClr val="black"/>
                </a:solidFill>
              </a:rPr>
              <a:t>EPS</a:t>
            </a:r>
            <a:r>
              <a:rPr lang="en-US" sz="2200" u="sng" dirty="0" smtClean="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 x </a:t>
            </a:r>
            <a:r>
              <a:rPr lang="en-US" sz="2200" dirty="0">
                <a:solidFill>
                  <a:prstClr val="black"/>
                </a:solidFill>
                <a:latin typeface="Times New Roman" panose="02020603050405020304" pitchFamily="18" charset="0"/>
                <a:cs typeface="Times New Roman" panose="02020603050405020304" pitchFamily="18" charset="0"/>
              </a:rPr>
              <a:t>100 + G</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a:solidFill>
                  <a:prstClr val="black"/>
                </a:solidFill>
                <a:latin typeface="Times New Roman" panose="02020603050405020304" pitchFamily="18" charset="0"/>
                <a:cs typeface="Times New Roman" panose="02020603050405020304" pitchFamily="18" charset="0"/>
              </a:rPr>
              <a:t>		             </a:t>
            </a:r>
            <a:r>
              <a:rPr lang="en-US" sz="2200" dirty="0" smtClean="0">
                <a:solidFill>
                  <a:prstClr val="black"/>
                </a:solidFill>
                <a:latin typeface="Times New Roman" panose="02020603050405020304" pitchFamily="18" charset="0"/>
                <a:cs typeface="Times New Roman" panose="02020603050405020304" pitchFamily="18" charset="0"/>
              </a:rPr>
              <a:t>MP or NP </a:t>
            </a:r>
            <a:endParaRPr lang="en-US"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EPS = Earning Per Share</a:t>
            </a:r>
            <a:endParaRPr lang="en-US"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IN" dirty="0"/>
          </a:p>
        </p:txBody>
      </p:sp>
      <p:sp>
        <p:nvSpPr>
          <p:cNvPr id="3" name="Content Placeholder 2"/>
          <p:cNvSpPr>
            <a:spLocks noGrp="1"/>
          </p:cNvSpPr>
          <p:nvPr>
            <p:ph idx="1"/>
          </p:nvPr>
        </p:nvSpPr>
        <p:spPr/>
        <p:txBody>
          <a:bodyPr/>
          <a:lstStyle/>
          <a:p>
            <a:endParaRPr lang="en-IN" dirty="0"/>
          </a:p>
        </p:txBody>
      </p:sp>
      <p:pic>
        <p:nvPicPr>
          <p:cNvPr id="1027" name="Picture 3" descr="C:\Users\user\Downloads\CamScanner 07-01-2020 17.03.57.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693927"/>
            <a:ext cx="9144000" cy="547014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smtClean="0">
                <a:solidFill>
                  <a:srgbClr val="C00000"/>
                </a:solidFill>
              </a:rPr>
              <a:t>Realised</a:t>
            </a:r>
            <a:r>
              <a:rPr lang="en-US" sz="3200" b="1" dirty="0" smtClean="0">
                <a:solidFill>
                  <a:srgbClr val="C00000"/>
                </a:solidFill>
              </a:rPr>
              <a:t> yield method</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r>
              <a:rPr lang="en-IN" sz="2200" dirty="0" smtClean="0">
                <a:latin typeface="Times New Roman" panose="02020603050405020304" pitchFamily="18" charset="0"/>
                <a:cs typeface="Times New Roman" panose="02020603050405020304" pitchFamily="18" charset="0"/>
              </a:rPr>
              <a:t>When future dividend and market price are uncertain, it is very difficult to estimate the rate of return on investment.</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 In order to overcome this difficulty, the average rate of return actually realized in the past few years by the investor is used to determine the cost of capital. </a:t>
            </a:r>
            <a:endParaRPr lang="en-IN" sz="2200" dirty="0" smtClean="0">
              <a:latin typeface="Times New Roman" panose="02020603050405020304" pitchFamily="18" charset="0"/>
              <a:cs typeface="Times New Roman" panose="02020603050405020304" pitchFamily="18" charset="0"/>
            </a:endParaRPr>
          </a:p>
          <a:p>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Under this method, the realized yield is discounted at the present value factor and then compared with the value of investment.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Capital Asset Pricing Model (CAPM)</a:t>
            </a:r>
            <a:br>
              <a:rPr lang="en-US" sz="3200" b="1" dirty="0" smtClean="0">
                <a:solidFill>
                  <a:srgbClr val="C00000"/>
                </a:solidFill>
              </a:rPr>
            </a:br>
            <a:r>
              <a:rPr lang="en-US" sz="3200" b="1" dirty="0" smtClean="0">
                <a:solidFill>
                  <a:srgbClr val="C00000"/>
                </a:solidFill>
              </a:rPr>
              <a:t>or Approach</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lvl="1">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Under </a:t>
            </a:r>
            <a:r>
              <a:rPr lang="en-IN" sz="2200" dirty="0">
                <a:latin typeface="Times New Roman" panose="02020603050405020304" pitchFamily="18" charset="0"/>
                <a:cs typeface="Times New Roman" panose="02020603050405020304" pitchFamily="18" charset="0"/>
              </a:rPr>
              <a:t>this method the cost of equity is divided into two components- </a:t>
            </a:r>
            <a:endParaRPr lang="en-IN" sz="2200" dirty="0" smtClean="0">
              <a:latin typeface="Times New Roman" panose="02020603050405020304" pitchFamily="18" charset="0"/>
              <a:cs typeface="Times New Roman" panose="02020603050405020304" pitchFamily="18" charset="0"/>
            </a:endParaRPr>
          </a:p>
          <a:p>
            <a:pPr lvl="2">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a:t>
            </a:r>
            <a:r>
              <a:rPr lang="en-IN" sz="2200" dirty="0">
                <a:latin typeface="Times New Roman" panose="02020603050405020304" pitchFamily="18" charset="0"/>
                <a:cs typeface="Times New Roman" panose="02020603050405020304" pitchFamily="18" charset="0"/>
              </a:rPr>
              <a:t>i) the near risk free return available on investing in government bonds and </a:t>
            </a:r>
            <a:endParaRPr lang="en-IN" sz="2200" dirty="0" smtClean="0">
              <a:latin typeface="Times New Roman" panose="02020603050405020304" pitchFamily="18" charset="0"/>
              <a:cs typeface="Times New Roman" panose="02020603050405020304" pitchFamily="18" charset="0"/>
            </a:endParaRPr>
          </a:p>
          <a:p>
            <a:pPr lvl="2">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a:t>
            </a:r>
            <a:r>
              <a:rPr lang="en-IN" sz="2200" dirty="0">
                <a:latin typeface="Times New Roman" panose="02020603050405020304" pitchFamily="18" charset="0"/>
                <a:cs typeface="Times New Roman" panose="02020603050405020304" pitchFamily="18" charset="0"/>
              </a:rPr>
              <a:t>ii) an additional risk premium for investing in a particular share or investment. </a:t>
            </a:r>
            <a:endParaRPr lang="en-IN" sz="2200" dirty="0" smtClean="0">
              <a:latin typeface="Times New Roman" panose="02020603050405020304" pitchFamily="18" charset="0"/>
              <a:cs typeface="Times New Roman" panose="02020603050405020304" pitchFamily="18" charset="0"/>
            </a:endParaRPr>
          </a:p>
          <a:p>
            <a:pPr marL="457200" lvl="1" indent="0">
              <a:buNone/>
            </a:pPr>
            <a:endParaRPr lang="en-IN" sz="22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This </a:t>
            </a:r>
            <a:r>
              <a:rPr lang="en-IN" sz="2200" dirty="0">
                <a:latin typeface="Times New Roman" panose="02020603050405020304" pitchFamily="18" charset="0"/>
                <a:cs typeface="Times New Roman" panose="02020603050405020304" pitchFamily="18" charset="0"/>
              </a:rPr>
              <a:t>risk premium in turn comprises the average return on the overall market portfolio and the beta factor (or risk) of the particular investment.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Formula</a:t>
            </a:r>
            <a:endParaRPr lang="en-IN" sz="3200" b="1" dirty="0"/>
          </a:p>
        </p:txBody>
      </p:sp>
      <p:sp>
        <p:nvSpPr>
          <p:cNvPr id="3" name="Content Placeholder 2"/>
          <p:cNvSpPr>
            <a:spLocks noGrp="1"/>
          </p:cNvSpPr>
          <p:nvPr>
            <p:ph idx="1"/>
          </p:nvPr>
        </p:nvSpPr>
        <p:spPr/>
        <p:txBody>
          <a:bodyPr/>
          <a:lstStyle/>
          <a:p>
            <a:endParaRPr lang="en-IN" dirty="0"/>
          </a:p>
        </p:txBody>
      </p:sp>
      <p:pic>
        <p:nvPicPr>
          <p:cNvPr id="2050" name="Picture 2" descr="C:\Users\user\Downloads\CamScanner 07-01-2020 17.10.47.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83568" y="2237383"/>
            <a:ext cx="7920880" cy="238323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a:t>
            </a:r>
            <a:endParaRPr lang="en-IN" dirty="0"/>
          </a:p>
        </p:txBody>
      </p:sp>
      <p:sp>
        <p:nvSpPr>
          <p:cNvPr id="3" name="Content Placeholder 2"/>
          <p:cNvSpPr>
            <a:spLocks noGrp="1"/>
          </p:cNvSpPr>
          <p:nvPr>
            <p:ph idx="1"/>
          </p:nvPr>
        </p:nvSpPr>
        <p:spPr/>
        <p:txBody>
          <a:bodyPr/>
          <a:lstStyle/>
          <a:p>
            <a:endParaRPr lang="en-IN" dirty="0"/>
          </a:p>
        </p:txBody>
      </p:sp>
      <p:pic>
        <p:nvPicPr>
          <p:cNvPr id="3074" name="Picture 2" descr="C:\Users\user\Downloads\CamScanner 07-01-2020 17.10.47_2.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539552" y="1580316"/>
            <a:ext cx="8280920" cy="40089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C00000"/>
                </a:solidFill>
              </a:rPr>
              <a:t>Gordon Dividend Growth Model</a:t>
            </a:r>
            <a:endParaRPr lang="en-IN" sz="3200" dirty="0">
              <a:solidFill>
                <a:srgbClr val="C00000"/>
              </a:solidFill>
            </a:endParaRPr>
          </a:p>
        </p:txBody>
      </p:sp>
      <p:sp>
        <p:nvSpPr>
          <p:cNvPr id="3" name="Content Placeholder 2"/>
          <p:cNvSpPr>
            <a:spLocks noGrp="1"/>
          </p:cNvSpPr>
          <p:nvPr>
            <p:ph idx="1"/>
          </p:nvPr>
        </p:nvSpPr>
        <p:spPr/>
        <p:txBody>
          <a:bodyPr>
            <a:normAutofit/>
          </a:bodyPr>
          <a:lstStyle/>
          <a:p>
            <a:r>
              <a:rPr lang="en-IN" sz="2200" b="1" dirty="0" smtClean="0">
                <a:latin typeface="Times New Roman" panose="02020603050405020304" pitchFamily="18" charset="0"/>
                <a:cs typeface="Times New Roman" panose="02020603050405020304" pitchFamily="18" charset="0"/>
              </a:rPr>
              <a:t>T</a:t>
            </a:r>
            <a:r>
              <a:rPr lang="en-IN" sz="2200" dirty="0" smtClean="0">
                <a:latin typeface="Times New Roman" panose="02020603050405020304" pitchFamily="18" charset="0"/>
                <a:cs typeface="Times New Roman" panose="02020603050405020304" pitchFamily="18" charset="0"/>
              </a:rPr>
              <a:t>his </a:t>
            </a:r>
            <a:r>
              <a:rPr lang="en-IN" sz="2200" dirty="0">
                <a:latin typeface="Times New Roman" panose="02020603050405020304" pitchFamily="18" charset="0"/>
                <a:cs typeface="Times New Roman" panose="02020603050405020304" pitchFamily="18" charset="0"/>
              </a:rPr>
              <a:t>is yet another technique to determine cost of equity. </a:t>
            </a:r>
            <a:endParaRPr lang="en-IN" sz="2200" dirty="0" smtClean="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This </a:t>
            </a:r>
            <a:r>
              <a:rPr lang="en-IN" sz="2200" dirty="0">
                <a:latin typeface="Times New Roman" panose="02020603050405020304" pitchFamily="18" charset="0"/>
                <a:cs typeface="Times New Roman" panose="02020603050405020304" pitchFamily="18" charset="0"/>
              </a:rPr>
              <a:t>approach takes into account annual growth in dividend in perpetuity</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dividend and its growth is shown as the ratio of expected rate of return plus growth rate.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1782</Words>
  <Application>WPS Presentation</Application>
  <PresentationFormat>On-screen Show (4:3)</PresentationFormat>
  <Paragraphs>53</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SimSun</vt:lpstr>
      <vt:lpstr>Wingdings</vt:lpstr>
      <vt:lpstr>Times New Roman</vt:lpstr>
      <vt:lpstr>Calibri</vt:lpstr>
      <vt:lpstr>Microsoft YaHei</vt:lpstr>
      <vt:lpstr>Arial Unicode MS</vt:lpstr>
      <vt:lpstr>Office Theme</vt:lpstr>
      <vt:lpstr>PowerPoint 演示文稿</vt:lpstr>
      <vt:lpstr>Earning yield method</vt:lpstr>
      <vt:lpstr>Formula</vt:lpstr>
      <vt:lpstr>Example 1</vt:lpstr>
      <vt:lpstr>Realised yield method</vt:lpstr>
      <vt:lpstr>Capital Asset Pricing Model (CAPM) or Approach</vt:lpstr>
      <vt:lpstr>Formula</vt:lpstr>
      <vt:lpstr>Example 1</vt:lpstr>
      <vt:lpstr>Gordon Dividend Growth Model</vt:lpstr>
      <vt:lpstr>Formula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43</cp:revision>
  <dcterms:created xsi:type="dcterms:W3CDTF">2020-06-11T10:18:00Z</dcterms:created>
  <dcterms:modified xsi:type="dcterms:W3CDTF">2024-08-31T06:55:08Z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E8A366FBB8ED4B899624B2ABB07AB65B_12</vt:lpwstr>
  </property>
  <property fmtid="{D5CDD505-2E9C-101B-9397-08002B2CF9AE}" pid="3" name="KSOProductBuildVer">
    <vt:lpwstr>1033-12.2.0.17562</vt:lpwstr>
  </property>
</Properties>
</file>