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2" r:id="rId4"/>
    <p:sldId id="323" r:id="rId5"/>
    <p:sldId id="32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182E-35D1-4330-A89B-58F8860E0E8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97FC-CB1D-400A-B6B3-14B68CEFD3C8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IN" sz="3000" b="1">
                <a:solidFill>
                  <a:srgbClr val="FF0000"/>
                </a:solidFill>
              </a:rPr>
              <a:t>Weighted Average Cost of capital</a:t>
            </a:r>
            <a:endParaRPr lang="en-US" altLang="en-IN" sz="3000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0000"/>
          </a:bodyPr>
          <a:lstStyle/>
          <a:p>
            <a:r>
              <a:rPr lang="en-US" altLang="en-IN" b="1" dirty="0">
                <a:solidFill>
                  <a:srgbClr val="002060"/>
                </a:solidFill>
                <a:sym typeface="+mn-ea"/>
              </a:rPr>
              <a:t>Prepared by </a:t>
            </a:r>
            <a:endParaRPr lang="en-US" altLang="en-IN" b="1" dirty="0">
              <a:solidFill>
                <a:srgbClr val="002060"/>
              </a:solidFill>
              <a:sym typeface="+mn-ea"/>
            </a:endParaRPr>
          </a:p>
          <a:p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Dr. Muhammed Rafi.P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Assistant Professor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PG Department of Commerce &amp; Management studies</a:t>
            </a:r>
            <a:endParaRPr lang="en-IN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13314" name="Picture 2" descr="C:\Users\user\Downloads\CamScanner 07-01-2020 18.10.21_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 descr="C:\Users\user\Downloads\CamScanner 07-01-2020 18.10.21_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793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 descr="C:\Users\user\Downloads\CamScanner 07-01-2020 18.10.21_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1"/>
            <a:ext cx="82809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6" name="Picture 2" descr="C:\Users\user\Downloads\CamScanner 07-01-2020 18.10.21_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33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C00000"/>
                </a:solidFill>
              </a:rPr>
              <a:t>Weighted Average Cost Of Capital (WACC)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WACC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refers to the average cost of the various sources of finance.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average of the cost of all sources of funds in the capital structure, properly weighted by the proportion of each source in the capital structure.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known as composite cost of capital or overall cost of capital.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no simple average but weighted average.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C00000"/>
                </a:solidFill>
              </a:rPr>
              <a:t>Steps involved in calculating WACC </a:t>
            </a:r>
            <a:br>
              <a:rPr lang="en-IN" sz="3200" dirty="0">
                <a:solidFill>
                  <a:srgbClr val="C00000"/>
                </a:solidFill>
              </a:rPr>
            </a:b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weights: </a:t>
            </a:r>
            <a:endParaRPr lang="en-I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weights have to be assigned to each source. It can be either book value weights or market value weights.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weights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relative proportion of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various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capital to the total capital. 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Market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weights: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calculated on the basis of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the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value of the different sources of capital.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specific cost of each source : </a:t>
            </a:r>
            <a:endParaRPr lang="en-I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weights, the next step is to calculate the specific cost of each source.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WACC: </a:t>
            </a:r>
            <a:endParaRPr lang="en-I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fter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ascertaining specific cost of each source, the WACC is calculated. This is calculated by multiplying the cost of each source by its respective weights.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Merits of WACC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and logical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consideration all changes in the capital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when profit are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budgeting decision.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C00000"/>
                </a:solidFill>
              </a:rPr>
              <a:t>Demerits of WACC 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in case of excessive low cost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debt.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in case of low profits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assign weights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Example 1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9218" name="Picture 2" descr="C:\Users\user\Downloads\CamScanner 07-01-2020 17.45.06_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2362"/>
            <a:ext cx="8064896" cy="34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Solution 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user\Downloads\CamScanner 07-01-2020 17.45.06_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Example 2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11266" name="Picture 2" descr="C:\Users\user\Downloads\CamScanner 07-01-2020 18.10.2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32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Solution 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12290" name="Picture 2" descr="C:\Users\user\Downloads\CamScanner 07-01-2020 18.10.21_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1"/>
            <a:ext cx="8352928" cy="31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1597</Words>
  <Application>WPS Presentation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Weighted Average Cost Of Capital (WACC)</vt:lpstr>
      <vt:lpstr>Steps involved in calculating WACC  </vt:lpstr>
      <vt:lpstr>Merits of WACC</vt:lpstr>
      <vt:lpstr>Demerits of WACC </vt:lpstr>
      <vt:lpstr>Example 1</vt:lpstr>
      <vt:lpstr>Solution </vt:lpstr>
      <vt:lpstr>Example 2</vt:lpstr>
      <vt:lpstr>Solution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2020-06-11T10:18:00Z</dcterms:created>
  <dcterms:modified xsi:type="dcterms:W3CDTF">2024-08-31T06:56:39Z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70BEDFE037314580956D3096289499B4_12</vt:lpwstr>
  </property>
  <property fmtid="{D5CDD505-2E9C-101B-9397-08002B2CF9AE}" pid="3" name="KSOProductBuildVer">
    <vt:lpwstr>1033-12.2.0.17562</vt:lpwstr>
  </property>
</Properties>
</file>