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A503-B5A3-408C-AF8C-2C83F6FDC7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FDE9-AD68-4EF8-A257-8C88B8E6A02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2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91865"/>
            <a:ext cx="6400800" cy="2454275"/>
          </a:xfrm>
        </p:spPr>
        <p:txBody>
          <a:bodyPr>
            <a:normAutofit fontScale="70000"/>
          </a:bodyPr>
          <a:lstStyle/>
          <a:p>
            <a:r>
              <a:rPr lang="en-US" sz="5000" b="1" dirty="0" smtClean="0">
                <a:solidFill>
                  <a:srgbClr val="FF0000"/>
                </a:solidFill>
              </a:rPr>
              <a:t>Capital Structure</a:t>
            </a:r>
            <a:endParaRPr lang="en-US" sz="5000" b="1" dirty="0" smtClean="0">
              <a:solidFill>
                <a:srgbClr val="FF0000"/>
              </a:solidFill>
            </a:endParaRPr>
          </a:p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Meaning Capital Structure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mix of different sources of long-term sources such as equity shares, preference shares, debentures, long-term loans and retained earnings.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capital structure refers to the relationship between the various long-term source financing such as equity capital, preference share capital and debt capital.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Deciding the suitable capital structure is the important decision of the financial management because it is closely related to the value of the firm.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structure is the permanent financing of the company represented primarily by long-term debt and equity.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Definition of Capital structure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 to the definition of </a:t>
            </a:r>
            <a:r>
              <a:rPr lang="en-I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Gerestenbeg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“Capital Structure of a company refers   to the composition or make up of its capitalization and it includes all long-term capital resources”.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definition of James C. Van Horne, “The mix of a firm’s permanent long-term financing represented by debt, preferred stock, and common stock equity”.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definition of R.H. Wessel, “The long term sources of fund employed in a business enterprise”.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Financial Structure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financial structure is different from the capital structure.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structure shows the pattern total financing.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measures the extent to which total funds are available to finance the total assets of the business.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Structure = Total liabilities</a:t>
            </a:r>
            <a:endParaRPr lang="en-I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Financial Structure = </a:t>
            </a:r>
            <a:r>
              <a:rPr lang="en-IN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 Structure + Current liabilities.</a:t>
            </a:r>
            <a:endParaRPr lang="en-IN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Difference between Financial structure  and Capital structure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endParaRPr lang="en-IN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7" y="1268760"/>
          <a:ext cx="8496946" cy="511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7"/>
                <a:gridCol w="3600400"/>
                <a:gridCol w="4032449"/>
              </a:tblGrid>
              <a:tr h="5759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Sl.No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Structure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</a:t>
                      </a:r>
                      <a:r>
                        <a:rPr lang="en-US" sz="2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structure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975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255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/>
                        <a:buNone/>
                        <a:tabLst>
                          <a:tab pos="252730" algn="l"/>
                        </a:tabLst>
                      </a:pP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It </a:t>
                      </a:r>
                      <a:r>
                        <a:rPr lang="en-US" sz="2200" spc="-1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includes both long-term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US" sz="2200" spc="-1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short-term sources</a:t>
                      </a:r>
                      <a:r>
                        <a:rPr lang="en-US" sz="2200" spc="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lang="en-US" sz="2200" spc="-1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funds</a:t>
                      </a:r>
                      <a:endParaRPr lang="en-IN" sz="2200" spc="-5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" lvl="0" indent="0">
                        <a:lnSpc>
                          <a:spcPct val="103000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/>
                        <a:buNone/>
                        <a:tabLst>
                          <a:tab pos="260985" algn="l"/>
                        </a:tabLst>
                      </a:pPr>
                      <a:r>
                        <a:rPr lang="en-US" sz="2200" spc="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It includes only the long-term sources of</a:t>
                      </a:r>
                      <a:r>
                        <a:rPr lang="en-US" sz="2200" spc="1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funds.</a:t>
                      </a:r>
                      <a:endParaRPr lang="en-IN" sz="2200" spc="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3567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/>
                        <a:buNone/>
                        <a:tabLst>
                          <a:tab pos="257810" algn="l"/>
                        </a:tabLst>
                      </a:pP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means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entire</a:t>
                      </a:r>
                      <a:r>
                        <a:rPr lang="en-US" sz="2200" spc="9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liabilities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side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2200" spc="9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balance</a:t>
                      </a:r>
                      <a:r>
                        <a:rPr lang="en-US" sz="2200" spc="9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sheet.</a:t>
                      </a:r>
                      <a:endParaRPr lang="en-IN" sz="2200" spc="-5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44450" lvl="0" indent="0">
                        <a:lnSpc>
                          <a:spcPct val="103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/>
                        <a:buNone/>
                        <a:tabLst>
                          <a:tab pos="260985" algn="l"/>
                        </a:tabLst>
                      </a:pPr>
                      <a:r>
                        <a:rPr lang="en-US" sz="2200" spc="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It means only the long-term liabilities of the</a:t>
                      </a:r>
                      <a:r>
                        <a:rPr lang="en-US" sz="2200" spc="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company.</a:t>
                      </a:r>
                      <a:endParaRPr lang="en-IN" sz="2200" spc="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75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900"/>
                        <a:buFont typeface="Arial" panose="020B0604020202020204"/>
                        <a:buNone/>
                        <a:tabLst>
                          <a:tab pos="261620" algn="l"/>
                        </a:tabLst>
                      </a:pP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Financial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structures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consist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sources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2200" spc="10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-5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capital.</a:t>
                      </a:r>
                      <a:endParaRPr lang="en-IN" sz="2200" spc="-5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95580" lvl="0" indent="0">
                        <a:lnSpc>
                          <a:spcPct val="103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900"/>
                        <a:buFont typeface="Arial" panose="020B0604020202020204"/>
                        <a:buNone/>
                        <a:tabLst>
                          <a:tab pos="255905" algn="l"/>
                        </a:tabLst>
                      </a:pPr>
                      <a:r>
                        <a:rPr lang="en-US" sz="2200" spc="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It consist of equity, preference and retained earning</a:t>
                      </a:r>
                      <a:r>
                        <a:rPr lang="en-US" sz="2200" spc="5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spc="0" dirty="0" smtClean="0">
                          <a:effectLst/>
                          <a:latin typeface="Times New Roman" panose="02020603050405020304" pitchFamily="18" charset="0"/>
                          <a:ea typeface="Arial" panose="020B0604020202020204"/>
                          <a:cs typeface="Times New Roman" panose="02020603050405020304" pitchFamily="18" charset="0"/>
                        </a:rPr>
                        <a:t>capital.</a:t>
                      </a:r>
                      <a:endParaRPr lang="en-IN" sz="2200" spc="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28365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effectLst/>
                          <a:latin typeface="Times New Roman" panose="02020603050405020304" pitchFamily="18" charset="0"/>
                          <a:ea typeface="Cambria" panose="02040503050406030204"/>
                          <a:cs typeface="Times New Roman" panose="02020603050405020304" pitchFamily="18" charset="0"/>
                        </a:rPr>
                        <a:t>It will not be more important while determining the value of the firm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effectLst/>
                          <a:latin typeface="Times New Roman" panose="02020603050405020304" pitchFamily="18" charset="0"/>
                          <a:ea typeface="Cambria" panose="02040503050406030204"/>
                          <a:cs typeface="Times New Roman" panose="02020603050405020304" pitchFamily="18" charset="0"/>
                        </a:rPr>
                        <a:t>It is one of the major determinations of the value of the</a:t>
                      </a:r>
                      <a:r>
                        <a:rPr lang="en-US" sz="2200" spc="5" dirty="0" smtClean="0">
                          <a:effectLst/>
                          <a:latin typeface="Times New Roman" panose="02020603050405020304" pitchFamily="18" charset="0"/>
                          <a:ea typeface="Cambria" panose="02040503050406030204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smtClean="0">
                          <a:effectLst/>
                          <a:latin typeface="Times New Roman" panose="02020603050405020304" pitchFamily="18" charset="0"/>
                          <a:ea typeface="Cambria" panose="02040503050406030204"/>
                          <a:cs typeface="Times New Roman" panose="02020603050405020304" pitchFamily="18" charset="0"/>
                        </a:rPr>
                        <a:t>firm.</a:t>
                      </a:r>
                      <a:endParaRPr lang="en-I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Eg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2400" b="1" dirty="0" smtClean="0"/>
              <a:t>From </a:t>
            </a:r>
            <a:r>
              <a:rPr lang="en-US" sz="2400" b="1" dirty="0"/>
              <a:t>the following information, </a:t>
            </a:r>
            <a:r>
              <a:rPr lang="en-US" sz="2400" b="1" smtClean="0"/>
              <a:t>calculate the </a:t>
            </a:r>
            <a:r>
              <a:rPr lang="en-US" sz="2400" b="1" dirty="0"/>
              <a:t>capital structure and financial structures.</a:t>
            </a:r>
            <a:endParaRPr lang="en-IN" sz="2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3568" y="1988841"/>
          <a:ext cx="7632847" cy="30963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65938"/>
                <a:gridCol w="3566909"/>
              </a:tblGrid>
              <a:tr h="420768">
                <a:tc>
                  <a:txBody>
                    <a:bodyPr/>
                    <a:lstStyle/>
                    <a:p>
                      <a:pPr marL="777875">
                        <a:lnSpc>
                          <a:spcPts val="98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7875">
                        <a:lnSpc>
                          <a:spcPts val="98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8085">
                        <a:lnSpc>
                          <a:spcPts val="98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88085">
                        <a:lnSpc>
                          <a:spcPts val="98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264442">
                <a:tc>
                  <a:txBody>
                    <a:bodyPr/>
                    <a:lstStyle/>
                    <a:p>
                      <a:pPr marL="92075">
                        <a:spcBef>
                          <a:spcPts val="255"/>
                        </a:spcBef>
                        <a:spcAft>
                          <a:spcPts val="0"/>
                        </a:spcAft>
                        <a:tabLst>
                          <a:tab pos="207327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</a:t>
                      </a:r>
                      <a:r>
                        <a:rPr lang="en-US" sz="1800" spc="1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800" spc="1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	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800" spc="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>
                        <a:spcBef>
                          <a:spcPts val="120"/>
                        </a:spcBef>
                        <a:spcAft>
                          <a:spcPts val="0"/>
                        </a:spcAft>
                        <a:tabLst>
                          <a:tab pos="214058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Preference</a:t>
                      </a:r>
                      <a:r>
                        <a:rPr lang="en-US" sz="1800" spc="16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800" spc="17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	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140585" algn="l"/>
                        </a:tabLst>
                      </a:pPr>
                      <a:r>
                        <a:rPr lang="en-US" sz="1800" spc="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Debentures	</a:t>
                      </a:r>
                      <a:r>
                        <a:rPr lang="en-US" sz="1800" spc="2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710">
                        <a:spcBef>
                          <a:spcPts val="95"/>
                        </a:spcBef>
                        <a:spcAft>
                          <a:spcPts val="0"/>
                        </a:spcAft>
                        <a:tabLst>
                          <a:tab pos="2138680" algn="l"/>
                        </a:tabLst>
                      </a:pPr>
                      <a:r>
                        <a:rPr lang="en-US" sz="1800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Retained</a:t>
                      </a:r>
                      <a:r>
                        <a:rPr lang="en-US" sz="1800" spc="1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1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earnings	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en-US" sz="1800" spc="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14058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Bills</a:t>
                      </a:r>
                      <a:r>
                        <a:rPr lang="en-US" sz="1800" spc="19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payable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2,000</a:t>
                      </a:r>
                      <a:endParaRPr lang="en-US" sz="1800" spc="15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140585" algn="l"/>
                        </a:tabLs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2075">
                        <a:lnSpc>
                          <a:spcPts val="96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2140585" algn="l"/>
                        </a:tabLst>
                      </a:pPr>
                      <a:r>
                        <a:rPr lang="en-US" sz="180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Creditors	</a:t>
                      </a:r>
                      <a:r>
                        <a:rPr lang="en-US" sz="1800" spc="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3685">
                        <a:spcBef>
                          <a:spcPts val="255"/>
                        </a:spcBef>
                        <a:spcAft>
                          <a:spcPts val="0"/>
                        </a:spcAft>
                        <a:tabLst>
                          <a:tab pos="176720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</a:t>
                      </a:r>
                      <a:r>
                        <a:rPr lang="en-US" sz="1800" spc="18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	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1800" spc="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3685">
                        <a:spcBef>
                          <a:spcPts val="120"/>
                        </a:spcBef>
                        <a:spcAft>
                          <a:spcPts val="0"/>
                        </a:spcAft>
                        <a:tabLst>
                          <a:tab pos="176720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</a:t>
                      </a:r>
                      <a:r>
                        <a:rPr lang="en-US" sz="1800" spc="1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	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1800" spc="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4320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1767840" algn="l"/>
                        </a:tabLst>
                      </a:pPr>
                      <a:r>
                        <a:rPr lang="en-US" sz="18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Stock	</a:t>
                      </a:r>
                      <a:r>
                        <a:rPr lang="en-US" sz="1800" spc="-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en-US" sz="1800" spc="2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4320">
                        <a:spcBef>
                          <a:spcPts val="95"/>
                        </a:spcBef>
                        <a:spcAft>
                          <a:spcPts val="0"/>
                        </a:spcAft>
                        <a:tabLst>
                          <a:tab pos="1834515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Bills</a:t>
                      </a:r>
                      <a:r>
                        <a:rPr lang="en-US" sz="1800" spc="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receivable	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4320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1834515" algn="l"/>
                        </a:tabLst>
                      </a:pPr>
                      <a:r>
                        <a:rPr lang="en-US" sz="1800" spc="3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Debtors	</a:t>
                      </a:r>
                      <a:r>
                        <a:rPr lang="en-US" sz="1800" spc="3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</a:t>
                      </a:r>
                      <a:r>
                        <a:rPr lang="en-US" sz="1800" spc="15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5,000</a:t>
                      </a:r>
                      <a:endParaRPr lang="en-US" sz="1800" spc="15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4320"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1834515" algn="l"/>
                        </a:tabLst>
                      </a:pPr>
                      <a:endParaRPr lang="en-IN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74320">
                        <a:lnSpc>
                          <a:spcPts val="96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1767840" algn="l"/>
                        </a:tabLs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</a:t>
                      </a:r>
                      <a:r>
                        <a:rPr lang="en-US" sz="1800" spc="1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spc="14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bank 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en-US" sz="1800" spc="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1133">
                <a:tc>
                  <a:txBody>
                    <a:bodyPr/>
                    <a:lstStyle/>
                    <a:p>
                      <a:pPr marR="138430" algn="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38430" algn="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6365" algn="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6365" algn="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70,000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Arial" panose="020B0604020202020204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Calculation of Capital Structure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55576" y="1556790"/>
          <a:ext cx="7488831" cy="41764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0295"/>
                <a:gridCol w="3026662"/>
                <a:gridCol w="1733683"/>
                <a:gridCol w="1728191"/>
              </a:tblGrid>
              <a:tr h="534621">
                <a:tc>
                  <a:txBody>
                    <a:bodyPr/>
                    <a:lstStyle/>
                    <a:p>
                      <a:pPr marL="6096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6096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6096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S</a:t>
                      </a:r>
                      <a:r>
                        <a:rPr lang="en-US" sz="2200" b="1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. No.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59690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59690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Sources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R="388620" algn="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R="388620" algn="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R="388620" algn="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Amount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259715" marR="64135" algn="ct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259715" marR="64135" algn="ct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259715" marR="64135" algn="ct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Proportion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</a:tr>
              <a:tr h="639408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1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.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87630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Equity 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share capital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R="417195" algn="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50,000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4945" marR="64135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194945" marR="64135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71.42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1160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2.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Preference share capital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5,000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7.14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1160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3.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Debentures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6,000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8.58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1160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4 .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Retained earnings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6560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4,000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1595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5.72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1160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5.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2.85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8205">
                <a:tc>
                  <a:txBody>
                    <a:bodyPr/>
                    <a:lstStyle/>
                    <a:p>
                      <a:pPr marL="139700" marR="33528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6.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4.29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j-lt"/>
                          <a:ea typeface="Arial" panose="020B0604020202020204"/>
                          <a:cs typeface="Arial" panose="020B0604020202020204"/>
                        </a:rPr>
                        <a:t> 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+mj-lt"/>
                          <a:ea typeface="Arial" panose="020B0604020202020204"/>
                          <a:cs typeface="Arial" panose="020B0604020202020204"/>
                        </a:rPr>
                        <a:t> </a:t>
                      </a:r>
                      <a:endParaRPr lang="en-IN" sz="220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16560" algn="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R="416560" algn="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65000</a:t>
                      </a: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64135" algn="ct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200025" marR="64135" algn="ct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+mj-lt"/>
                        <a:ea typeface="Arial" panose="020B0604020202020204"/>
                      </a:endParaRPr>
                    </a:p>
                    <a:p>
                      <a:pPr marL="200025" marR="64135" algn="ct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100</a:t>
                      </a:r>
                      <a:r>
                        <a:rPr lang="en-US" sz="2200" b="1" dirty="0">
                          <a:solidFill>
                            <a:srgbClr val="231F20"/>
                          </a:solidFill>
                          <a:effectLst/>
                          <a:latin typeface="+mj-lt"/>
                          <a:ea typeface="Arial" panose="020B0604020202020204"/>
                        </a:rPr>
                        <a:t>%</a:t>
                      </a:r>
                      <a:endParaRPr lang="en-IN" sz="2200" dirty="0">
                        <a:effectLst/>
                        <a:latin typeface="+mj-lt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Calculation of Financial structure</a:t>
            </a:r>
            <a:endParaRPr lang="en-IN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268759"/>
          <a:ext cx="8064896" cy="489654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77241"/>
                <a:gridCol w="3259483"/>
                <a:gridCol w="1927972"/>
                <a:gridCol w="1800200"/>
              </a:tblGrid>
              <a:tr h="626798">
                <a:tc>
                  <a:txBody>
                    <a:bodyPr/>
                    <a:lstStyle/>
                    <a:p>
                      <a:pPr marL="6096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6096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6096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S</a:t>
                      </a:r>
                      <a:r>
                        <a:rPr lang="en-US" sz="2200" b="1" dirty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. No.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59690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59690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596900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Sources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R="388620" algn="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R="388620" algn="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R="388620" algn="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Amount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  <a:tc>
                  <a:txBody>
                    <a:bodyPr/>
                    <a:lstStyle/>
                    <a:p>
                      <a:pPr marL="259715" marR="64135" algn="ct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259715" marR="64135" algn="ct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259715" marR="64135" algn="ctr">
                        <a:lnSpc>
                          <a:spcPts val="103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Proportion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3D4"/>
                    </a:solidFill>
                  </a:tcPr>
                </a:tc>
              </a:tr>
              <a:tr h="749651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1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.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87630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Equity </a:t>
                      </a: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share capital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R="417195" algn="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50,000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94945" marR="64135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endParaRPr lang="en-US" sz="2200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194945" marR="64135" algn="ctr">
                        <a:lnSpc>
                          <a:spcPts val="995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71.42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4118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2.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Preference share capital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5,000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7.14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4118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3.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Debentures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6,000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8.58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4118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4 .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Retained earnings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6560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4,000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1595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5.72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4118">
                <a:tc>
                  <a:txBody>
                    <a:bodyPr/>
                    <a:lstStyle/>
                    <a:p>
                      <a:pPr marL="139700" marR="33528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5.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Bills payable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2,000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lnSpc>
                          <a:spcPts val="99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2.85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276">
                <a:tc>
                  <a:txBody>
                    <a:bodyPr/>
                    <a:lstStyle/>
                    <a:p>
                      <a:pPr marL="139700" marR="33528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6.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Creditors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17195" algn="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3,000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9715" marR="6223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4.29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  <a:latin typeface="Times New Roman" panose="02020603050405020304"/>
                          <a:ea typeface="Arial" panose="020B0604020202020204"/>
                          <a:cs typeface="Arial" panose="020B0604020202020204"/>
                        </a:rPr>
                        <a:t> </a:t>
                      </a:r>
                      <a:endParaRPr lang="en-IN" sz="220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  <a:latin typeface="Times New Roman" panose="02020603050405020304"/>
                          <a:ea typeface="Arial" panose="020B0604020202020204"/>
                          <a:cs typeface="Arial" panose="020B0604020202020204"/>
                        </a:rPr>
                        <a:t> 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416560" algn="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R="416560" algn="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R="416560" algn="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70,000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0025" marR="64135" algn="ct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200025" marR="64135" algn="ct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en-US" sz="2200" b="1" dirty="0" smtClean="0">
                        <a:solidFill>
                          <a:srgbClr val="231F20"/>
                        </a:solidFill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  <a:p>
                      <a:pPr marL="200025" marR="64135" algn="ctr">
                        <a:lnSpc>
                          <a:spcPts val="1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smtClean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100</a:t>
                      </a:r>
                      <a:r>
                        <a:rPr lang="en-US" sz="2200" b="1" dirty="0">
                          <a:solidFill>
                            <a:srgbClr val="231F20"/>
                          </a:solidFill>
                          <a:effectLst/>
                          <a:latin typeface="Arial" panose="020B0604020202020204"/>
                          <a:ea typeface="Arial" panose="020B0604020202020204"/>
                        </a:rPr>
                        <a:t>%</a:t>
                      </a:r>
                      <a:endParaRPr lang="en-IN" sz="2200" dirty="0">
                        <a:effectLst/>
                        <a:latin typeface="Arial" panose="020B0604020202020204"/>
                        <a:ea typeface="Arial" panose="020B060402020202020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3138</Words>
  <Application>WPS Presentation</Application>
  <PresentationFormat>On-screen Show (4:3)</PresentationFormat>
  <Paragraphs>227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Arial</vt:lpstr>
      <vt:lpstr>Cambria</vt:lpstr>
      <vt:lpstr>Times New Roman</vt:lpstr>
      <vt:lpstr>Calibri</vt:lpstr>
      <vt:lpstr>Microsoft YaHei</vt:lpstr>
      <vt:lpstr>Arial Unicode MS</vt:lpstr>
      <vt:lpstr>Office Theme</vt:lpstr>
      <vt:lpstr>Module 2</vt:lpstr>
      <vt:lpstr>Meaning Capital Structure</vt:lpstr>
      <vt:lpstr>Definition of Capital structure</vt:lpstr>
      <vt:lpstr>Financial Structure</vt:lpstr>
      <vt:lpstr>Difference between Financial structure  and Capital structure </vt:lpstr>
      <vt:lpstr>Eg: From the following information, calculate the capital structure and financial structures.</vt:lpstr>
      <vt:lpstr>Calculation of Capital Structure</vt:lpstr>
      <vt:lpstr>Calculation of Financial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</dc:title>
  <dc:creator>user</dc:creator>
  <cp:lastModifiedBy>user</cp:lastModifiedBy>
  <cp:revision>11</cp:revision>
  <dcterms:created xsi:type="dcterms:W3CDTF">2020-06-10T15:25:00Z</dcterms:created>
  <dcterms:modified xsi:type="dcterms:W3CDTF">2024-08-31T06:57:26Z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26B57C7C417F4DA3BFFF5F21B13FCEE9_12</vt:lpwstr>
  </property>
  <property fmtid="{D5CDD505-2E9C-101B-9397-08002B2CF9AE}" pid="3" name="KSOProductBuildVer">
    <vt:lpwstr>1033-12.2.0.17562</vt:lpwstr>
  </property>
</Properties>
</file>