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bookmarkIdSeed="2">
  <p:sldMasterIdLst>
    <p:sldMasterId id="2147483648" r:id="rId1"/>
  </p:sldMasterIdLst>
  <p:sldIdLst>
    <p:sldId id="256" r:id="rId3"/>
    <p:sldId id="265" r:id="rId4"/>
    <p:sldId id="272" r:id="rId5"/>
    <p:sldId id="266" r:id="rId6"/>
    <p:sldId id="267" r:id="rId7"/>
    <p:sldId id="268" r:id="rId8"/>
    <p:sldId id="269" r:id="rId9"/>
    <p:sldId id="270" r:id="rId10"/>
    <p:sldId id="27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D53EA503-B5A3-408C-AF8C-2C83F6FDC78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9C9FDE9-AD68-4EF8-A257-8C88B8E6A027}"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D53EA503-B5A3-408C-AF8C-2C83F6FDC78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9C9FDE9-AD68-4EF8-A257-8C88B8E6A027}"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D53EA503-B5A3-408C-AF8C-2C83F6FDC78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9C9FDE9-AD68-4EF8-A257-8C88B8E6A027}"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D53EA503-B5A3-408C-AF8C-2C83F6FDC78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9C9FDE9-AD68-4EF8-A257-8C88B8E6A027}"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D53EA503-B5A3-408C-AF8C-2C83F6FDC78E}"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9C9FDE9-AD68-4EF8-A257-8C88B8E6A027}"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D53EA503-B5A3-408C-AF8C-2C83F6FDC78E}"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9C9FDE9-AD68-4EF8-A257-8C88B8E6A027}"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D53EA503-B5A3-408C-AF8C-2C83F6FDC78E}"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9C9FDE9-AD68-4EF8-A257-8C88B8E6A027}"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D53EA503-B5A3-408C-AF8C-2C83F6FDC78E}"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9C9FDE9-AD68-4EF8-A257-8C88B8E6A027}"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3EA503-B5A3-408C-AF8C-2C83F6FDC78E}"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9C9FDE9-AD68-4EF8-A257-8C88B8E6A027}"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D53EA503-B5A3-408C-AF8C-2C83F6FDC78E}"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9C9FDE9-AD68-4EF8-A257-8C88B8E6A027}"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D53EA503-B5A3-408C-AF8C-2C83F6FDC78E}"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9C9FDE9-AD68-4EF8-A257-8C88B8E6A027}"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3EA503-B5A3-408C-AF8C-2C83F6FDC78E}"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C9FDE9-AD68-4EF8-A257-8C88B8E6A027}"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Module 2</a:t>
            </a:r>
            <a:endParaRPr lang="en-IN" dirty="0"/>
          </a:p>
        </p:txBody>
      </p:sp>
      <p:sp>
        <p:nvSpPr>
          <p:cNvPr id="3" name="Subtitle 2"/>
          <p:cNvSpPr>
            <a:spLocks noGrp="1"/>
          </p:cNvSpPr>
          <p:nvPr>
            <p:ph type="subTitle" idx="1"/>
          </p:nvPr>
        </p:nvSpPr>
        <p:spPr>
          <a:xfrm>
            <a:off x="1371600" y="3518535"/>
            <a:ext cx="6400800" cy="2384425"/>
          </a:xfrm>
        </p:spPr>
        <p:txBody>
          <a:bodyPr>
            <a:normAutofit fontScale="50000"/>
          </a:bodyPr>
          <a:lstStyle/>
          <a:p>
            <a:r>
              <a:rPr lang="en-US" sz="5600" b="1" dirty="0" smtClean="0">
                <a:solidFill>
                  <a:srgbClr val="FF0000"/>
                </a:solidFill>
              </a:rPr>
              <a:t>Optimum Capital Structure</a:t>
            </a:r>
            <a:endParaRPr lang="en-US" sz="5600" b="1" dirty="0" smtClean="0">
              <a:solidFill>
                <a:srgbClr val="FF0000"/>
              </a:solidFill>
            </a:endParaRPr>
          </a:p>
          <a:p>
            <a:r>
              <a:rPr lang="en-US" altLang="en-IN" sz="4400" b="1" dirty="0">
                <a:solidFill>
                  <a:srgbClr val="002060"/>
                </a:solidFill>
                <a:sym typeface="+mn-ea"/>
              </a:rPr>
              <a:t>Prepared by </a:t>
            </a:r>
            <a:endParaRPr lang="en-US" altLang="en-IN" sz="4400" b="1" dirty="0">
              <a:solidFill>
                <a:srgbClr val="002060"/>
              </a:solidFill>
              <a:sym typeface="+mn-ea"/>
            </a:endParaRPr>
          </a:p>
          <a:p>
            <a:br>
              <a:rPr lang="en-US" altLang="en-IN" sz="4400" b="1" dirty="0">
                <a:solidFill>
                  <a:srgbClr val="002060"/>
                </a:solidFill>
                <a:sym typeface="+mn-ea"/>
              </a:rPr>
            </a:br>
            <a:r>
              <a:rPr lang="en-US" altLang="en-IN" sz="4400" b="1" dirty="0">
                <a:solidFill>
                  <a:srgbClr val="002060"/>
                </a:solidFill>
                <a:sym typeface="+mn-ea"/>
              </a:rPr>
              <a:t>Dr. Muhammed Rafi.P</a:t>
            </a:r>
            <a:br>
              <a:rPr lang="en-US" altLang="en-IN" sz="4400" b="1" dirty="0">
                <a:solidFill>
                  <a:srgbClr val="002060"/>
                </a:solidFill>
                <a:sym typeface="+mn-ea"/>
              </a:rPr>
            </a:br>
            <a:r>
              <a:rPr lang="en-US" altLang="en-IN" sz="4400" b="1" dirty="0">
                <a:solidFill>
                  <a:srgbClr val="002060"/>
                </a:solidFill>
                <a:sym typeface="+mn-ea"/>
              </a:rPr>
              <a:t>Assistant Professor</a:t>
            </a:r>
            <a:br>
              <a:rPr lang="en-US" altLang="en-IN" sz="4400" b="1" dirty="0">
                <a:solidFill>
                  <a:srgbClr val="002060"/>
                </a:solidFill>
                <a:sym typeface="+mn-ea"/>
              </a:rPr>
            </a:br>
            <a:r>
              <a:rPr lang="en-US" altLang="en-IN" sz="4400" b="1" dirty="0">
                <a:solidFill>
                  <a:srgbClr val="002060"/>
                </a:solidFill>
                <a:sym typeface="+mn-ea"/>
              </a:rPr>
              <a:t>PG Department of Commerce &amp; Management studies</a:t>
            </a:r>
            <a:endParaRPr lang="en-US" sz="4400" b="1" dirty="0" smtClean="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C00000"/>
                </a:solidFill>
              </a:rPr>
              <a:t>Optimum Capital Structure</a:t>
            </a:r>
            <a:br>
              <a:rPr lang="en-IN" sz="3200" b="1" dirty="0" smtClean="0">
                <a:solidFill>
                  <a:srgbClr val="C00000"/>
                </a:solidFill>
              </a:rPr>
            </a:br>
            <a:endParaRPr lang="en-IN" sz="3200" dirty="0">
              <a:solidFill>
                <a:srgbClr val="C00000"/>
              </a:solidFill>
            </a:endParaRPr>
          </a:p>
        </p:txBody>
      </p:sp>
      <p:sp>
        <p:nvSpPr>
          <p:cNvPr id="3" name="Content Placeholder 2"/>
          <p:cNvSpPr>
            <a:spLocks noGrp="1"/>
          </p:cNvSpPr>
          <p:nvPr>
            <p:ph idx="1"/>
          </p:nvPr>
        </p:nvSpPr>
        <p:spPr/>
        <p:txBody>
          <a:bodyPr>
            <a:normAutofit/>
          </a:bodyPr>
          <a:lstStyle/>
          <a:p>
            <a:r>
              <a:rPr lang="en-US" sz="2200" dirty="0" smtClean="0">
                <a:latin typeface="Times New Roman" panose="02020603050405020304" pitchFamily="18" charset="0"/>
                <a:cs typeface="Times New Roman" panose="02020603050405020304" pitchFamily="18" charset="0"/>
              </a:rPr>
              <a:t>Optimum </a:t>
            </a:r>
            <a:r>
              <a:rPr lang="en-US" sz="2200" dirty="0">
                <a:latin typeface="Times New Roman" panose="02020603050405020304" pitchFamily="18" charset="0"/>
                <a:cs typeface="Times New Roman" panose="02020603050405020304" pitchFamily="18" charset="0"/>
              </a:rPr>
              <a:t>capital structure may be defined as the capital structure or combination of debt and equity, that leads to the maximum value of the firm</a:t>
            </a:r>
            <a:r>
              <a:rPr lang="en-US" sz="2200" dirty="0" smtClean="0">
                <a:latin typeface="Times New Roman" panose="02020603050405020304" pitchFamily="18" charset="0"/>
                <a:cs typeface="Times New Roman" panose="02020603050405020304" pitchFamily="18" charset="0"/>
              </a:rPr>
              <a:t>.</a:t>
            </a:r>
            <a:endParaRPr lang="en-US" sz="2200" dirty="0" smtClean="0">
              <a:latin typeface="Times New Roman" panose="02020603050405020304" pitchFamily="18" charset="0"/>
              <a:cs typeface="Times New Roman" panose="02020603050405020304" pitchFamily="18" charset="0"/>
            </a:endParaRPr>
          </a:p>
          <a:p>
            <a:pPr marL="0" indent="0">
              <a:buNone/>
            </a:pPr>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Optimum capital structure is the capital structure at which the weighted average cost of capital is minimum and thereby the value of the firm is maximum.</a:t>
            </a:r>
            <a:endParaRPr lang="en-IN" sz="2200" dirty="0" smtClean="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C00000"/>
                </a:solidFill>
              </a:rPr>
              <a:t>Essentials of Optimum capital structure</a:t>
            </a:r>
            <a:endParaRPr lang="en-IN" sz="3200" b="1" dirty="0">
              <a:solidFill>
                <a:srgbClr val="C00000"/>
              </a:solidFill>
            </a:endParaRP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2200" b="1" dirty="0" smtClean="0">
                <a:solidFill>
                  <a:srgbClr val="FF0000"/>
                </a:solidFill>
                <a:latin typeface="Times New Roman" panose="02020603050405020304" pitchFamily="18" charset="0"/>
                <a:cs typeface="Times New Roman" panose="02020603050405020304" pitchFamily="18" charset="0"/>
              </a:rPr>
              <a:t>Clear cut objectives </a:t>
            </a:r>
            <a:r>
              <a:rPr lang="en-US" sz="2200" dirty="0" smtClean="0">
                <a:latin typeface="Times New Roman" panose="02020603050405020304" pitchFamily="18" charset="0"/>
                <a:cs typeface="Times New Roman" panose="02020603050405020304" pitchFamily="18" charset="0"/>
              </a:rPr>
              <a:t>:</a:t>
            </a:r>
            <a:r>
              <a:rPr lang="en-US" sz="2200" dirty="0" err="1" smtClean="0">
                <a:latin typeface="Times New Roman" panose="02020603050405020304" pitchFamily="18" charset="0"/>
                <a:cs typeface="Times New Roman" panose="02020603050405020304" pitchFamily="18" charset="0"/>
              </a:rPr>
              <a:t>Maximisation</a:t>
            </a:r>
            <a:r>
              <a:rPr lang="en-US" sz="2200" dirty="0" smtClean="0">
                <a:latin typeface="Times New Roman" panose="02020603050405020304" pitchFamily="18" charset="0"/>
                <a:cs typeface="Times New Roman" panose="02020603050405020304" pitchFamily="18" charset="0"/>
              </a:rPr>
              <a:t> of wealth and </a:t>
            </a:r>
            <a:r>
              <a:rPr lang="en-US" sz="2200" dirty="0" err="1" smtClean="0">
                <a:latin typeface="Times New Roman" panose="02020603050405020304" pitchFamily="18" charset="0"/>
                <a:cs typeface="Times New Roman" panose="02020603050405020304" pitchFamily="18" charset="0"/>
              </a:rPr>
              <a:t>minimisation</a:t>
            </a:r>
            <a:r>
              <a:rPr lang="en-US" sz="2200" dirty="0" smtClean="0">
                <a:latin typeface="Times New Roman" panose="02020603050405020304" pitchFamily="18" charset="0"/>
                <a:cs typeface="Times New Roman" panose="02020603050405020304" pitchFamily="18" charset="0"/>
              </a:rPr>
              <a:t> of 			cost of capital.</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b="1" dirty="0" smtClean="0">
                <a:solidFill>
                  <a:srgbClr val="FF0000"/>
                </a:solidFill>
                <a:latin typeface="Times New Roman" panose="02020603050405020304" pitchFamily="18" charset="0"/>
                <a:cs typeface="Times New Roman" panose="02020603050405020304" pitchFamily="18" charset="0"/>
              </a:rPr>
              <a:t>Balanced one</a:t>
            </a:r>
            <a:r>
              <a:rPr lang="en-US" sz="2200" dirty="0" smtClean="0">
                <a:latin typeface="Times New Roman" panose="02020603050405020304" pitchFamily="18" charset="0"/>
                <a:cs typeface="Times New Roman" panose="02020603050405020304" pitchFamily="18" charset="0"/>
              </a:rPr>
              <a:t> : Balance between ownership securities and 				</a:t>
            </a:r>
            <a:r>
              <a:rPr lang="en-US" sz="2200" dirty="0" err="1" smtClean="0">
                <a:latin typeface="Times New Roman" panose="02020603050405020304" pitchFamily="18" charset="0"/>
                <a:cs typeface="Times New Roman" panose="02020603050405020304" pitchFamily="18" charset="0"/>
              </a:rPr>
              <a:t>creditorship</a:t>
            </a:r>
            <a:r>
              <a:rPr lang="en-US" sz="2200" dirty="0" smtClean="0">
                <a:latin typeface="Times New Roman" panose="02020603050405020304" pitchFamily="18" charset="0"/>
                <a:cs typeface="Times New Roman" panose="02020603050405020304" pitchFamily="18" charset="0"/>
              </a:rPr>
              <a:t> securities.</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b="1" dirty="0" smtClean="0">
                <a:solidFill>
                  <a:srgbClr val="FF0000"/>
                </a:solidFill>
                <a:latin typeface="Times New Roman" panose="02020603050405020304" pitchFamily="18" charset="0"/>
                <a:cs typeface="Times New Roman" panose="02020603050405020304" pitchFamily="18" charset="0"/>
              </a:rPr>
              <a:t>Economy</a:t>
            </a:r>
            <a:r>
              <a:rPr lang="en-US" sz="2200" dirty="0" smtClean="0">
                <a:latin typeface="Times New Roman" panose="02020603050405020304" pitchFamily="18" charset="0"/>
                <a:cs typeface="Times New Roman" panose="02020603050405020304" pitchFamily="18" charset="0"/>
              </a:rPr>
              <a:t> : Economy with regard to cost of issue and cost of 		funds.</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b="1" dirty="0" smtClean="0">
                <a:solidFill>
                  <a:srgbClr val="FF0000"/>
                </a:solidFill>
                <a:latin typeface="Times New Roman" panose="02020603050405020304" pitchFamily="18" charset="0"/>
                <a:cs typeface="Times New Roman" panose="02020603050405020304" pitchFamily="18" charset="0"/>
              </a:rPr>
              <a:t>Solvency</a:t>
            </a:r>
            <a:r>
              <a:rPr lang="en-US" sz="2200" dirty="0" smtClean="0">
                <a:latin typeface="Times New Roman" panose="02020603050405020304" pitchFamily="18" charset="0"/>
                <a:cs typeface="Times New Roman" panose="02020603050405020304" pitchFamily="18" charset="0"/>
              </a:rPr>
              <a:t> : Debt should not be excess.</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b="1" dirty="0" smtClean="0">
                <a:solidFill>
                  <a:srgbClr val="FF0000"/>
                </a:solidFill>
                <a:latin typeface="Times New Roman" panose="02020603050405020304" pitchFamily="18" charset="0"/>
                <a:cs typeface="Times New Roman" panose="02020603050405020304" pitchFamily="18" charset="0"/>
              </a:rPr>
              <a:t>Satisfy</a:t>
            </a:r>
            <a:r>
              <a:rPr lang="en-US" sz="2200" dirty="0" smtClean="0">
                <a:latin typeface="Times New Roman" panose="02020603050405020304" pitchFamily="18" charset="0"/>
                <a:cs typeface="Times New Roman" panose="02020603050405020304" pitchFamily="18" charset="0"/>
              </a:rPr>
              <a:t> </a:t>
            </a:r>
            <a:r>
              <a:rPr lang="en-US" sz="2200" b="1" dirty="0" smtClean="0">
                <a:solidFill>
                  <a:srgbClr val="FF0000"/>
                </a:solidFill>
                <a:latin typeface="Times New Roman" panose="02020603050405020304" pitchFamily="18" charset="0"/>
                <a:cs typeface="Times New Roman" panose="02020603050405020304" pitchFamily="18" charset="0"/>
              </a:rPr>
              <a:t>the attitude of investors.</a:t>
            </a:r>
            <a:endParaRPr lang="en-US" sz="2200" b="1" dirty="0" smtClean="0">
              <a:solidFill>
                <a:srgbClr val="FF0000"/>
              </a:solidFill>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b="1" dirty="0" smtClean="0">
                <a:solidFill>
                  <a:srgbClr val="FF0000"/>
                </a:solidFill>
                <a:latin typeface="Times New Roman" panose="02020603050405020304" pitchFamily="18" charset="0"/>
                <a:cs typeface="Times New Roman" panose="02020603050405020304" pitchFamily="18" charset="0"/>
              </a:rPr>
              <a:t>Keep conservative approach </a:t>
            </a:r>
            <a:r>
              <a:rPr lang="en-US" sz="2200" dirty="0" smtClean="0">
                <a:latin typeface="Times New Roman" panose="02020603050405020304" pitchFamily="18" charset="0"/>
                <a:cs typeface="Times New Roman" panose="02020603050405020304" pitchFamily="18" charset="0"/>
              </a:rPr>
              <a:t>: Give weightage to equity and 					reserve.</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b="1" dirty="0" smtClean="0">
                <a:solidFill>
                  <a:srgbClr val="FF0000"/>
                </a:solidFill>
                <a:latin typeface="Times New Roman" panose="02020603050405020304" pitchFamily="18" charset="0"/>
                <a:cs typeface="Times New Roman" panose="02020603050405020304" pitchFamily="18" charset="0"/>
              </a:rPr>
              <a:t>Preservation of control:</a:t>
            </a:r>
            <a:r>
              <a:rPr lang="en-US" sz="2200" dirty="0" smtClean="0">
                <a:latin typeface="Times New Roman" panose="02020603050405020304" pitchFamily="18" charset="0"/>
                <a:cs typeface="Times New Roman" panose="02020603050405020304" pitchFamily="18" charset="0"/>
              </a:rPr>
              <a:t> Should not lose control of the company.</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C00000"/>
                </a:solidFill>
              </a:rPr>
              <a:t>Objectives of Capital Structure</a:t>
            </a:r>
            <a:br>
              <a:rPr lang="en-IN" sz="3200" b="1" dirty="0" smtClean="0">
                <a:solidFill>
                  <a:srgbClr val="C00000"/>
                </a:solidFill>
              </a:rPr>
            </a:br>
            <a:endParaRPr lang="en-IN" sz="3200" dirty="0">
              <a:solidFill>
                <a:srgbClr val="C00000"/>
              </a:solidFill>
            </a:endParaRPr>
          </a:p>
        </p:txBody>
      </p:sp>
      <p:sp>
        <p:nvSpPr>
          <p:cNvPr id="3" name="Content Placeholder 2"/>
          <p:cNvSpPr>
            <a:spLocks noGrp="1"/>
          </p:cNvSpPr>
          <p:nvPr>
            <p:ph idx="1"/>
          </p:nvPr>
        </p:nvSpPr>
        <p:spPr>
          <a:xfrm>
            <a:off x="1115616" y="1600200"/>
            <a:ext cx="7571184" cy="4525963"/>
          </a:xfrm>
        </p:spPr>
        <p:txBody>
          <a:bodyPr>
            <a:normAutofit/>
          </a:bodyPr>
          <a:lstStyle/>
          <a:p>
            <a:pPr marL="514350" lvl="0" indent="-514350">
              <a:buFont typeface="+mj-lt"/>
              <a:buAutoNum type="arabicPeriod"/>
            </a:pPr>
            <a:r>
              <a:rPr lang="en-US" sz="2400" dirty="0" smtClean="0">
                <a:latin typeface="Times New Roman" panose="02020603050405020304" pitchFamily="18" charset="0"/>
                <a:cs typeface="Times New Roman" panose="02020603050405020304" pitchFamily="18" charset="0"/>
              </a:rPr>
              <a:t> Maximize </a:t>
            </a:r>
            <a:r>
              <a:rPr lang="en-US" sz="2400" dirty="0">
                <a:latin typeface="Times New Roman" panose="02020603050405020304" pitchFamily="18" charset="0"/>
                <a:cs typeface="Times New Roman" panose="02020603050405020304" pitchFamily="18" charset="0"/>
              </a:rPr>
              <a:t>the value of the firm</a:t>
            </a:r>
            <a:r>
              <a:rPr lang="en-US" sz="2400" dirty="0" smtClean="0">
                <a:latin typeface="Times New Roman" panose="02020603050405020304" pitchFamily="18" charset="0"/>
                <a:cs typeface="Times New Roman" panose="02020603050405020304" pitchFamily="18" charset="0"/>
              </a:rPr>
              <a:t>.</a:t>
            </a:r>
            <a:endParaRPr lang="en-US" sz="2400" dirty="0" smtClean="0">
              <a:latin typeface="Times New Roman" panose="02020603050405020304" pitchFamily="18" charset="0"/>
              <a:cs typeface="Times New Roman" panose="02020603050405020304" pitchFamily="18" charset="0"/>
            </a:endParaRPr>
          </a:p>
          <a:p>
            <a:pPr marL="514350" lvl="0" indent="-514350">
              <a:buFont typeface="+mj-lt"/>
              <a:buAutoNum type="arabicPeriod"/>
            </a:pPr>
            <a:endParaRPr lang="en-US" sz="2400" dirty="0" smtClean="0">
              <a:latin typeface="Times New Roman" panose="02020603050405020304" pitchFamily="18" charset="0"/>
              <a:cs typeface="Times New Roman" panose="02020603050405020304" pitchFamily="18" charset="0"/>
            </a:endParaRPr>
          </a:p>
          <a:p>
            <a:pPr marL="514350" lvl="0" indent="-514350">
              <a:buFont typeface="+mj-lt"/>
              <a:buAutoNum type="arabicPeriod"/>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Minimize </a:t>
            </a:r>
            <a:r>
              <a:rPr lang="en-US" sz="2400" dirty="0">
                <a:latin typeface="Times New Roman" panose="02020603050405020304" pitchFamily="18" charset="0"/>
                <a:cs typeface="Times New Roman" panose="02020603050405020304" pitchFamily="18" charset="0"/>
              </a:rPr>
              <a:t>the overall cost of capital.</a:t>
            </a:r>
            <a:endParaRPr lang="en-IN" sz="2400" dirty="0">
              <a:latin typeface="Times New Roman" panose="02020603050405020304" pitchFamily="18" charset="0"/>
              <a:cs typeface="Times New Roman" panose="02020603050405020304" pitchFamily="18" charset="0"/>
            </a:endParaRPr>
          </a:p>
          <a:p>
            <a:pPr marL="0" indent="0">
              <a:buNone/>
            </a:pPr>
            <a:endParaRPr lang="en-IN"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rgbClr val="C00000"/>
                </a:solidFill>
              </a:rPr>
              <a:t>Forms of Capital Structure</a:t>
            </a:r>
            <a:br>
              <a:rPr lang="en-IN" sz="3200" b="1" dirty="0">
                <a:solidFill>
                  <a:srgbClr val="C00000"/>
                </a:solidFill>
              </a:rPr>
            </a:br>
            <a:endParaRPr lang="en-IN" sz="3200" dirty="0">
              <a:solidFill>
                <a:srgbClr val="C00000"/>
              </a:solidFill>
            </a:endParaRPr>
          </a:p>
        </p:txBody>
      </p:sp>
      <p:sp>
        <p:nvSpPr>
          <p:cNvPr id="3" name="Content Placeholder 2"/>
          <p:cNvSpPr>
            <a:spLocks noGrp="1"/>
          </p:cNvSpPr>
          <p:nvPr>
            <p:ph idx="1"/>
          </p:nvPr>
        </p:nvSpPr>
        <p:spPr/>
        <p:txBody>
          <a:bodyPr>
            <a:normAutofit/>
          </a:bodyPr>
          <a:lstStyle/>
          <a:p>
            <a:pPr marL="914400" lvl="1" indent="-457200">
              <a:buFont typeface="+mj-lt"/>
              <a:buAutoNum type="arabicPeriod"/>
            </a:pPr>
            <a:r>
              <a:rPr lang="en-US" sz="2200" dirty="0">
                <a:latin typeface="Times New Roman" panose="02020603050405020304" pitchFamily="18" charset="0"/>
                <a:cs typeface="Times New Roman" panose="02020603050405020304" pitchFamily="18" charset="0"/>
              </a:rPr>
              <a:t>Equity shares only</a:t>
            </a:r>
            <a:r>
              <a:rPr lang="en-US" sz="2200" dirty="0" smtClean="0">
                <a:latin typeface="Times New Roman" panose="02020603050405020304" pitchFamily="18" charset="0"/>
                <a:cs typeface="Times New Roman" panose="02020603050405020304" pitchFamily="18" charset="0"/>
              </a:rPr>
              <a:t>.</a:t>
            </a:r>
            <a:endParaRPr lang="en-US" sz="2200" dirty="0" smtClean="0">
              <a:latin typeface="Times New Roman" panose="02020603050405020304" pitchFamily="18" charset="0"/>
              <a:cs typeface="Times New Roman" panose="02020603050405020304" pitchFamily="18" charset="0"/>
            </a:endParaRPr>
          </a:p>
          <a:p>
            <a:pPr marL="914400" lvl="1" indent="-457200">
              <a:buFont typeface="+mj-lt"/>
              <a:buAutoNum type="arabicPeriod"/>
            </a:pPr>
            <a:r>
              <a:rPr lang="en-US" sz="2200" dirty="0" smtClean="0">
                <a:latin typeface="Times New Roman" panose="02020603050405020304" pitchFamily="18" charset="0"/>
                <a:cs typeface="Times New Roman" panose="02020603050405020304" pitchFamily="18" charset="0"/>
              </a:rPr>
              <a:t>Equity </a:t>
            </a:r>
            <a:r>
              <a:rPr lang="en-US" sz="2200" dirty="0">
                <a:latin typeface="Times New Roman" panose="02020603050405020304" pitchFamily="18" charset="0"/>
                <a:cs typeface="Times New Roman" panose="02020603050405020304" pitchFamily="18" charset="0"/>
              </a:rPr>
              <a:t>and preference shares only</a:t>
            </a:r>
            <a:r>
              <a:rPr lang="en-US" sz="2200" dirty="0" smtClean="0">
                <a:latin typeface="Times New Roman" panose="02020603050405020304" pitchFamily="18" charset="0"/>
                <a:cs typeface="Times New Roman" panose="02020603050405020304" pitchFamily="18" charset="0"/>
              </a:rPr>
              <a:t>.</a:t>
            </a:r>
            <a:endParaRPr lang="en-US" sz="2200" dirty="0" smtClean="0">
              <a:latin typeface="Times New Roman" panose="02020603050405020304" pitchFamily="18" charset="0"/>
              <a:cs typeface="Times New Roman" panose="02020603050405020304" pitchFamily="18" charset="0"/>
            </a:endParaRPr>
          </a:p>
          <a:p>
            <a:pPr marL="914400" lvl="1" indent="-457200">
              <a:buFont typeface="+mj-lt"/>
              <a:buAutoNum type="arabicPeriod"/>
            </a:pPr>
            <a:r>
              <a:rPr lang="en-US" sz="2200" dirty="0" smtClean="0">
                <a:latin typeface="Times New Roman" panose="02020603050405020304" pitchFamily="18" charset="0"/>
                <a:cs typeface="Times New Roman" panose="02020603050405020304" pitchFamily="18" charset="0"/>
              </a:rPr>
              <a:t>Equity </a:t>
            </a:r>
            <a:r>
              <a:rPr lang="en-US" sz="2200" dirty="0">
                <a:latin typeface="Times New Roman" panose="02020603050405020304" pitchFamily="18" charset="0"/>
                <a:cs typeface="Times New Roman" panose="02020603050405020304" pitchFamily="18" charset="0"/>
              </a:rPr>
              <a:t>and Debentures only</a:t>
            </a:r>
            <a:r>
              <a:rPr lang="en-US" sz="2200" dirty="0" smtClean="0">
                <a:latin typeface="Times New Roman" panose="02020603050405020304" pitchFamily="18" charset="0"/>
                <a:cs typeface="Times New Roman" panose="02020603050405020304" pitchFamily="18" charset="0"/>
              </a:rPr>
              <a:t>.</a:t>
            </a:r>
            <a:endParaRPr lang="en-US" sz="2200" dirty="0" smtClean="0">
              <a:latin typeface="Times New Roman" panose="02020603050405020304" pitchFamily="18" charset="0"/>
              <a:cs typeface="Times New Roman" panose="02020603050405020304" pitchFamily="18" charset="0"/>
            </a:endParaRPr>
          </a:p>
          <a:p>
            <a:pPr marL="914400" lvl="1" indent="-457200">
              <a:buFont typeface="+mj-lt"/>
              <a:buAutoNum type="arabicPeriod"/>
            </a:pPr>
            <a:r>
              <a:rPr lang="en-US" sz="2200" dirty="0" smtClean="0">
                <a:latin typeface="Times New Roman" panose="02020603050405020304" pitchFamily="18" charset="0"/>
                <a:cs typeface="Times New Roman" panose="02020603050405020304" pitchFamily="18" charset="0"/>
              </a:rPr>
              <a:t>Equity </a:t>
            </a:r>
            <a:r>
              <a:rPr lang="en-US" sz="2200" dirty="0">
                <a:latin typeface="Times New Roman" panose="02020603050405020304" pitchFamily="18" charset="0"/>
                <a:cs typeface="Times New Roman" panose="02020603050405020304" pitchFamily="18" charset="0"/>
              </a:rPr>
              <a:t>shares, preference shares and debentures.</a:t>
            </a:r>
            <a:endParaRPr lang="en-IN" sz="2200" dirty="0">
              <a:latin typeface="Times New Roman" panose="02020603050405020304" pitchFamily="18" charset="0"/>
              <a:cs typeface="Times New Roman" panose="02020603050405020304" pitchFamily="18" charset="0"/>
            </a:endParaRPr>
          </a:p>
          <a:p>
            <a:pPr marL="0" indent="0">
              <a:buNone/>
            </a:pPr>
            <a:br>
              <a:rPr lang="en-US" sz="2200" dirty="0">
                <a:latin typeface="Times New Roman" panose="02020603050405020304" pitchFamily="18" charset="0"/>
                <a:cs typeface="Times New Roman" panose="02020603050405020304" pitchFamily="18" charset="0"/>
              </a:rPr>
            </a:b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rgbClr val="C00000"/>
                </a:solidFill>
              </a:rPr>
              <a:t>F</a:t>
            </a:r>
            <a:r>
              <a:rPr lang="en-US" sz="3200" b="1" dirty="0" smtClean="0">
                <a:solidFill>
                  <a:srgbClr val="C00000"/>
                </a:solidFill>
              </a:rPr>
              <a:t>actors determining capital structure</a:t>
            </a:r>
            <a:br>
              <a:rPr lang="en-IN" sz="3200" b="1" dirty="0" smtClean="0">
                <a:solidFill>
                  <a:srgbClr val="C00000"/>
                </a:solidFill>
              </a:rPr>
            </a:br>
            <a:endParaRPr lang="en-IN" sz="3200" dirty="0">
              <a:solidFill>
                <a:srgbClr val="C00000"/>
              </a:solidFill>
            </a:endParaRPr>
          </a:p>
        </p:txBody>
      </p:sp>
      <p:sp>
        <p:nvSpPr>
          <p:cNvPr id="3" name="Content Placeholder 2"/>
          <p:cNvSpPr>
            <a:spLocks noGrp="1"/>
          </p:cNvSpPr>
          <p:nvPr>
            <p:ph idx="1"/>
          </p:nvPr>
        </p:nvSpPr>
        <p:spPr>
          <a:xfrm>
            <a:off x="457200" y="1124744"/>
            <a:ext cx="8229600" cy="5001419"/>
          </a:xfrm>
        </p:spPr>
        <p:txBody>
          <a:bodyPr>
            <a:noAutofit/>
          </a:bodyPr>
          <a:lstStyle/>
          <a:p>
            <a:pPr marL="0" indent="0" algn="just">
              <a:buNone/>
            </a:pPr>
            <a:r>
              <a:rPr lang="en-US" sz="2000" b="1" dirty="0" smtClean="0">
                <a:solidFill>
                  <a:srgbClr val="FF0000"/>
                </a:solidFill>
                <a:latin typeface="Times New Roman" panose="02020603050405020304" pitchFamily="18" charset="0"/>
                <a:cs typeface="Times New Roman" panose="02020603050405020304" pitchFamily="18" charset="0"/>
              </a:rPr>
              <a:t>1. Leverage</a:t>
            </a:r>
            <a:endParaRPr lang="en-IN" sz="2000" b="1" dirty="0">
              <a:solidFill>
                <a:srgbClr val="FF0000"/>
              </a:solidFill>
              <a:latin typeface="Times New Roman" panose="02020603050405020304" pitchFamily="18" charset="0"/>
              <a:cs typeface="Times New Roman" panose="02020603050405020304" pitchFamily="18" charset="0"/>
            </a:endParaRPr>
          </a:p>
          <a:p>
            <a:pPr marL="0" indent="0" algn="just">
              <a:buNone/>
            </a:pPr>
            <a:r>
              <a:rPr lang="en-US" sz="2000" dirty="0" smtClean="0">
                <a:latin typeface="Times New Roman" panose="02020603050405020304" pitchFamily="18" charset="0"/>
                <a:cs typeface="Times New Roman" panose="02020603050405020304" pitchFamily="18" charset="0"/>
              </a:rPr>
              <a:t>	It </a:t>
            </a:r>
            <a:r>
              <a:rPr lang="en-US" sz="2000" dirty="0">
                <a:latin typeface="Times New Roman" panose="02020603050405020304" pitchFamily="18" charset="0"/>
                <a:cs typeface="Times New Roman" panose="02020603050405020304" pitchFamily="18" charset="0"/>
              </a:rPr>
              <a:t>is the basic and important factor, which affect the capital structure. It uses the fixed cost financing such as debt, equity and preference share capital. It is closely related to  the overall cost of capital.</a:t>
            </a:r>
            <a:endParaRPr lang="en-IN" sz="2000" dirty="0">
              <a:latin typeface="Times New Roman" panose="02020603050405020304" pitchFamily="18" charset="0"/>
              <a:cs typeface="Times New Roman" panose="02020603050405020304" pitchFamily="18" charset="0"/>
            </a:endParaRPr>
          </a:p>
          <a:p>
            <a:pPr marL="0" indent="0" algn="just">
              <a:buNone/>
            </a:pPr>
            <a:r>
              <a:rPr lang="en-US" sz="2000" b="1" dirty="0" smtClean="0">
                <a:solidFill>
                  <a:srgbClr val="FF0000"/>
                </a:solidFill>
                <a:latin typeface="Times New Roman" panose="02020603050405020304" pitchFamily="18" charset="0"/>
                <a:cs typeface="Times New Roman" panose="02020603050405020304" pitchFamily="18" charset="0"/>
              </a:rPr>
              <a:t>2.  Cost </a:t>
            </a:r>
            <a:r>
              <a:rPr lang="en-US" sz="2000" b="1" dirty="0">
                <a:solidFill>
                  <a:srgbClr val="FF0000"/>
                </a:solidFill>
                <a:latin typeface="Times New Roman" panose="02020603050405020304" pitchFamily="18" charset="0"/>
                <a:cs typeface="Times New Roman" panose="02020603050405020304" pitchFamily="18" charset="0"/>
              </a:rPr>
              <a:t>of Capital</a:t>
            </a:r>
            <a:endParaRPr lang="en-IN" sz="2000" b="1" dirty="0">
              <a:solidFill>
                <a:srgbClr val="FF0000"/>
              </a:solidFill>
              <a:latin typeface="Times New Roman" panose="02020603050405020304" pitchFamily="18" charset="0"/>
              <a:cs typeface="Times New Roman" panose="02020603050405020304" pitchFamily="18" charset="0"/>
            </a:endParaRPr>
          </a:p>
          <a:p>
            <a:pPr marL="0" indent="0" algn="just">
              <a:buNone/>
            </a:pPr>
            <a:r>
              <a:rPr lang="en-US" sz="2000" dirty="0" smtClean="0">
                <a:latin typeface="Times New Roman" panose="02020603050405020304" pitchFamily="18" charset="0"/>
                <a:cs typeface="Times New Roman" panose="02020603050405020304" pitchFamily="18" charset="0"/>
              </a:rPr>
              <a:t>	Cost </a:t>
            </a:r>
            <a:r>
              <a:rPr lang="en-US" sz="2000" dirty="0">
                <a:latin typeface="Times New Roman" panose="02020603050405020304" pitchFamily="18" charset="0"/>
                <a:cs typeface="Times New Roman" panose="02020603050405020304" pitchFamily="18" charset="0"/>
              </a:rPr>
              <a:t>of capital constitutes the major part for deciding the capital structure of a firm</a:t>
            </a:r>
            <a:r>
              <a:rPr lang="en-US" sz="2000" dirty="0" smtClean="0">
                <a:latin typeface="Times New Roman" panose="02020603050405020304" pitchFamily="18" charset="0"/>
                <a:cs typeface="Times New Roman" panose="02020603050405020304" pitchFamily="18" charset="0"/>
              </a:rPr>
              <a:t>. When </a:t>
            </a:r>
            <a:r>
              <a:rPr lang="en-US" sz="2000" dirty="0">
                <a:latin typeface="Times New Roman" panose="02020603050405020304" pitchFamily="18" charset="0"/>
                <a:cs typeface="Times New Roman" panose="02020603050405020304" pitchFamily="18" charset="0"/>
              </a:rPr>
              <a:t>the cost of capital increases, value of the firm will also decrease. </a:t>
            </a:r>
            <a:endParaRPr lang="en-US" sz="2000" dirty="0">
              <a:latin typeface="Times New Roman" panose="02020603050405020304" pitchFamily="18" charset="0"/>
              <a:cs typeface="Times New Roman" panose="02020603050405020304" pitchFamily="18" charset="0"/>
            </a:endParaRPr>
          </a:p>
          <a:p>
            <a:pPr marL="0" indent="0" algn="just">
              <a:buNone/>
            </a:pPr>
            <a:r>
              <a:rPr lang="en-US" sz="2000" b="1" dirty="0" smtClean="0">
                <a:solidFill>
                  <a:srgbClr val="FF0000"/>
                </a:solidFill>
                <a:latin typeface="Times New Roman" panose="02020603050405020304" pitchFamily="18" charset="0"/>
                <a:cs typeface="Times New Roman" panose="02020603050405020304" pitchFamily="18" charset="0"/>
              </a:rPr>
              <a:t>3. Nature </a:t>
            </a:r>
            <a:r>
              <a:rPr lang="en-US" sz="2000" b="1" dirty="0">
                <a:solidFill>
                  <a:srgbClr val="FF0000"/>
                </a:solidFill>
                <a:latin typeface="Times New Roman" panose="02020603050405020304" pitchFamily="18" charset="0"/>
                <a:cs typeface="Times New Roman" panose="02020603050405020304" pitchFamily="18" charset="0"/>
              </a:rPr>
              <a:t>of the business: </a:t>
            </a:r>
            <a:endParaRPr lang="en-US" sz="2000" b="1" dirty="0" smtClean="0">
              <a:solidFill>
                <a:srgbClr val="FF0000"/>
              </a:solidFill>
              <a:latin typeface="Times New Roman" panose="02020603050405020304" pitchFamily="18" charset="0"/>
              <a:cs typeface="Times New Roman" panose="02020603050405020304" pitchFamily="18" charset="0"/>
            </a:endParaRPr>
          </a:p>
          <a:p>
            <a:pPr marL="0" indent="0" algn="just">
              <a:buNone/>
            </a:pPr>
            <a:r>
              <a:rPr lang="en-US" sz="2000" b="1"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Use </a:t>
            </a:r>
            <a:r>
              <a:rPr lang="en-US" sz="2000" dirty="0">
                <a:latin typeface="Times New Roman" panose="02020603050405020304" pitchFamily="18" charset="0"/>
                <a:cs typeface="Times New Roman" panose="02020603050405020304" pitchFamily="18" charset="0"/>
              </a:rPr>
              <a:t>of fixed interest/dividend bearing finance depends upon the nature of the business. If the business consists of long period of operation, it will apply for equity than debt, and it will reduce the cost of </a:t>
            </a:r>
            <a:r>
              <a:rPr lang="en-US" sz="2000" dirty="0" smtClean="0">
                <a:latin typeface="Times New Roman" panose="02020603050405020304" pitchFamily="18" charset="0"/>
                <a:cs typeface="Times New Roman" panose="02020603050405020304" pitchFamily="18" charset="0"/>
              </a:rPr>
              <a:t>capital.</a:t>
            </a:r>
            <a:endParaRPr lang="en-US" sz="2000" dirty="0" smtClean="0">
              <a:latin typeface="Times New Roman" panose="02020603050405020304" pitchFamily="18" charset="0"/>
              <a:cs typeface="Times New Roman" panose="02020603050405020304" pitchFamily="18" charset="0"/>
            </a:endParaRPr>
          </a:p>
          <a:p>
            <a:pPr marL="0" indent="0" algn="just">
              <a:buNone/>
            </a:pPr>
            <a:r>
              <a:rPr lang="en-US" sz="2000" b="1" dirty="0" smtClean="0">
                <a:solidFill>
                  <a:srgbClr val="FF0000"/>
                </a:solidFill>
                <a:latin typeface="Times New Roman" panose="02020603050405020304" pitchFamily="18" charset="0"/>
                <a:cs typeface="Times New Roman" panose="02020603050405020304" pitchFamily="18" charset="0"/>
              </a:rPr>
              <a:t>4. Size </a:t>
            </a:r>
            <a:r>
              <a:rPr lang="en-US" sz="2000" b="1" dirty="0">
                <a:solidFill>
                  <a:srgbClr val="FF0000"/>
                </a:solidFill>
                <a:latin typeface="Times New Roman" panose="02020603050405020304" pitchFamily="18" charset="0"/>
                <a:cs typeface="Times New Roman" panose="02020603050405020304" pitchFamily="18" charset="0"/>
              </a:rPr>
              <a:t>of the company</a:t>
            </a:r>
            <a:r>
              <a:rPr lang="en-US" sz="2000" b="1" dirty="0" smtClean="0">
                <a:solidFill>
                  <a:srgbClr val="FF0000"/>
                </a:solidFill>
                <a:latin typeface="Times New Roman" panose="02020603050405020304" pitchFamily="18" charset="0"/>
                <a:cs typeface="Times New Roman" panose="02020603050405020304" pitchFamily="18" charset="0"/>
              </a:rPr>
              <a:t>:</a:t>
            </a:r>
            <a:endParaRPr lang="en-US" sz="2000" b="1" dirty="0" smtClean="0">
              <a:solidFill>
                <a:srgbClr val="FF0000"/>
              </a:solidFill>
              <a:latin typeface="Times New Roman" panose="02020603050405020304" pitchFamily="18" charset="0"/>
              <a:cs typeface="Times New Roman" panose="02020603050405020304" pitchFamily="18" charset="0"/>
            </a:endParaRPr>
          </a:p>
          <a:p>
            <a:pPr marL="0" indent="0" algn="just">
              <a:buNone/>
            </a:pPr>
            <a:r>
              <a:rPr lang="en-US" sz="2000" b="1" dirty="0">
                <a:latin typeface="Times New Roman" panose="02020603050405020304" pitchFamily="18" charset="0"/>
                <a:cs typeface="Times New Roman" panose="02020603050405020304" pitchFamily="18" charset="0"/>
              </a:rPr>
              <a:t>	</a:t>
            </a:r>
            <a:r>
              <a:rPr lang="en-US" sz="2000" b="1"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It also affects the capital structure of a firm. If the firm belongs to large scale, it can manage the financial requirements with the help of internal sources. But if it is small size,  they will go for external finance. </a:t>
            </a:r>
            <a:endParaRPr lang="en-US" sz="2000" dirty="0" smtClean="0">
              <a:latin typeface="Times New Roman" panose="02020603050405020304" pitchFamily="18" charset="0"/>
              <a:cs typeface="Times New Roman" panose="02020603050405020304" pitchFamily="18" charset="0"/>
            </a:endParaRPr>
          </a:p>
          <a:p>
            <a:pPr algn="just"/>
            <a:endParaRPr lang="en-IN"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buNone/>
            </a:pPr>
            <a:r>
              <a:rPr lang="en-US" sz="2000" b="1" dirty="0" smtClean="0">
                <a:solidFill>
                  <a:srgbClr val="FF0000"/>
                </a:solidFill>
                <a:latin typeface="Times New Roman" panose="02020603050405020304" pitchFamily="18" charset="0"/>
                <a:cs typeface="Times New Roman" panose="02020603050405020304" pitchFamily="18" charset="0"/>
              </a:rPr>
              <a:t>5. Legal requirements:</a:t>
            </a:r>
            <a:endParaRPr lang="en-US" sz="2000" b="1"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en-US" sz="2000" b="1"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Legal requirements are also one of the considerations while dividing the capital structure of a firm. For example, banking companies are restricted to raise funds from some sources.</a:t>
            </a:r>
            <a:endParaRPr lang="en-US" sz="2000" dirty="0" smtClean="0">
              <a:latin typeface="Times New Roman" panose="02020603050405020304" pitchFamily="18" charset="0"/>
              <a:cs typeface="Times New Roman" panose="02020603050405020304" pitchFamily="18" charset="0"/>
            </a:endParaRPr>
          </a:p>
          <a:p>
            <a:pPr marL="0" indent="0">
              <a:buNone/>
            </a:pPr>
            <a:r>
              <a:rPr lang="en-US" sz="2000" b="1" dirty="0" smtClean="0">
                <a:solidFill>
                  <a:srgbClr val="FF0000"/>
                </a:solidFill>
                <a:latin typeface="Times New Roman" panose="02020603050405020304" pitchFamily="18" charset="0"/>
                <a:cs typeface="Times New Roman" panose="02020603050405020304" pitchFamily="18" charset="0"/>
              </a:rPr>
              <a:t>6. Requirement of investors:</a:t>
            </a:r>
            <a:endParaRPr lang="en-US" sz="2000" b="1"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en-US" sz="2000" b="1" dirty="0" smtClean="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In order to collect funds from different type of investors, it will be appropriate for the companies to issue different sources of securities.</a:t>
            </a:r>
            <a:endParaRPr lang="en-US" sz="2000" dirty="0" smtClean="0">
              <a:latin typeface="Times New Roman" panose="02020603050405020304" pitchFamily="18" charset="0"/>
              <a:cs typeface="Times New Roman" panose="02020603050405020304" pitchFamily="18" charset="0"/>
            </a:endParaRPr>
          </a:p>
          <a:p>
            <a:pPr marL="0" indent="0">
              <a:buNone/>
            </a:pPr>
            <a:r>
              <a:rPr lang="en-US" sz="2000" b="1" dirty="0" smtClean="0">
                <a:solidFill>
                  <a:srgbClr val="FF0000"/>
                </a:solidFill>
                <a:latin typeface="Times New Roman" panose="02020603050405020304" pitchFamily="18" charset="0"/>
                <a:cs typeface="Times New Roman" panose="02020603050405020304" pitchFamily="18" charset="0"/>
              </a:rPr>
              <a:t>7. Government policy</a:t>
            </a:r>
            <a:endParaRPr lang="en-IN" sz="2000" b="1"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en-US" sz="2000" dirty="0" smtClean="0">
                <a:latin typeface="Times New Roman" panose="02020603050405020304" pitchFamily="18" charset="0"/>
                <a:cs typeface="Times New Roman" panose="02020603050405020304" pitchFamily="18" charset="0"/>
              </a:rPr>
              <a:t>	Promoter contribution is fixed by the company Act. It restricts to mobilize large, long- term funds from external sources. Hence the company must consider government policy regarding the capital structure.</a:t>
            </a:r>
            <a:endParaRPr lang="en-IN" sz="2000" dirty="0" smtClean="0">
              <a:latin typeface="Times New Roman" panose="02020603050405020304" pitchFamily="18" charset="0"/>
              <a:cs typeface="Times New Roman" panose="02020603050405020304" pitchFamily="18" charset="0"/>
            </a:endParaRPr>
          </a:p>
          <a:p>
            <a:endParaRPr lang="en-IN" sz="20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C00000"/>
                </a:solidFill>
              </a:rPr>
              <a:t>Capital Structure Theories</a:t>
            </a:r>
            <a:br>
              <a:rPr lang="en-IN" sz="3200" b="1" dirty="0" smtClean="0">
                <a:solidFill>
                  <a:srgbClr val="C00000"/>
                </a:solidFill>
              </a:rPr>
            </a:br>
            <a:endParaRPr lang="en-IN" sz="3200" dirty="0">
              <a:solidFill>
                <a:srgbClr val="C00000"/>
              </a:solidFill>
            </a:endParaRPr>
          </a:p>
        </p:txBody>
      </p:sp>
      <p:sp>
        <p:nvSpPr>
          <p:cNvPr id="3" name="Content Placeholder 2"/>
          <p:cNvSpPr>
            <a:spLocks noGrp="1"/>
          </p:cNvSpPr>
          <p:nvPr>
            <p:ph idx="1"/>
          </p:nvPr>
        </p:nvSpPr>
        <p:spPr/>
        <p:txBody>
          <a:bodyPr>
            <a:normAutofit/>
          </a:bodyPr>
          <a:lstStyle/>
          <a:p>
            <a:r>
              <a:rPr lang="en-US" sz="2200" dirty="0">
                <a:latin typeface="Times New Roman" panose="02020603050405020304" pitchFamily="18" charset="0"/>
                <a:cs typeface="Times New Roman" panose="02020603050405020304" pitchFamily="18" charset="0"/>
              </a:rPr>
              <a:t>Capital structure is the major part of the firm’s financial decision which affects the value of the firm and it leads to change EBIT and market value of the shares. </a:t>
            </a:r>
            <a:endParaRPr lang="en-US" sz="2200" dirty="0" smtClean="0">
              <a:latin typeface="Times New Roman" panose="02020603050405020304" pitchFamily="18" charset="0"/>
              <a:cs typeface="Times New Roman" panose="02020603050405020304" pitchFamily="18" charset="0"/>
            </a:endParaRPr>
          </a:p>
          <a:p>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There </a:t>
            </a:r>
            <a:r>
              <a:rPr lang="en-US" sz="2200" dirty="0">
                <a:latin typeface="Times New Roman" panose="02020603050405020304" pitchFamily="18" charset="0"/>
                <a:cs typeface="Times New Roman" panose="02020603050405020304" pitchFamily="18" charset="0"/>
              </a:rPr>
              <a:t>is a relationship among the capital structure, cost of capital and value of the firm. </a:t>
            </a:r>
            <a:endParaRPr lang="en-US" sz="2200" dirty="0" smtClean="0">
              <a:latin typeface="Times New Roman" panose="02020603050405020304" pitchFamily="18" charset="0"/>
              <a:cs typeface="Times New Roman" panose="02020603050405020304" pitchFamily="18" charset="0"/>
            </a:endParaRPr>
          </a:p>
          <a:p>
            <a:endParaRPr lang="en-US" sz="2200" dirty="0" smtClean="0">
              <a:latin typeface="Times New Roman" panose="02020603050405020304" pitchFamily="18" charset="0"/>
              <a:cs typeface="Times New Roman" panose="02020603050405020304" pitchFamily="18" charset="0"/>
            </a:endParaRPr>
          </a:p>
          <a:p>
            <a:r>
              <a:rPr lang="en-US" sz="2200" dirty="0" smtClean="0">
                <a:latin typeface="Times New Roman" panose="02020603050405020304" pitchFamily="18" charset="0"/>
                <a:cs typeface="Times New Roman" panose="02020603050405020304" pitchFamily="18" charset="0"/>
              </a:rPr>
              <a:t>The </a:t>
            </a:r>
            <a:r>
              <a:rPr lang="en-US" sz="2200" dirty="0">
                <a:latin typeface="Times New Roman" panose="02020603050405020304" pitchFamily="18" charset="0"/>
                <a:cs typeface="Times New Roman" panose="02020603050405020304" pitchFamily="18" charset="0"/>
              </a:rPr>
              <a:t>aim of effective capital structure is to maximize the value of the firm and to reduce the cost of capital.</a:t>
            </a:r>
            <a:endParaRPr lang="en-IN"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buNone/>
            </a:pPr>
            <a:r>
              <a:rPr lang="en-US" sz="2200" dirty="0">
                <a:latin typeface="Times New Roman" panose="02020603050405020304" pitchFamily="18" charset="0"/>
                <a:cs typeface="Times New Roman" panose="02020603050405020304" pitchFamily="18" charset="0"/>
              </a:rPr>
              <a:t>There are </a:t>
            </a:r>
            <a:r>
              <a:rPr lang="en-US" sz="2200" dirty="0" smtClean="0">
                <a:latin typeface="Times New Roman" panose="02020603050405020304" pitchFamily="18" charset="0"/>
                <a:cs typeface="Times New Roman" panose="02020603050405020304" pitchFamily="18" charset="0"/>
              </a:rPr>
              <a:t>different </a:t>
            </a:r>
            <a:r>
              <a:rPr lang="en-US" sz="2200" dirty="0">
                <a:latin typeface="Times New Roman" panose="02020603050405020304" pitchFamily="18" charset="0"/>
                <a:cs typeface="Times New Roman" panose="02020603050405020304" pitchFamily="18" charset="0"/>
              </a:rPr>
              <a:t>theories explaining the relationship between capital structure,  cost of capital and value of the firm</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T</a:t>
            </a:r>
            <a:r>
              <a:rPr lang="en-US" sz="2200" dirty="0" smtClean="0">
                <a:latin typeface="Times New Roman" panose="02020603050405020304" pitchFamily="18" charset="0"/>
                <a:cs typeface="Times New Roman" panose="02020603050405020304" pitchFamily="18" charset="0"/>
              </a:rPr>
              <a:t>hey</a:t>
            </a:r>
            <a:endParaRPr lang="en-US" sz="2200" dirty="0" smtClean="0">
              <a:latin typeface="Times New Roman" panose="02020603050405020304" pitchFamily="18" charset="0"/>
              <a:cs typeface="Times New Roman" panose="02020603050405020304" pitchFamily="18" charset="0"/>
            </a:endParaRPr>
          </a:p>
          <a:p>
            <a:pPr marL="0" indent="0">
              <a:buNone/>
            </a:pPr>
            <a:endParaRPr lang="en-IN" sz="2200" dirty="0">
              <a:latin typeface="Times New Roman" panose="02020603050405020304" pitchFamily="18" charset="0"/>
              <a:cs typeface="Times New Roman" panose="02020603050405020304" pitchFamily="18" charset="0"/>
            </a:endParaRPr>
          </a:p>
          <a:p>
            <a:pPr marL="514350" indent="-514350">
              <a:buAutoNum type="arabicPeriod"/>
            </a:pPr>
            <a:r>
              <a:rPr lang="en-US" sz="2200" dirty="0" smtClean="0">
                <a:latin typeface="Times New Roman" panose="02020603050405020304" pitchFamily="18" charset="0"/>
                <a:cs typeface="Times New Roman" panose="02020603050405020304" pitchFamily="18" charset="0"/>
              </a:rPr>
              <a:t>Net Income (NI) Theory</a:t>
            </a:r>
            <a:endParaRPr lang="en-US" sz="2200" dirty="0" smtClean="0">
              <a:latin typeface="Times New Roman" panose="02020603050405020304" pitchFamily="18" charset="0"/>
              <a:cs typeface="Times New Roman" panose="02020603050405020304" pitchFamily="18" charset="0"/>
            </a:endParaRPr>
          </a:p>
          <a:p>
            <a:pPr marL="514350" indent="-514350">
              <a:buAutoNum type="arabicPeriod"/>
            </a:pPr>
            <a:r>
              <a:rPr lang="en-US" sz="2200" dirty="0" smtClean="0">
                <a:latin typeface="Times New Roman" panose="02020603050405020304" pitchFamily="18" charset="0"/>
                <a:cs typeface="Times New Roman" panose="02020603050405020304" pitchFamily="18" charset="0"/>
              </a:rPr>
              <a:t>Net Operating Income (NOI) Theory</a:t>
            </a:r>
            <a:endParaRPr lang="en-US" sz="2200" dirty="0" smtClean="0">
              <a:latin typeface="Times New Roman" panose="02020603050405020304" pitchFamily="18" charset="0"/>
              <a:cs typeface="Times New Roman" panose="02020603050405020304" pitchFamily="18" charset="0"/>
            </a:endParaRPr>
          </a:p>
          <a:p>
            <a:pPr marL="514350" indent="-514350">
              <a:buAutoNum type="arabicPeriod"/>
            </a:pPr>
            <a:r>
              <a:rPr lang="en-US" sz="2200" dirty="0" smtClean="0">
                <a:latin typeface="Times New Roman" panose="02020603050405020304" pitchFamily="18" charset="0"/>
                <a:cs typeface="Times New Roman" panose="02020603050405020304" pitchFamily="18" charset="0"/>
              </a:rPr>
              <a:t>Traditional Theory</a:t>
            </a:r>
            <a:endParaRPr lang="en-US" sz="2200" dirty="0" smtClean="0">
              <a:latin typeface="Times New Roman" panose="02020603050405020304" pitchFamily="18" charset="0"/>
              <a:cs typeface="Times New Roman" panose="02020603050405020304" pitchFamily="18" charset="0"/>
            </a:endParaRPr>
          </a:p>
          <a:p>
            <a:pPr marL="514350" indent="-514350">
              <a:buAutoNum type="arabicPeriod"/>
            </a:pPr>
            <a:r>
              <a:rPr lang="en-US" sz="2200" dirty="0" err="1" smtClean="0">
                <a:latin typeface="Times New Roman" panose="02020603050405020304" pitchFamily="18" charset="0"/>
                <a:cs typeface="Times New Roman" panose="02020603050405020304" pitchFamily="18" charset="0"/>
              </a:rPr>
              <a:t>Modigilani</a:t>
            </a:r>
            <a:r>
              <a:rPr lang="en-US" sz="2200" dirty="0" smtClean="0">
                <a:latin typeface="Times New Roman" panose="02020603050405020304" pitchFamily="18" charset="0"/>
                <a:cs typeface="Times New Roman" panose="02020603050405020304" pitchFamily="18" charset="0"/>
              </a:rPr>
              <a:t>- Miller (MM)Theory</a:t>
            </a:r>
            <a:br>
              <a:rPr lang="en-US" sz="2200" dirty="0">
                <a:latin typeface="Times New Roman" panose="02020603050405020304" pitchFamily="18" charset="0"/>
                <a:cs typeface="Times New Roman" panose="02020603050405020304" pitchFamily="18" charset="0"/>
              </a:rPr>
            </a:b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3359</Words>
  <Application>WPS Presentation</Application>
  <PresentationFormat>On-screen Show (4:3)</PresentationFormat>
  <Paragraphs>74</Paragraphs>
  <Slides>9</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9</vt:i4>
      </vt:variant>
    </vt:vector>
  </HeadingPairs>
  <TitlesOfParts>
    <vt:vector size="17" baseType="lpstr">
      <vt:lpstr>Arial</vt:lpstr>
      <vt:lpstr>SimSun</vt:lpstr>
      <vt:lpstr>Wingdings</vt:lpstr>
      <vt:lpstr>Times New Roman</vt:lpstr>
      <vt:lpstr>Calibri</vt:lpstr>
      <vt:lpstr>Microsoft YaHei</vt:lpstr>
      <vt:lpstr>Arial Unicode MS</vt:lpstr>
      <vt:lpstr>Office Theme</vt:lpstr>
      <vt:lpstr>Module 2</vt:lpstr>
      <vt:lpstr>Optimum Capital Structure </vt:lpstr>
      <vt:lpstr>Essentials of Optimum capital structure</vt:lpstr>
      <vt:lpstr>Objectives of Capital Structure </vt:lpstr>
      <vt:lpstr>Forms of Capital Structure </vt:lpstr>
      <vt:lpstr>Factors determining capital structure </vt:lpstr>
      <vt:lpstr>PowerPoint 演示文稿</vt:lpstr>
      <vt:lpstr>Capital Structure Theories </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2</dc:title>
  <dc:creator>user</dc:creator>
  <cp:lastModifiedBy>user</cp:lastModifiedBy>
  <cp:revision>9</cp:revision>
  <dcterms:created xsi:type="dcterms:W3CDTF">2020-06-10T15:25:00Z</dcterms:created>
  <dcterms:modified xsi:type="dcterms:W3CDTF">2024-08-31T06:58:38Z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29E335A7DF83409D9BA112A1929C0646_12</vt:lpwstr>
  </property>
  <property fmtid="{D5CDD505-2E9C-101B-9397-08002B2CF9AE}" pid="3" name="KSOProductBuildVer">
    <vt:lpwstr>1033-12.2.0.17562</vt:lpwstr>
  </property>
</Properties>
</file>