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57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40AE-1488-40CA-B715-2413813A9FD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F596-490A-4589-AE0D-45EC223BD91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40AE-1488-40CA-B715-2413813A9FD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F596-490A-4589-AE0D-45EC223BD91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40AE-1488-40CA-B715-2413813A9FD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F596-490A-4589-AE0D-45EC223BD91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40AE-1488-40CA-B715-2413813A9FD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F596-490A-4589-AE0D-45EC223BD91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40AE-1488-40CA-B715-2413813A9FD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F596-490A-4589-AE0D-45EC223BD91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40AE-1488-40CA-B715-2413813A9FD1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F596-490A-4589-AE0D-45EC223BD91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40AE-1488-40CA-B715-2413813A9FD1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F596-490A-4589-AE0D-45EC223BD91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40AE-1488-40CA-B715-2413813A9FD1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F596-490A-4589-AE0D-45EC223BD91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40AE-1488-40CA-B715-2413813A9FD1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F596-490A-4589-AE0D-45EC223BD91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40AE-1488-40CA-B715-2413813A9FD1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F596-490A-4589-AE0D-45EC223BD91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540AE-1488-40CA-B715-2413813A9FD1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F596-490A-4589-AE0D-45EC223BD914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540AE-1488-40CA-B715-2413813A9FD1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BF596-490A-4589-AE0D-45EC223BD914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/>
              <a:t>Capital structure theories</a:t>
            </a:r>
            <a:endParaRPr lang="en-IN" sz="3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/>
              <a:t>Types of capital structure theories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 Income approach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 Operating Income approach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Traditional approach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Modigilani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Miller Approach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/>
              <a:t>1. Traditional approach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R="949960" algn="just">
              <a:lnSpc>
                <a:spcPct val="108000"/>
              </a:lnSpc>
              <a:spcBef>
                <a:spcPts val="30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It is the mix of Net Income approach and Net Operating Income approach. Hence, it is also called as intermediate approach. </a:t>
            </a:r>
            <a:endParaRPr lang="en-US" sz="2200" dirty="0" smtClean="0">
              <a:solidFill>
                <a:srgbClr val="231F20"/>
              </a:solidFill>
              <a:effectLst/>
              <a:latin typeface="Times New Roman" panose="02020603050405020304" pitchFamily="18" charset="0"/>
              <a:ea typeface="Cambria" panose="02040503050406030204"/>
              <a:cs typeface="Times New Roman" panose="02020603050405020304" pitchFamily="18" charset="0"/>
            </a:endParaRPr>
          </a:p>
          <a:p>
            <a:pPr marR="949960" algn="just">
              <a:lnSpc>
                <a:spcPct val="108000"/>
              </a:lnSpc>
              <a:spcBef>
                <a:spcPts val="30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According to the traditional approach, mix of debt and equity capital can increase the value of the firm by reducing overall cost of capital up to</a:t>
            </a:r>
            <a:r>
              <a:rPr lang="en-IN" sz="2200" dirty="0"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certain level of debt.</a:t>
            </a:r>
            <a:endParaRPr lang="en-US" sz="2200" dirty="0" smtClean="0">
              <a:solidFill>
                <a:srgbClr val="231F20"/>
              </a:solidFill>
              <a:effectLst/>
              <a:latin typeface="Times New Roman" panose="02020603050405020304" pitchFamily="18" charset="0"/>
              <a:ea typeface="Cambria" panose="02040503050406030204"/>
              <a:cs typeface="Times New Roman" panose="02020603050405020304" pitchFamily="18" charset="0"/>
            </a:endParaRPr>
          </a:p>
          <a:p>
            <a:pPr marR="949960" algn="just">
              <a:lnSpc>
                <a:spcPct val="108000"/>
              </a:lnSpc>
              <a:spcBef>
                <a:spcPts val="30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Beyond this point, the increase in the financial leverage will increase the overall cost of capital and hence the value of firm will come down.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/>
              <a:t>Assumptions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marR="950595" indent="0">
              <a:lnSpc>
                <a:spcPct val="107000"/>
              </a:lnSpc>
              <a:spcBef>
                <a:spcPts val="305"/>
              </a:spcBef>
              <a:spcAft>
                <a:spcPts val="0"/>
              </a:spcAft>
              <a:buNone/>
            </a:pP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Capital structure theories are based on certain assumption to analysis in a single and convenient manner:</a:t>
            </a:r>
            <a:endParaRPr lang="en-IN" sz="2200" dirty="0" smtClean="0">
              <a:effectLst/>
              <a:latin typeface="Times New Roman" panose="02020603050405020304" pitchFamily="18" charset="0"/>
              <a:ea typeface="Cambria" panose="02040503050406030204"/>
              <a:cs typeface="Times New Roman" panose="02020603050405020304" pitchFamily="18" charset="0"/>
            </a:endParaRPr>
          </a:p>
          <a:p>
            <a:pPr lvl="2">
              <a:spcBef>
                <a:spcPts val="430"/>
              </a:spcBef>
              <a:buClr>
                <a:srgbClr val="231F20"/>
              </a:buClr>
              <a:buSzPts val="1100"/>
              <a:buFont typeface="Cambria" panose="02040503050406030204"/>
              <a:buChar char="•"/>
              <a:tabLst>
                <a:tab pos="586740" algn="l"/>
              </a:tabLst>
            </a:pP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There</a:t>
            </a:r>
            <a:r>
              <a:rPr lang="en-US" sz="2200" spc="11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are</a:t>
            </a:r>
            <a:r>
              <a:rPr lang="en-US" sz="2200" spc="12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only</a:t>
            </a:r>
            <a:r>
              <a:rPr lang="en-US" sz="2200" spc="12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two</a:t>
            </a:r>
            <a:r>
              <a:rPr lang="en-US" sz="2200" spc="12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sources</a:t>
            </a:r>
            <a:r>
              <a:rPr lang="en-US" sz="2200" spc="12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of</a:t>
            </a:r>
            <a:r>
              <a:rPr lang="en-US" sz="2200" spc="12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funds</a:t>
            </a:r>
            <a:r>
              <a:rPr lang="en-US" sz="2200" spc="12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used</a:t>
            </a:r>
            <a:r>
              <a:rPr lang="en-US" sz="2200" spc="12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by</a:t>
            </a:r>
            <a:r>
              <a:rPr lang="en-US" sz="2200" spc="12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a</a:t>
            </a:r>
            <a:r>
              <a:rPr lang="en-US" sz="2200" spc="12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firm;</a:t>
            </a:r>
            <a:r>
              <a:rPr lang="en-US" sz="2200" spc="12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debt</a:t>
            </a:r>
            <a:r>
              <a:rPr lang="en-US" sz="2200" spc="12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and</a:t>
            </a:r>
            <a:r>
              <a:rPr lang="en-US" sz="2200" spc="12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shares.</a:t>
            </a:r>
            <a:endParaRPr lang="en-IN" sz="2200" dirty="0" smtClean="0">
              <a:effectLst/>
              <a:latin typeface="Times New Roman" panose="02020603050405020304" pitchFamily="18" charset="0"/>
              <a:ea typeface="Cambria" panose="02040503050406030204"/>
              <a:cs typeface="Times New Roman" panose="02020603050405020304" pitchFamily="18" charset="0"/>
            </a:endParaRPr>
          </a:p>
          <a:p>
            <a:pPr lvl="2">
              <a:spcBef>
                <a:spcPts val="345"/>
              </a:spcBef>
              <a:buClr>
                <a:srgbClr val="231F20"/>
              </a:buClr>
              <a:buSzPts val="1100"/>
              <a:buFont typeface="Cambria" panose="02040503050406030204"/>
              <a:buChar char="•"/>
              <a:tabLst>
                <a:tab pos="586740" algn="l"/>
              </a:tabLst>
            </a:pP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The</a:t>
            </a:r>
            <a:r>
              <a:rPr lang="en-US" sz="2200" spc="9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firm</a:t>
            </a:r>
            <a:r>
              <a:rPr lang="en-US" sz="2200" spc="9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pays</a:t>
            </a:r>
            <a:r>
              <a:rPr lang="en-US" sz="2200" spc="9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spc="-1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100%</a:t>
            </a:r>
            <a:r>
              <a:rPr lang="en-US" sz="2200" spc="9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of</a:t>
            </a:r>
            <a:r>
              <a:rPr lang="en-US" sz="2200" spc="9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its</a:t>
            </a:r>
            <a:r>
              <a:rPr lang="en-US" sz="2200" spc="9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earning</a:t>
            </a:r>
            <a:r>
              <a:rPr lang="en-US" sz="2200" spc="9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as</a:t>
            </a:r>
            <a:r>
              <a:rPr lang="en-US" sz="2200" spc="9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dividend.</a:t>
            </a:r>
            <a:endParaRPr lang="en-IN" sz="2200" dirty="0" smtClean="0">
              <a:effectLst/>
              <a:latin typeface="Times New Roman" panose="02020603050405020304" pitchFamily="18" charset="0"/>
              <a:ea typeface="Cambria" panose="02040503050406030204"/>
              <a:cs typeface="Times New Roman" panose="02020603050405020304" pitchFamily="18" charset="0"/>
            </a:endParaRPr>
          </a:p>
          <a:p>
            <a:pPr lvl="2">
              <a:spcBef>
                <a:spcPts val="315"/>
              </a:spcBef>
              <a:buClr>
                <a:srgbClr val="231F20"/>
              </a:buClr>
              <a:buSzPts val="1100"/>
              <a:buFont typeface="Cambria" panose="02040503050406030204"/>
              <a:buChar char="•"/>
              <a:tabLst>
                <a:tab pos="586740" algn="l"/>
              </a:tabLst>
            </a:pP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The</a:t>
            </a:r>
            <a:r>
              <a:rPr lang="en-US" sz="2200" spc="12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total</a:t>
            </a:r>
            <a:r>
              <a:rPr lang="en-US" sz="2200" spc="12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assets</a:t>
            </a:r>
            <a:r>
              <a:rPr lang="en-US" sz="2200" spc="12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are</a:t>
            </a:r>
            <a:r>
              <a:rPr lang="en-US" sz="2200" spc="12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given</a:t>
            </a:r>
            <a:r>
              <a:rPr lang="en-US" sz="2200" spc="12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and</a:t>
            </a:r>
            <a:r>
              <a:rPr lang="en-US" sz="2200" spc="12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do</a:t>
            </a:r>
            <a:r>
              <a:rPr lang="en-US" sz="2200" spc="12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not</a:t>
            </a:r>
            <a:r>
              <a:rPr lang="en-US" sz="2200" spc="12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spc="-1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change.</a:t>
            </a:r>
            <a:endParaRPr lang="en-IN" sz="2200" dirty="0" smtClean="0">
              <a:effectLst/>
              <a:latin typeface="Times New Roman" panose="02020603050405020304" pitchFamily="18" charset="0"/>
              <a:ea typeface="Cambria" panose="02040503050406030204"/>
              <a:cs typeface="Times New Roman" panose="02020603050405020304" pitchFamily="18" charset="0"/>
            </a:endParaRPr>
          </a:p>
          <a:p>
            <a:pPr lvl="2">
              <a:spcBef>
                <a:spcPts val="320"/>
              </a:spcBef>
              <a:buClr>
                <a:srgbClr val="231F20"/>
              </a:buClr>
              <a:buSzPts val="1100"/>
              <a:buFont typeface="Cambria" panose="02040503050406030204"/>
              <a:buChar char="•"/>
              <a:tabLst>
                <a:tab pos="586740" algn="l"/>
              </a:tabLst>
            </a:pP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The</a:t>
            </a:r>
            <a:r>
              <a:rPr lang="en-US" sz="2200" spc="14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total</a:t>
            </a:r>
            <a:r>
              <a:rPr lang="en-US" sz="2200" spc="15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finance</a:t>
            </a:r>
            <a:r>
              <a:rPr lang="en-US" sz="2200" spc="15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remains</a:t>
            </a:r>
            <a:r>
              <a:rPr lang="en-US" sz="2200" spc="15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constant.</a:t>
            </a:r>
            <a:endParaRPr lang="en-IN" sz="2200" dirty="0" smtClean="0">
              <a:effectLst/>
              <a:latin typeface="Times New Roman" panose="02020603050405020304" pitchFamily="18" charset="0"/>
              <a:ea typeface="Cambria" panose="02040503050406030204"/>
              <a:cs typeface="Times New Roman" panose="02020603050405020304" pitchFamily="18" charset="0"/>
            </a:endParaRPr>
          </a:p>
          <a:p>
            <a:pPr lvl="2">
              <a:spcBef>
                <a:spcPts val="345"/>
              </a:spcBef>
              <a:buClr>
                <a:srgbClr val="231F20"/>
              </a:buClr>
              <a:buSzPts val="1100"/>
              <a:buFont typeface="Cambria" panose="02040503050406030204"/>
              <a:buChar char="•"/>
              <a:tabLst>
                <a:tab pos="586740" algn="l"/>
              </a:tabLst>
            </a:pP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The</a:t>
            </a:r>
            <a:r>
              <a:rPr lang="en-US" sz="2200" spc="15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operating</a:t>
            </a:r>
            <a:r>
              <a:rPr lang="en-US" sz="2200" spc="15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profits</a:t>
            </a:r>
            <a:r>
              <a:rPr lang="en-US" sz="2200" spc="15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(EBIT)</a:t>
            </a:r>
            <a:r>
              <a:rPr lang="en-US" sz="2200" spc="15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are</a:t>
            </a:r>
            <a:r>
              <a:rPr lang="en-US" sz="2200" spc="15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not</a:t>
            </a:r>
            <a:r>
              <a:rPr lang="en-US" sz="2200" spc="15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expected</a:t>
            </a:r>
            <a:r>
              <a:rPr lang="en-US" sz="2200" spc="15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to</a:t>
            </a:r>
            <a:r>
              <a:rPr lang="en-US" sz="2200" spc="15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spc="-3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grow.</a:t>
            </a:r>
            <a:endParaRPr lang="en-IN" sz="2200" dirty="0" smtClean="0">
              <a:effectLst/>
              <a:latin typeface="Times New Roman" panose="02020603050405020304" pitchFamily="18" charset="0"/>
              <a:ea typeface="Cambria" panose="02040503050406030204"/>
              <a:cs typeface="Times New Roman" panose="02020603050405020304" pitchFamily="18" charset="0"/>
            </a:endParaRPr>
          </a:p>
          <a:p>
            <a:pPr lvl="2">
              <a:spcBef>
                <a:spcPts val="315"/>
              </a:spcBef>
              <a:buClr>
                <a:srgbClr val="231F20"/>
              </a:buClr>
              <a:buSzPts val="1100"/>
              <a:buFont typeface="Cambria" panose="02040503050406030204"/>
              <a:buChar char="•"/>
              <a:tabLst>
                <a:tab pos="586740" algn="l"/>
              </a:tabLst>
            </a:pP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The</a:t>
            </a:r>
            <a:r>
              <a:rPr lang="en-US" sz="2200" spc="13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business</a:t>
            </a:r>
            <a:r>
              <a:rPr lang="en-US" sz="2200" spc="13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risk</a:t>
            </a:r>
            <a:r>
              <a:rPr lang="en-US" sz="2200" spc="13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remains</a:t>
            </a:r>
            <a:r>
              <a:rPr lang="en-US" sz="2200" spc="13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constant.</a:t>
            </a:r>
            <a:endParaRPr lang="en-IN" sz="2200" dirty="0" smtClean="0">
              <a:effectLst/>
              <a:latin typeface="Times New Roman" panose="02020603050405020304" pitchFamily="18" charset="0"/>
              <a:ea typeface="Cambria" panose="02040503050406030204"/>
              <a:cs typeface="Times New Roman" panose="02020603050405020304" pitchFamily="18" charset="0"/>
            </a:endParaRPr>
          </a:p>
          <a:p>
            <a:pPr lvl="2">
              <a:spcBef>
                <a:spcPts val="320"/>
              </a:spcBef>
              <a:buClr>
                <a:srgbClr val="231F20"/>
              </a:buClr>
              <a:buSzPts val="1100"/>
              <a:buFont typeface="Cambria" panose="02040503050406030204"/>
              <a:buChar char="•"/>
              <a:tabLst>
                <a:tab pos="586740" algn="l"/>
              </a:tabLst>
            </a:pP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The</a:t>
            </a:r>
            <a:r>
              <a:rPr lang="en-US" sz="2200" spc="9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firm</a:t>
            </a:r>
            <a:r>
              <a:rPr lang="en-US" sz="2200" spc="9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has</a:t>
            </a:r>
            <a:r>
              <a:rPr lang="en-US" sz="2200" spc="9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a</a:t>
            </a:r>
            <a:r>
              <a:rPr lang="en-US" sz="2200" spc="95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perpetual</a:t>
            </a:r>
            <a:r>
              <a:rPr lang="en-US" sz="2200" spc="1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life.</a:t>
            </a:r>
            <a:endParaRPr lang="en-IN" sz="2200" dirty="0" smtClean="0">
              <a:effectLst/>
              <a:latin typeface="Times New Roman" panose="02020603050405020304" pitchFamily="18" charset="0"/>
              <a:ea typeface="Cambria" panose="02040503050406030204"/>
              <a:cs typeface="Times New Roman" panose="02020603050405020304" pitchFamily="18" charset="0"/>
            </a:endParaRPr>
          </a:p>
          <a:p>
            <a:pPr lvl="2">
              <a:spcBef>
                <a:spcPts val="320"/>
              </a:spcBef>
              <a:buClr>
                <a:srgbClr val="231F20"/>
              </a:buClr>
              <a:buSzPts val="1100"/>
              <a:buFont typeface="Cambria" panose="02040503050406030204"/>
              <a:buChar char="•"/>
              <a:tabLst>
                <a:tab pos="586740" algn="l"/>
              </a:tabLst>
            </a:pP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The investors behave</a:t>
            </a:r>
            <a:r>
              <a:rPr lang="en-US" sz="2200" spc="9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rationally.</a:t>
            </a:r>
            <a:endParaRPr lang="en-IN" sz="2200" dirty="0" smtClean="0">
              <a:effectLst/>
              <a:latin typeface="Times New Roman" panose="02020603050405020304" pitchFamily="18" charset="0"/>
              <a:ea typeface="Cambria" panose="02040503050406030204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/>
              <a:t>Problem.1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ABC Ltd expects the EBIT at Rs.6,00,000. The company mobilized the fund requirement of Rs.40 lakhs by issue of entire equity and cost of equity is 16%. Now ABC company wants to dilute the equity. They do believe in debt financing. Two options before the company management - to raise debt to the extent of 30%, or 50% of the total funds.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expected that for debt financing up to 30%, the rate of interest will be 10% and the cost of equity will increase to 17%. But if the firm goes for 50% debt, then the interest rate will harden at 12% and the equity cost will go up to 20%.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ompute the value of the firm and overall cost of capital under different options.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3000" b="1" dirty="0" smtClean="0"/>
              <a:t>Solution</a:t>
            </a:r>
            <a:endParaRPr lang="en-IN" sz="30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251520" y="715269"/>
          <a:ext cx="8712968" cy="5738068"/>
        </p:xfrm>
        <a:graphic>
          <a:graphicData uri="http://schemas.openxmlformats.org/drawingml/2006/table">
            <a:tbl>
              <a:tblPr firstRow="1" firstCol="1" bandRow="1"/>
              <a:tblGrid>
                <a:gridCol w="3218304"/>
                <a:gridCol w="1883884"/>
                <a:gridCol w="1805390"/>
                <a:gridCol w="1805390"/>
              </a:tblGrid>
              <a:tr h="35513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 </a:t>
                      </a:r>
                      <a:endParaRPr lang="en-IN" sz="20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0% Debt</a:t>
                      </a:r>
                      <a:endParaRPr lang="en-IN" sz="20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30% Debt</a:t>
                      </a:r>
                      <a:endParaRPr lang="en-IN" sz="20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50% Debt</a:t>
                      </a:r>
                      <a:endParaRPr lang="en-IN" sz="20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5513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Total debt </a:t>
                      </a:r>
                      <a:endParaRPr lang="en-IN" sz="20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-</a:t>
                      </a:r>
                      <a:endParaRPr lang="en-IN" sz="20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12,00,000</a:t>
                      </a:r>
                      <a:endParaRPr lang="en-IN" sz="20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20,00,000</a:t>
                      </a:r>
                      <a:endParaRPr lang="en-IN" sz="20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367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Rate of interest</a:t>
                      </a:r>
                      <a:endParaRPr lang="en-IN" sz="20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-</a:t>
                      </a:r>
                      <a:endParaRPr lang="en-IN" sz="20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10%</a:t>
                      </a:r>
                      <a:endParaRPr lang="en-IN" sz="20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12%</a:t>
                      </a:r>
                      <a:endParaRPr lang="en-IN" sz="20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367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EBIT(Given)</a:t>
                      </a:r>
                      <a:endParaRPr lang="en-IN" sz="20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6,00,000</a:t>
                      </a:r>
                      <a:endParaRPr lang="en-IN" sz="20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6,00,000</a:t>
                      </a:r>
                      <a:endParaRPr lang="en-IN" sz="20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6,00,000</a:t>
                      </a:r>
                      <a:endParaRPr lang="en-IN" sz="20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5513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Less Interest</a:t>
                      </a:r>
                      <a:endParaRPr lang="en-IN" sz="20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-</a:t>
                      </a:r>
                      <a:endParaRPr lang="en-IN" sz="20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1,20,000</a:t>
                      </a:r>
                      <a:endParaRPr lang="en-IN" sz="20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2,40,000</a:t>
                      </a:r>
                      <a:endParaRPr lang="en-IN" sz="20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666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Profit after interest and before tax (EBT)</a:t>
                      </a:r>
                      <a:endParaRPr lang="en-IN" sz="2000" b="1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6,00,000</a:t>
                      </a:r>
                      <a:endParaRPr lang="en-IN" sz="2000" b="1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4,80,000</a:t>
                      </a:r>
                      <a:endParaRPr lang="en-IN" sz="2000" b="1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3,60,000</a:t>
                      </a:r>
                      <a:endParaRPr lang="en-IN" sz="2000" b="1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367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Cost of equity (Ke)</a:t>
                      </a:r>
                      <a:endParaRPr lang="en-IN" sz="20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16</a:t>
                      </a:r>
                      <a:r>
                        <a:rPr lang="en-IN" sz="20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%</a:t>
                      </a:r>
                      <a:endParaRPr lang="en-IN" sz="20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17</a:t>
                      </a:r>
                      <a:r>
                        <a:rPr lang="en-IN" sz="20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%</a:t>
                      </a:r>
                      <a:endParaRPr lang="en-IN" sz="20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20%</a:t>
                      </a:r>
                      <a:endParaRPr lang="en-IN" sz="20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931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Value of equity (S)</a:t>
                      </a:r>
                      <a:endParaRPr lang="en-IN" sz="20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6,00,000/16x100</a:t>
                      </a:r>
                      <a:endParaRPr lang="en-IN" sz="2000" b="1" dirty="0" smtClean="0">
                        <a:effectLst/>
                        <a:latin typeface="Times New Roman" panose="020206030504050203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 smtClean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=37,50,000</a:t>
                      </a:r>
                      <a:endParaRPr lang="en-IN" sz="20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4,80,000/17x100</a:t>
                      </a:r>
                      <a:endParaRPr kumimoji="0" lang="en-US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= </a:t>
                      </a:r>
                      <a:r>
                        <a:rPr lang="en-IN" sz="2000" b="1" dirty="0" smtClean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28,23,530</a:t>
                      </a:r>
                      <a:endParaRPr lang="en-IN" sz="2000" b="1" dirty="0" smtClean="0">
                        <a:effectLst/>
                        <a:latin typeface="Times New Roman" panose="020206030504050203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3,60,000/20x100</a:t>
                      </a:r>
                      <a:endParaRPr lang="en-IN" sz="2000" b="1" dirty="0" smtClean="0">
                        <a:effectLst/>
                        <a:latin typeface="Times New Roman" panose="020206030504050203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 smtClean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=18,00,000</a:t>
                      </a:r>
                      <a:endParaRPr lang="en-IN" sz="20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367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Value of debt (D)</a:t>
                      </a:r>
                      <a:endParaRPr lang="en-IN" sz="20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-</a:t>
                      </a:r>
                      <a:endParaRPr lang="en-IN" sz="20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12,00,000</a:t>
                      </a:r>
                      <a:endParaRPr lang="en-IN" sz="20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20,00,000</a:t>
                      </a:r>
                      <a:endParaRPr lang="en-IN" sz="20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367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Total</a:t>
                      </a:r>
                      <a:r>
                        <a:rPr lang="en-US" sz="2000" b="1" baseline="0" dirty="0" smtClean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 value of firm (V= S+D)</a:t>
                      </a:r>
                      <a:endParaRPr lang="en-IN" sz="2000" b="1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37,50,000</a:t>
                      </a:r>
                      <a:endParaRPr lang="en-IN" sz="2000" b="1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40,23,530</a:t>
                      </a:r>
                      <a:endParaRPr lang="en-IN" sz="2000" b="1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Calibri" panose="020F0502020204030204"/>
                          <a:ea typeface="Calibri" panose="020F0502020204030204"/>
                          <a:cs typeface="Times New Roman" panose="02020603050405020304"/>
                        </a:rPr>
                        <a:t>38,00,000</a:t>
                      </a:r>
                      <a:endParaRPr lang="en-IN" sz="2000" b="1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516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Overall cost of capital</a:t>
                      </a:r>
                      <a:endParaRPr lang="en-IN" sz="20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=   </a:t>
                      </a:r>
                      <a:r>
                        <a:rPr lang="en-IN" sz="2000" b="1" u="sng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  EBIT          </a:t>
                      </a:r>
                      <a:endParaRPr lang="en-IN" sz="20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         V</a:t>
                      </a:r>
                      <a:endParaRPr lang="en-IN" sz="20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16%</a:t>
                      </a:r>
                      <a:endParaRPr lang="en-IN" sz="20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14.91%</a:t>
                      </a:r>
                      <a:endParaRPr lang="en-IN" sz="200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effectLst/>
                          <a:latin typeface="Times New Roman" panose="02020603050405020304"/>
                          <a:ea typeface="Calibri" panose="020F0502020204030204"/>
                          <a:cs typeface="Times New Roman" panose="02020603050405020304"/>
                        </a:rPr>
                        <a:t>15.78%</a:t>
                      </a:r>
                      <a:endParaRPr lang="en-IN" sz="2000" dirty="0">
                        <a:effectLst/>
                        <a:latin typeface="Calibri" panose="020F0502020204030204"/>
                        <a:ea typeface="Calibri" panose="020F0502020204030204"/>
                        <a:cs typeface="Times New Roman" panose="02020603050405020304"/>
                      </a:endParaRPr>
                    </a:p>
                  </a:txBody>
                  <a:tcPr marL="42167" marR="421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Value of the firm increased to Rs.40,23,530 from Rs.37,50,000 by the increase of debt content to 30% from 0%. The overall cost of capital was reduced to 14.91% from16%.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But the debt content was enhanced to 50%, the value of firm came down to Rs.38,00,000 from Rs.40,23,530. the overall cost of capital went up to 15.78% from 14.91%.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Assignment problem.1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Illustrate traditional approach of capital structure using the following information: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EBIT  =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4,00,000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Equity capitalization rate: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10% - when employs no debt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11% - when employs Rs.8,00,000 5% debentures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13% - when employs Rs.12,00,000 6% debentures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2962</Words>
  <Application>WPS Presentation</Application>
  <PresentationFormat>On-screen Show (4:3)</PresentationFormat>
  <Paragraphs>144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9" baseType="lpstr">
      <vt:lpstr>Arial</vt:lpstr>
      <vt:lpstr>SimSun</vt:lpstr>
      <vt:lpstr>Wingdings</vt:lpstr>
      <vt:lpstr>Times New Roman</vt:lpstr>
      <vt:lpstr>Cambria</vt:lpstr>
      <vt:lpstr>Times New Roman</vt:lpstr>
      <vt:lpstr>Calibri</vt:lpstr>
      <vt:lpstr>Microsoft YaHei</vt:lpstr>
      <vt:lpstr>Arial Unicode MS</vt:lpstr>
      <vt:lpstr>Calibri</vt:lpstr>
      <vt:lpstr>Office Theme</vt:lpstr>
      <vt:lpstr>Capital structure theories</vt:lpstr>
      <vt:lpstr>Types of capital structure theories</vt:lpstr>
      <vt:lpstr>1. Traditional approach</vt:lpstr>
      <vt:lpstr>Assumptions</vt:lpstr>
      <vt:lpstr>Problem.1</vt:lpstr>
      <vt:lpstr>Solution</vt:lpstr>
      <vt:lpstr>PowerPoint 演示文稿</vt:lpstr>
      <vt:lpstr>Assignment problem.1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Capital structure theories</dc:title>
  <dc:creator>user</dc:creator>
  <cp:lastModifiedBy>user</cp:lastModifiedBy>
  <cp:revision>8</cp:revision>
  <dcterms:created xsi:type="dcterms:W3CDTF">2020-11-25T02:56:00Z</dcterms:created>
  <dcterms:modified xsi:type="dcterms:W3CDTF">2024-08-31T06:58:49Z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B81321A52DF94A79AAF95CF39BC31FDF_12</vt:lpwstr>
  </property>
  <property fmtid="{D5CDD505-2E9C-101B-9397-08002B2CF9AE}" pid="3" name="KSOProductBuildVer">
    <vt:lpwstr>1033-12.2.0.17562</vt:lpwstr>
  </property>
</Properties>
</file>