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3" r:id="rId5"/>
    <p:sldId id="264" r:id="rId6"/>
    <p:sldId id="270" r:id="rId7"/>
    <p:sldId id="266" r:id="rId8"/>
    <p:sldId id="262" r:id="rId9"/>
    <p:sldId id="271" r:id="rId10"/>
    <p:sldId id="273" r:id="rId11"/>
    <p:sldId id="274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C9D2-9499-498A-B188-59610C4D57F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ACAD-9EF9-4A9A-823B-108B4F888E2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C9D2-9499-498A-B188-59610C4D57F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ACAD-9EF9-4A9A-823B-108B4F888E2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C9D2-9499-498A-B188-59610C4D57F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ACAD-9EF9-4A9A-823B-108B4F888E2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C9D2-9499-498A-B188-59610C4D57F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ACAD-9EF9-4A9A-823B-108B4F888E2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C9D2-9499-498A-B188-59610C4D57F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ACAD-9EF9-4A9A-823B-108B4F888E2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C9D2-9499-498A-B188-59610C4D57F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ACAD-9EF9-4A9A-823B-108B4F888E2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C9D2-9499-498A-B188-59610C4D57F7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ACAD-9EF9-4A9A-823B-108B4F888E2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C9D2-9499-498A-B188-59610C4D57F7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ACAD-9EF9-4A9A-823B-108B4F888E2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C9D2-9499-498A-B188-59610C4D57F7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ACAD-9EF9-4A9A-823B-108B4F888E2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C9D2-9499-498A-B188-59610C4D57F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ACAD-9EF9-4A9A-823B-108B4F888E2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C9D2-9499-498A-B188-59610C4D57F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ACAD-9EF9-4A9A-823B-108B4F888E2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8C9D2-9499-498A-B188-59610C4D57F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EACAD-9EF9-4A9A-823B-108B4F888E2C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Modigliani –Miller Theory</a:t>
            </a:r>
            <a:endParaRPr lang="en-IN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lv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IN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would convert the firm's borrowings to individual borrowings in the same ratio as the company has (i.e., he would engage in personal leverage). </a:t>
            </a:r>
            <a:endParaRPr lang="en-IN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 equity ratio of X Limited is 1.7:1(i.e., 5,00,000/2,94,118).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Hence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he will raise a loan of 50,000 at 10% in the same ratio as the company has (i.e., 29,412 x 1.7/1 = </a:t>
            </a:r>
            <a:r>
              <a:rPr lang="en-IN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50,000). Now he will have 79,412 (loan + sale proceeds of shares in X Limited). But he needs only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Rs.76,923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Therefore, he will have surplus fund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IN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2,489 (i.e., 79,412 - 76,923). 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A's 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dividend income in Y Limited after acquiring 10% shares in Y Limited :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Dividend income			   Rs.10,000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(10% of 1,00,000) </a:t>
            </a: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Less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Interest on loan at 10%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(on Rs.50,000)    </a:t>
            </a:r>
            <a:r>
              <a:rPr lang="en-IN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5,000</a:t>
            </a:r>
            <a:endParaRPr lang="en-IN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Income of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                                                        5,000</a:t>
            </a: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has earned 5,000 by investing only </a:t>
            </a:r>
            <a:r>
              <a:rPr lang="en-I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76,923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will earn additional income by investing remaining Rs.2,489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(79,412 – 76,923).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income is = 10,000/76,923 x 2,483 = 323.6 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1. In the absence of corporate taxes</a:t>
            </a:r>
            <a:br>
              <a:rPr lang="en-US" sz="3000" b="1" dirty="0" smtClean="0"/>
            </a:br>
            <a:r>
              <a:rPr lang="en-US" sz="3000" b="1" dirty="0" smtClean="0"/>
              <a:t>(Similar to NOI theory)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this approach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total cost of capital of a firm is independent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its financing method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Capital structure has no role in arriving at the overall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of capital.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in the debt equity mix does not affect the cost of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or value of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firm. Of course, debt is cheaper to equity.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firm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increases debt content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capital structure, the equity share holders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 higher return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increased risk of bringing more debt.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 of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debt inclusion will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offset by the increase in cost of equity. The overall cost of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capital remains 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Arbitrage process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 the opinion of Modigliani and Miller, two identical firms in all respects, except their capita structure, cannot have different market value or cost of capital. This happens because of </a:t>
            </a: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arbitrage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process</a:t>
            </a: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Arbitrage Process: </a:t>
            </a:r>
            <a:endParaRPr lang="en-IN" b="1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Arbitrage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process refers to buying a security which has low </a:t>
            </a: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risk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and </a:t>
            </a: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selling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it in a high risk market. 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investors will develop a tendency to sell the shares of the overvalue firm (whose prices are higher) and to buy the shares of the undervalued firm (whose prices a lower). </a:t>
            </a:r>
            <a:endParaRPr lang="en-IN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This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buying and selling will continue till the two firms have same market values. It </a:t>
            </a: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happens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so because the increased demand for undervalued securities raises their prices and the </a:t>
            </a: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increased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supply of overvalued securities reduces their prices. Thus arbitrage process restores </a:t>
            </a:r>
            <a:r>
              <a:rPr lang="en-IN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equilibrium </a:t>
            </a:r>
            <a:r>
              <a:rPr lang="en-IN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(i.e., the prices become the same).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According to the traditional approach, the firm A (levered) will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have high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rate of return with low cost of capital and higher value of firm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up to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 certain extent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ccording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to MM approach, this situation will not continue for a long time due to the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operation of arbitrage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process.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investors of the firm A whose value is higher will sell their shares and the shares of the firm B whose value is lower. This will help them earning the same return lower outlay with the same perceived risk or lower risk. In other words, the investors of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firm A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earns profit or benefit from the arbitrage process.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Assumption of MM approach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perfect capital market.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business risks of all the firms are homogeneous.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no taxes.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Investors are rational.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 transaction cost.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the investors anticipate the same percentage of firm’s EBIT.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no retained earnings.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Investors are free to buy and sell securities.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Problem 1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firms X and Y are identical in all respects except that the firm X has 10%, Rs.5,00,000 debenture. EBIT is Rs.1,00,000. The equity capitalization rate of X is 17%, While that of Y is 13%.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process of arbitrage process by assuming that an investor A holds 10% of shares in X company.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Solution </a:t>
            </a:r>
            <a:endParaRPr lang="en-IN" sz="3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99593" y="1340767"/>
          <a:ext cx="6912767" cy="5021520"/>
        </p:xfrm>
        <a:graphic>
          <a:graphicData uri="http://schemas.openxmlformats.org/drawingml/2006/table">
            <a:tbl>
              <a:tblPr firstRow="1" firstCol="1" bandRow="1"/>
              <a:tblGrid>
                <a:gridCol w="3072340"/>
                <a:gridCol w="1968219"/>
                <a:gridCol w="1872208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 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Firm X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Firms Y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EBIT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1,00,000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1,00,000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smtClean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Less: Interest </a:t>
                      </a: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(10% of Rs.5,00,000)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50,000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-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Earnings for shareholders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50,000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1,00,000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Equity capitalization rate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17%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13%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Market value of equity (E) 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u="none" smtClean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IN" sz="2000" u="sng" smtClean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5,0000 </a:t>
                      </a:r>
                      <a:r>
                        <a:rPr lang="en-IN" sz="2000" u="sng" dirty="0" smtClean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IN" sz="2000" u="none" dirty="0" smtClean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 100</a:t>
                      </a:r>
                      <a:endParaRPr lang="en-IN" sz="2000" u="none" dirty="0" smtClean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u="none" dirty="0" smtClean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          17 </a:t>
                      </a:r>
                      <a:r>
                        <a:rPr lang="en-IN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 </a:t>
                      </a:r>
                      <a:endParaRPr lang="en-IN" sz="2000" dirty="0" smtClean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IN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2,94,118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u="sng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1,00,000</a:t>
                      </a: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x100</a:t>
                      </a:r>
                      <a:endParaRPr lang="en-IN" sz="2000" dirty="0" smtClean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      13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= 7,69,230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Market value of debt (D) 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5,00,000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-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Total value of the firm (V)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7,94,118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7,69,230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Overall cost of capital (Ko)</a:t>
                      </a:r>
                      <a:endParaRPr lang="en-IN" sz="200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u="sng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1,00,000</a:t>
                      </a: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 x100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7,94,118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=12.59%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u="sng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1,00,000</a:t>
                      </a: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 x 100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7,69,230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  <a:latin typeface="Times New Roman" panose="02020603050405020304" pitchFamily="18" charset="0"/>
                          <a:ea typeface="Calibri" panose="020F0502020204030204"/>
                          <a:cs typeface="Times New Roman" panose="02020603050405020304" pitchFamily="18" charset="0"/>
                        </a:rPr>
                        <a:t>= 13%</a:t>
                      </a:r>
                      <a:endParaRPr lang="en-IN" sz="20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above table,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values of the two firms are different. </a:t>
            </a: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the arbitrage process will take place to create equilibrium.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A's dividend income in X Limited (levered company)</a:t>
            </a:r>
            <a:endParaRPr lang="en-IN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Mr.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holds 10% of the shares of X limited. His earnings in X Limited would be 10% of the total earnings for shareholders,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i.e., 10% of 50,000 = 5,000.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Thus dividend income is 5,000.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IN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to purchase 10% shareholding in Y Limited, A would sold his holding in X Limited for Rs.29,412 (i.e., 10% of market value of equity). </a:t>
            </a:r>
            <a:endParaRPr lang="en-IN" sz="2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To acquire 10% shares in Y Limited he needs 76,923 (i.e., 10% of market value of equity of Y Limited) 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4873</Words>
  <Application>WPS Presentation</Application>
  <PresentationFormat>On-screen Show (4:3)</PresentationFormat>
  <Paragraphs>133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</vt:lpstr>
      <vt:lpstr>Office Theme</vt:lpstr>
      <vt:lpstr>Modigliani –Miller Theory</vt:lpstr>
      <vt:lpstr>1. In the absence of corporate taxes (Similar to NOI theory)</vt:lpstr>
      <vt:lpstr>Arbitrage process</vt:lpstr>
      <vt:lpstr>PowerPoint 演示文稿</vt:lpstr>
      <vt:lpstr>Assumption of MM approach</vt:lpstr>
      <vt:lpstr>Problem 1</vt:lpstr>
      <vt:lpstr>Solution </vt:lpstr>
      <vt:lpstr>From the above table, the values of the two firms are different. 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Modigliani –Miller Theory</dc:title>
  <dc:creator>user</dc:creator>
  <cp:lastModifiedBy>user</cp:lastModifiedBy>
  <cp:revision>20</cp:revision>
  <dcterms:created xsi:type="dcterms:W3CDTF">2020-11-27T01:24:00Z</dcterms:created>
  <dcterms:modified xsi:type="dcterms:W3CDTF">2024-08-31T06:59:00Z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A970B33E6D5D46FD9D452E1753FF6848_12</vt:lpwstr>
  </property>
  <property fmtid="{D5CDD505-2E9C-101B-9397-08002B2CF9AE}" pid="3" name="KSOProductBuildVer">
    <vt:lpwstr>1033-12.2.0.17562</vt:lpwstr>
  </property>
</Properties>
</file>