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58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DAB29-B988-41C9-B949-6166752A00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6A3F-FF9B-41A5-973E-FC9F11C5179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In the existence of corporate taxes</a:t>
            </a:r>
            <a:b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(Similar to NI theory)</a:t>
            </a:r>
            <a:endParaRPr lang="en-IN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In the existence of corporate taxes</a:t>
            </a:r>
            <a:b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(Similar to NI theory)</a:t>
            </a:r>
            <a:endParaRPr lang="en-I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ea typeface="Calibri" panose="020F0502020204030204"/>
                <a:cs typeface="Times New Roman" panose="02020603050405020304"/>
              </a:rPr>
              <a:t>Interest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on debt can be shown as a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debit item on the left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hand side of profit and loss account. </a:t>
            </a:r>
            <a:endParaRPr lang="en-IN" dirty="0" smtClean="0">
              <a:ea typeface="Calibri" panose="020F0502020204030204"/>
              <a:cs typeface="Times New Roman" panose="02020603050405020304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ea typeface="Calibri" panose="020F0502020204030204"/>
                <a:cs typeface="Times New Roman" panose="02020603050405020304"/>
              </a:rPr>
              <a:t>It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is a deductible expense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for tax purpose. </a:t>
            </a:r>
            <a:endParaRPr lang="en-IN" dirty="0" smtClean="0">
              <a:ea typeface="Calibri" panose="020F0502020204030204"/>
              <a:cs typeface="Times New Roman" panose="02020603050405020304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ea typeface="Calibri" panose="020F0502020204030204"/>
                <a:cs typeface="Times New Roman" panose="02020603050405020304"/>
              </a:rPr>
              <a:t>On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the other hand dividend is not shown in profit and loss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account, but in profit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and loss appropriation account. It is not a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deductible expenses and hence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no tax advantage. Therefore, companies include more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debt in the capital structure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to take advantage of tax. </a:t>
            </a:r>
            <a:endParaRPr lang="en-IN" dirty="0" smtClean="0">
              <a:ea typeface="Calibri" panose="020F0502020204030204"/>
              <a:cs typeface="Times New Roman" panose="02020603050405020304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ea typeface="Calibri" panose="020F0502020204030204"/>
                <a:cs typeface="Times New Roman" panose="02020603050405020304"/>
              </a:rPr>
              <a:t>The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overall cost of capital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of levered firm 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(company resorting to more debt) will be much lower than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that of unlevered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firm (company resorting to less debt and more equity). </a:t>
            </a:r>
            <a:endParaRPr lang="en-IN" dirty="0" smtClean="0">
              <a:ea typeface="Calibri" panose="020F0502020204030204"/>
              <a:cs typeface="Times New Roman" panose="02020603050405020304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ea typeface="Calibri" panose="020F0502020204030204"/>
                <a:cs typeface="Times New Roman" panose="02020603050405020304"/>
              </a:rPr>
              <a:t>Hence the value of levered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firm will be more than the value of an unlevered </a:t>
            </a:r>
            <a:r>
              <a:rPr lang="en-IN" dirty="0" smtClean="0">
                <a:ea typeface="Calibri" panose="020F0502020204030204"/>
                <a:cs typeface="Times New Roman" panose="02020603050405020304"/>
              </a:rPr>
              <a:t>firm, even though, </a:t>
            </a:r>
            <a:r>
              <a:rPr lang="en-IN" dirty="0">
                <a:ea typeface="Calibri" panose="020F0502020204030204"/>
                <a:cs typeface="Times New Roman" panose="02020603050405020304"/>
              </a:rPr>
              <a:t>both the firms are identical.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Value of unlevered firm: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Vu 	= 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EBIT (1-T)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Where,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 = Value of unlevered firm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   = Tax rate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Overall cost of capital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Value of levered firm is calculated as follows: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 	 = 	Vu +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Where,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= Amount of debt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Example 1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Two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firms A and B are exactly identical except that A does not use any debt finance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B use debenture finance of Rs.20,00,000 at  8%. Both firms have EBIT of Rs.5,00,000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equity capitalisation rate is 10%. Assuming corporation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 of 50%. Calculate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the firms using M&amp;M approach.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Mkt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value of unlevered firm (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(firm not using debt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=  Vu = </a:t>
            </a:r>
            <a:r>
              <a:rPr lang="en-IN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EBIT </a:t>
            </a:r>
            <a:r>
              <a:rPr lang="en-I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(1-t</a:t>
            </a:r>
            <a:r>
              <a:rPr lang="en-IN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		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Κο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=     </a:t>
            </a:r>
            <a:r>
              <a:rPr lang="en-IN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5,00,000 </a:t>
            </a:r>
            <a:r>
              <a:rPr lang="en-I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(1 -.50)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10%   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=   </a:t>
            </a:r>
            <a:r>
              <a:rPr lang="en-IN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2,50,000 x 100</a:t>
            </a:r>
            <a:endParaRPr lang="en-IN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=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25,00,000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Mkt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value of levered firm (B) (firm using debt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Vu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=   25,00,000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+ 50% (20,00,000)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=   25,00,000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10,00,000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=  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35,00,000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Example 2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two firms X and Y which are exactly identical except that X is an unlevered firm while Y is a levered firm, having 10% debentures of </a:t>
            </a:r>
            <a:r>
              <a:rPr lang="en-IN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6,00,000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Both the firms have EBIT of 5,00,000 and the after tax capitalisation rate is 10%. Assuming corporate tax of 50%, calculate the value of the firm, according to MM hypothesis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Solution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Value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unlevered firm 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X: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Vu 	=	</a:t>
            </a:r>
            <a:r>
              <a:rPr lang="en-IN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EBIT(1-t)</a:t>
            </a:r>
            <a:endParaRPr lang="en-IN" sz="2200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</a:t>
            </a:r>
            <a:r>
              <a:rPr lang="en-IN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	</a:t>
            </a:r>
            <a:r>
              <a:rPr lang="en-IN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5,00,000 </a:t>
            </a:r>
            <a:r>
              <a:rPr lang="en-IN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(1-.50</a:t>
            </a:r>
            <a:r>
              <a:rPr lang="en-IN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.10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  	 </a:t>
            </a:r>
            <a:r>
              <a:rPr lang="en-IN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2,50,000</a:t>
            </a:r>
            <a:endParaRPr lang="en-IN" sz="2200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.10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	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25,00,000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value of firm Y (levered firm) having debenture debt of 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6,00,000: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	=	Vu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	25,00,000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(6,00,000 .50)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	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28,00,000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levered firm Y is greater than Value of unlevered firm X to the extent of 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Rs.3,00,000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b="1" dirty="0"/>
          </a:p>
          <a:p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2585</Words>
  <Application>WPS Presentation</Application>
  <PresentationFormat>On-screen Show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Times New Roman</vt:lpstr>
      <vt:lpstr>Microsoft YaHei</vt:lpstr>
      <vt:lpstr>Arial Unicode MS</vt:lpstr>
      <vt:lpstr>Calibri</vt:lpstr>
      <vt:lpstr>Office Theme</vt:lpstr>
      <vt:lpstr>2. In the existence of corporate taxes (Similar to NI theory)</vt:lpstr>
      <vt:lpstr>2. In the existence of corporate taxes (Similar to NI theory)</vt:lpstr>
      <vt:lpstr>PowerPoint 演示文稿</vt:lpstr>
      <vt:lpstr>Example 1</vt:lpstr>
      <vt:lpstr>PowerPoint 演示文稿</vt:lpstr>
      <vt:lpstr>PowerPoint 演示文稿</vt:lpstr>
      <vt:lpstr>Example 2</vt:lpstr>
      <vt:lpstr>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In the existence of corporate taxes (Similar to NI theory)</dc:title>
  <dc:creator>user</dc:creator>
  <cp:lastModifiedBy>user</cp:lastModifiedBy>
  <cp:revision>9</cp:revision>
  <dcterms:created xsi:type="dcterms:W3CDTF">2020-11-30T03:45:00Z</dcterms:created>
  <dcterms:modified xsi:type="dcterms:W3CDTF">2024-08-31T06:59:10Z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9CC11276372C4F9FA5166ECD9F4C4FD5_12</vt:lpwstr>
  </property>
  <property fmtid="{D5CDD505-2E9C-101B-9397-08002B2CF9AE}" pid="3" name="KSOProductBuildVer">
    <vt:lpwstr>1033-12.2.0.17562</vt:lpwstr>
  </property>
</Properties>
</file>