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16" r:id="rId4"/>
    <p:sldId id="265" r:id="rId5"/>
    <p:sldId id="294" r:id="rId6"/>
    <p:sldId id="266" r:id="rId7"/>
    <p:sldId id="267" r:id="rId8"/>
    <p:sldId id="257" r:id="rId9"/>
    <p:sldId id="318" r:id="rId10"/>
    <p:sldId id="269" r:id="rId11"/>
    <p:sldId id="288" r:id="rId12"/>
    <p:sldId id="273" r:id="rId13"/>
    <p:sldId id="31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86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LEVERAGE ANALYSIS</a:t>
            </a:r>
            <a:br>
              <a:rPr lang="en-US" sz="54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00B0F0"/>
                </a:solidFill>
              </a:rPr>
              <a:t>Operating Leverage</a:t>
            </a:r>
            <a:endParaRPr lang="en-IN" sz="36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4000" dirty="0"/>
              <a:t>If there is </a:t>
            </a:r>
            <a:r>
              <a:rPr lang="en-IN" sz="4000" dirty="0">
                <a:solidFill>
                  <a:srgbClr val="FF0000"/>
                </a:solidFill>
              </a:rPr>
              <a:t>no fixed cost in the total cost structure</a:t>
            </a:r>
            <a:r>
              <a:rPr lang="en-IN" sz="4000" dirty="0"/>
              <a:t>, then the firm </a:t>
            </a:r>
            <a:r>
              <a:rPr lang="en-IN" sz="4000" dirty="0">
                <a:solidFill>
                  <a:srgbClr val="FF0000"/>
                </a:solidFill>
              </a:rPr>
              <a:t>will not have an operating leverage</a:t>
            </a:r>
            <a:r>
              <a:rPr lang="en-IN" sz="4000" dirty="0"/>
              <a:t>. In that case, the operating profit or EBIT varies in direct proportion to the changes in sales volume</a:t>
            </a:r>
            <a:r>
              <a:rPr lang="en-IN" sz="4000" dirty="0" smtClean="0"/>
              <a:t>.</a:t>
            </a:r>
            <a:endParaRPr lang="en-IN" sz="4000" dirty="0" smtClean="0"/>
          </a:p>
          <a:p>
            <a:pPr>
              <a:lnSpc>
                <a:spcPct val="170000"/>
              </a:lnSpc>
            </a:pPr>
            <a:endParaRPr lang="en-IN" sz="4000" dirty="0"/>
          </a:p>
          <a:p>
            <a:pPr>
              <a:lnSpc>
                <a:spcPct val="170000"/>
              </a:lnSpc>
            </a:pPr>
            <a:r>
              <a:rPr lang="en-IN" sz="4000" dirty="0"/>
              <a:t>Operating leverage is associated with </a:t>
            </a:r>
            <a:r>
              <a:rPr lang="en-IN" sz="4000" dirty="0">
                <a:solidFill>
                  <a:srgbClr val="FF0000"/>
                </a:solidFill>
              </a:rPr>
              <a:t>operating risk or business risk</a:t>
            </a:r>
            <a:r>
              <a:rPr lang="en-IN" sz="4000" dirty="0"/>
              <a:t>. The higher the fixed operating costs, the higher the firm’s operating leverage and its operating risk.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>
                <a:solidFill>
                  <a:srgbClr val="C00000"/>
                </a:solidFill>
              </a:rPr>
              <a:t>Degree of Operating </a:t>
            </a:r>
            <a:r>
              <a:rPr lang="en-IN" sz="3200" dirty="0" smtClean="0">
                <a:solidFill>
                  <a:srgbClr val="C00000"/>
                </a:solidFill>
              </a:rPr>
              <a:t>Leverage</a:t>
            </a:r>
            <a:br>
              <a:rPr lang="en-IN" sz="3200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400" dirty="0"/>
              <a:t>Degree of operating leverage is the percentage change in EBIT, divided by the percentage change in sales. It is a measure of the sensitivity of EBIT to changes in sales due to changes in operating expenses</a:t>
            </a:r>
            <a:r>
              <a:rPr lang="en-IN" sz="2400" dirty="0" smtClean="0"/>
              <a:t>.</a:t>
            </a:r>
            <a:endParaRPr lang="en-IN" sz="2400" dirty="0" smtClean="0"/>
          </a:p>
          <a:p>
            <a:pPr marL="0" indent="0">
              <a:buNone/>
            </a:pPr>
            <a:endParaRPr lang="en-IN" sz="2400" dirty="0" smtClean="0"/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>
                <a:solidFill>
                  <a:srgbClr val="FF0000"/>
                </a:solidFill>
              </a:rPr>
              <a:t>DOL  =	    </a:t>
            </a:r>
            <a:r>
              <a:rPr lang="en-US" sz="2400" u="sng" dirty="0">
                <a:solidFill>
                  <a:srgbClr val="FF0000"/>
                </a:solidFill>
              </a:rPr>
              <a:t>% Change in EBIT</a:t>
            </a:r>
            <a:endParaRPr lang="en-IN" sz="24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		    % Change in sales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Here,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% Change in EBIT </a:t>
            </a:r>
            <a:r>
              <a:rPr lang="en-US" sz="2400" dirty="0"/>
              <a:t>= </a:t>
            </a:r>
            <a:r>
              <a:rPr lang="en-US" sz="2400" u="sng" dirty="0"/>
              <a:t>Change in EBIT</a:t>
            </a:r>
            <a:endParaRPr lang="en-US" sz="2400" u="sng" dirty="0"/>
          </a:p>
          <a:p>
            <a:pPr marL="0" indent="0">
              <a:buNone/>
            </a:pPr>
            <a:r>
              <a:rPr lang="en-US" sz="2400" dirty="0"/>
              <a:t>				EBIT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% Change in sales</a:t>
            </a:r>
            <a:r>
              <a:rPr lang="en-IN" sz="2400" dirty="0"/>
              <a:t> = </a:t>
            </a:r>
            <a:r>
              <a:rPr lang="en-IN" sz="2400" u="sng" dirty="0"/>
              <a:t>Change in Sales</a:t>
            </a:r>
            <a:r>
              <a:rPr lang="en-IN" sz="2400" dirty="0"/>
              <a:t> </a:t>
            </a:r>
            <a:endParaRPr lang="en-IN" sz="2400" dirty="0"/>
          </a:p>
          <a:p>
            <a:pPr marL="0" indent="0">
              <a:buNone/>
            </a:pPr>
            <a:r>
              <a:rPr lang="en-US" sz="2400" dirty="0"/>
              <a:t>				Sales</a:t>
            </a:r>
            <a:endParaRPr lang="en-IN" sz="2400" dirty="0"/>
          </a:p>
          <a:p>
            <a:pPr marL="0" indent="0">
              <a:buNone/>
            </a:pPr>
            <a:endParaRPr lang="en-I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/>
              <a:t>The value of degree of operating leverage must be </a:t>
            </a:r>
            <a:r>
              <a:rPr lang="en-IN" sz="2400" dirty="0">
                <a:solidFill>
                  <a:srgbClr val="FF0000"/>
                </a:solidFill>
              </a:rPr>
              <a:t>greater than 1</a:t>
            </a:r>
            <a:r>
              <a:rPr lang="en-IN" sz="2400" dirty="0"/>
              <a:t>. If the value is equal to 1 then there is no operating leverage.</a:t>
            </a:r>
            <a:endParaRPr lang="en-IN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Note: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When only one level of EBIT is given in the question , it can be calculated as follows: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DOL =    </a:t>
            </a:r>
            <a:r>
              <a:rPr lang="en-US" sz="2400" u="sng" dirty="0" smtClean="0">
                <a:solidFill>
                  <a:srgbClr val="FF0000"/>
                </a:solidFill>
              </a:rPr>
              <a:t>Contribution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		         EBIT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</a:rPr>
              <a:t>LEVERAGE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Leverage means the relationship between two inter-related variables.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The variables may be cost, output, sales revenue, EBIT, EPS etc.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In UK and Australia, leverage is also known as “gearing”.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/>
              <a:t>The term ‘leverage’ is used to describe the </a:t>
            </a:r>
            <a:r>
              <a:rPr lang="en-IN" sz="2200" dirty="0" smtClean="0">
                <a:solidFill>
                  <a:srgbClr val="FF0000"/>
                </a:solidFill>
              </a:rPr>
              <a:t>ability of a firm to use fixed cost assets or funds to increase the return to its equity shareholders</a:t>
            </a:r>
            <a:r>
              <a:rPr lang="en-IN" sz="2200" dirty="0" smtClean="0"/>
              <a:t>.</a:t>
            </a:r>
            <a:endParaRPr lang="en-IN" sz="2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22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/>
              <a:t> In other words, leverage is the employment of </a:t>
            </a:r>
            <a:r>
              <a:rPr lang="en-IN" sz="2200" dirty="0" smtClean="0">
                <a:solidFill>
                  <a:srgbClr val="FF0000"/>
                </a:solidFill>
              </a:rPr>
              <a:t>fixed assets or funds</a:t>
            </a:r>
            <a:r>
              <a:rPr lang="en-IN" sz="2200" dirty="0" smtClean="0"/>
              <a:t> for which a firm has to meet </a:t>
            </a:r>
            <a:r>
              <a:rPr lang="en-IN" sz="2200" dirty="0" smtClean="0">
                <a:solidFill>
                  <a:srgbClr val="FF0000"/>
                </a:solidFill>
              </a:rPr>
              <a:t>fixed costs or fixed rate of interest obligation</a:t>
            </a:r>
            <a:r>
              <a:rPr lang="en-IN" sz="2200" dirty="0" smtClean="0"/>
              <a:t>—irrespective of the level of activities attained, or the level of operating profit earned.</a:t>
            </a:r>
            <a:endParaRPr lang="en-IN" sz="2200" dirty="0" smtClean="0"/>
          </a:p>
          <a:p>
            <a:endParaRPr lang="en-IN" sz="2200" dirty="0" smtClean="0"/>
          </a:p>
          <a:p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Format of Net income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23728" y="1484784"/>
          <a:ext cx="5256584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160240"/>
              </a:tblGrid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Sales revenue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Less:</a:t>
                      </a:r>
                      <a:r>
                        <a:rPr lang="en-US" baseline="0" dirty="0" smtClean="0"/>
                        <a:t> Variable cost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Contribution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: Fixed cost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EBIT (Operating Profit)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 :</a:t>
                      </a:r>
                      <a:r>
                        <a:rPr lang="en-US" baseline="0" dirty="0" smtClean="0"/>
                        <a:t> Interest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EBT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: Income Tax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EAT (Net Income)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---------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Definitions 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en-IN" sz="2400" b="1" dirty="0" smtClean="0">
                <a:solidFill>
                  <a:srgbClr val="002060"/>
                </a:solidFill>
                <a:effectLst/>
                <a:latin typeface="Georgia" panose="02040502050405020303"/>
              </a:rPr>
              <a:t>According to Ezra Solomon:</a:t>
            </a:r>
            <a:endParaRPr lang="en-IN" sz="2400" b="0" dirty="0" smtClean="0">
              <a:solidFill>
                <a:srgbClr val="002060"/>
              </a:solidFill>
              <a:effectLst/>
              <a:latin typeface="Georgia" panose="02040502050405020303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b="0" i="0" dirty="0" smtClean="0">
                <a:solidFill>
                  <a:srgbClr val="424142"/>
                </a:solidFill>
                <a:effectLst/>
              </a:rPr>
              <a:t>“Leverage is the ratio of net returns on shareholders equity and the net rate of return on capitalisation”.</a:t>
            </a:r>
            <a:endParaRPr lang="en-IN" sz="2400" b="0" i="0" dirty="0" smtClean="0">
              <a:solidFill>
                <a:srgbClr val="424142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400" b="0" i="0" dirty="0" smtClean="0">
              <a:solidFill>
                <a:srgbClr val="424142"/>
              </a:solidFill>
              <a:effectLst/>
              <a:latin typeface="Georgia" panose="02040502050405020303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b="1" dirty="0" smtClean="0">
                <a:solidFill>
                  <a:srgbClr val="002060"/>
                </a:solidFill>
              </a:rPr>
              <a:t>According to J. C. Van Home:</a:t>
            </a:r>
            <a:endParaRPr lang="en-IN" sz="24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 smtClean="0"/>
              <a:t>“Leverage is the employment of an asset or funds for which the firm pays a fixed cost of fixed return.”</a:t>
            </a:r>
            <a:endParaRPr lang="en-IN" sz="2400" dirty="0" smtClean="0"/>
          </a:p>
          <a:p>
            <a:pPr marL="0" indent="0">
              <a:buNone/>
            </a:pPr>
            <a:endParaRPr lang="en-IN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C00000"/>
                </a:solidFill>
              </a:rPr>
              <a:t>Types of Leverage: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/>
              <a:t>Leverage are the </a:t>
            </a:r>
            <a:r>
              <a:rPr lang="en-IN" sz="2400" dirty="0" smtClean="0">
                <a:solidFill>
                  <a:srgbClr val="FF0000"/>
                </a:solidFill>
              </a:rPr>
              <a:t>three types: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400" dirty="0" smtClean="0"/>
              <a:t>	(i) Operating leverage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	(ii) Financial leverage and</a:t>
            </a:r>
            <a:endParaRPr lang="en-IN" sz="2400" dirty="0" smtClean="0"/>
          </a:p>
          <a:p>
            <a:pPr marL="0" indent="0">
              <a:buNone/>
            </a:pPr>
            <a:r>
              <a:rPr lang="en-IN" sz="2400" dirty="0" smtClean="0"/>
              <a:t>	(iii) Combined leverage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Operating Leverage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Operating leverage refers to the amount of fixed cost in the cost structure.</a:t>
            </a:r>
            <a:endParaRPr lang="en-IN" sz="24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Operating </a:t>
            </a:r>
            <a:r>
              <a:rPr lang="en-IN" sz="2400" dirty="0"/>
              <a:t>leverage refers to </a:t>
            </a:r>
            <a:r>
              <a:rPr lang="en-IN" sz="2400" dirty="0">
                <a:solidFill>
                  <a:srgbClr val="FF0000"/>
                </a:solidFill>
              </a:rPr>
              <a:t>the use of fixed operating costs</a:t>
            </a:r>
            <a:r>
              <a:rPr lang="en-IN" sz="2400" dirty="0"/>
              <a:t> such as depreciation, insurance of assets, repairs and maintenance, property taxes etc. in the operations of a firm. </a:t>
            </a:r>
            <a:endParaRPr lang="en-IN" sz="2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But </a:t>
            </a:r>
            <a:r>
              <a:rPr lang="en-IN" sz="2400" dirty="0">
                <a:solidFill>
                  <a:srgbClr val="FF0000"/>
                </a:solidFill>
              </a:rPr>
              <a:t>it does not include interest on debt capital</a:t>
            </a:r>
            <a:r>
              <a:rPr lang="en-IN" sz="2400" dirty="0"/>
              <a:t>. Higher the proportion of fixed operating cost as compared to variable cost, higher is the operating leverage, and vice versa.</a:t>
            </a:r>
            <a:endParaRPr lang="en-IN" sz="2400" dirty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In practice, a firm will have three types of cost </a:t>
            </a:r>
            <a:r>
              <a:rPr lang="en-IN" sz="2800" b="1" dirty="0" err="1">
                <a:solidFill>
                  <a:srgbClr val="C00000"/>
                </a:solidFill>
              </a:rPr>
              <a:t>viz</a:t>
            </a:r>
            <a:r>
              <a:rPr lang="en-IN" sz="2800" b="1" dirty="0">
                <a:solidFill>
                  <a:srgbClr val="C00000"/>
                </a:solidFill>
              </a:rPr>
              <a:t>: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endParaRPr lang="en-IN" sz="2200" dirty="0" smtClean="0"/>
          </a:p>
          <a:p>
            <a:pPr marL="0" indent="0">
              <a:buNone/>
            </a:pP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(i) </a:t>
            </a:r>
            <a:r>
              <a:rPr lang="en-IN" sz="2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Variable cost</a:t>
            </a: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 that tends to vary in direct proportion to the change in 		the volume of activity,</a:t>
            </a:r>
            <a:endParaRPr lang="en-IN" sz="2200" dirty="0" smtClean="0">
              <a:latin typeface="+mj-lt"/>
              <a:cs typeface="Times New Roman" panose="02020603050405020304" pitchFamily="18" charset="0"/>
            </a:endParaRPr>
          </a:p>
          <a:p>
            <a:endParaRPr lang="en-IN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(ii) </a:t>
            </a:r>
            <a:r>
              <a:rPr lang="en-IN" sz="2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Fixed costs</a:t>
            </a: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 which tend to remain fixed irrespective of variations in 		the volume of activity within a relevant range and 		during a defined period of time,</a:t>
            </a:r>
            <a:endParaRPr lang="en-IN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(iii) Semi-variable or Semi-fixed costs</a:t>
            </a: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 which are partly fixed and partly 		variable. </a:t>
            </a:r>
            <a:endParaRPr lang="en-IN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IN" sz="2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	Operating leverage</a:t>
            </a:r>
            <a:r>
              <a:rPr lang="en-IN" sz="2200" dirty="0" smtClean="0">
                <a:latin typeface="+mj-lt"/>
                <a:cs typeface="Times New Roman" panose="02020603050405020304" pitchFamily="18" charset="0"/>
              </a:rPr>
              <a:t> occurs when a firm incurs fixed costs which are to be recovered out of sales revenue irrespective of the volume of business in a period. </a:t>
            </a:r>
            <a:endParaRPr lang="en-IN" sz="220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Definition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400" dirty="0" smtClean="0"/>
              <a:t>Operating leverage may be defined as the </a:t>
            </a:r>
            <a:endParaRPr lang="en-IN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IN" sz="2400" dirty="0"/>
              <a:t>	</a:t>
            </a:r>
            <a:r>
              <a:rPr lang="en-IN" sz="2400" dirty="0" smtClean="0">
                <a:solidFill>
                  <a:srgbClr val="7030A0"/>
                </a:solidFill>
              </a:rPr>
              <a:t>“firm’s ability to use fixed operating cost to magnify effects of changes in sales on its earnings before interest and taxes.”</a:t>
            </a:r>
            <a:endParaRPr lang="en-IN" sz="24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	OL  </a:t>
            </a:r>
            <a:r>
              <a:rPr lang="en-US" sz="2400" dirty="0">
                <a:solidFill>
                  <a:srgbClr val="FF0000"/>
                </a:solidFill>
              </a:rPr>
              <a:t>=	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n-US" sz="2400" u="sng" dirty="0">
                <a:solidFill>
                  <a:srgbClr val="FF0000"/>
                </a:solidFill>
              </a:rPr>
              <a:t>Contribution</a:t>
            </a:r>
            <a:endParaRPr lang="en-IN" sz="24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		           EBIT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Here,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Contribution</a:t>
            </a:r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dirty="0"/>
              <a:t>Sales – Variable cost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en-IN" sz="2400" dirty="0">
                <a:solidFill>
                  <a:srgbClr val="FF0000"/>
                </a:solidFill>
              </a:rPr>
              <a:t>BIT</a:t>
            </a:r>
            <a:r>
              <a:rPr lang="en-IN" sz="2400" dirty="0"/>
              <a:t>	           = Sales – Variable cost – Fixed cost</a:t>
            </a:r>
            <a:endParaRPr lang="en-IN" sz="2400" dirty="0"/>
          </a:p>
          <a:p>
            <a:pPr marL="0" indent="0">
              <a:lnSpc>
                <a:spcPct val="150000"/>
              </a:lnSpc>
              <a:buNone/>
            </a:pPr>
            <a:endParaRPr lang="en-IN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	</a:t>
            </a:r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3742</Words>
  <Application>WPS Presentation</Application>
  <PresentationFormat>On-screen Show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Georgia</vt:lpstr>
      <vt:lpstr>Times New Roman</vt:lpstr>
      <vt:lpstr>Calibri</vt:lpstr>
      <vt:lpstr>Microsoft YaHei</vt:lpstr>
      <vt:lpstr>Arial Unicode MS</vt:lpstr>
      <vt:lpstr>Office Theme</vt:lpstr>
      <vt:lpstr>LEVERAGE ANALYSIS Operating Leverage</vt:lpstr>
      <vt:lpstr>LEVERAGE</vt:lpstr>
      <vt:lpstr>PowerPoint 演示文稿</vt:lpstr>
      <vt:lpstr>Format of Net income</vt:lpstr>
      <vt:lpstr>Definitions </vt:lpstr>
      <vt:lpstr>Types of Leverage:</vt:lpstr>
      <vt:lpstr>Operating Leverage</vt:lpstr>
      <vt:lpstr>In practice, a firm will have three types of cost viz:</vt:lpstr>
      <vt:lpstr>Definition</vt:lpstr>
      <vt:lpstr>PowerPoint 演示文稿</vt:lpstr>
      <vt:lpstr>Degree of Operating Leverage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Leverage analysis</dc:title>
  <dc:creator>user</dc:creator>
  <cp:lastModifiedBy>user</cp:lastModifiedBy>
  <cp:revision>60</cp:revision>
  <dcterms:created xsi:type="dcterms:W3CDTF">2020-03-31T09:07:00Z</dcterms:created>
  <dcterms:modified xsi:type="dcterms:W3CDTF">2024-08-31T07:00:54Z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9DFD934DB02D471B85A6F81081FD37AF_12</vt:lpwstr>
  </property>
  <property fmtid="{D5CDD505-2E9C-101B-9397-08002B2CF9AE}" pid="3" name="KSOProductBuildVer">
    <vt:lpwstr>1033-12.2.0.17562</vt:lpwstr>
  </property>
</Properties>
</file>