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15" r:id="rId4"/>
    <p:sldId id="277" r:id="rId5"/>
    <p:sldId id="290" r:id="rId6"/>
    <p:sldId id="291" r:id="rId7"/>
    <p:sldId id="278" r:id="rId8"/>
    <p:sldId id="27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86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FINANCIAL LEVERAGE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Financial Leverage</a:t>
            </a: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The use of debt funds to make more money is called financial leverage.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Debt funds include debentures, long term loans(debt) or preference capital.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These are fixed charge securities.</a:t>
            </a:r>
            <a:endParaRPr lang="en-US" sz="2400" dirty="0" smtClean="0">
              <a:solidFill>
                <a:srgbClr val="0070C0"/>
              </a:solidFill>
            </a:endParaRP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endParaRPr lang="en-IN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C00000"/>
                </a:solidFill>
              </a:rPr>
              <a:t>Financial Leverage: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/>
              <a:t>Financial leverage is primarily </a:t>
            </a:r>
            <a:r>
              <a:rPr lang="en-IN" dirty="0" smtClean="0">
                <a:solidFill>
                  <a:srgbClr val="FF0000"/>
                </a:solidFill>
              </a:rPr>
              <a:t>concerned with the financial activities which involve raising of funds from the sources for which a firm has to bear fixed charges</a:t>
            </a:r>
            <a:r>
              <a:rPr lang="en-IN" dirty="0" smtClean="0"/>
              <a:t> such as interest expenses, loan fees etc. These sources include long-term debt (i.e., debentures, bonds etc.) and preference share capital.</a:t>
            </a: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Long term debt capital carries a contractual </a:t>
            </a:r>
            <a:r>
              <a:rPr lang="en-IN" dirty="0" smtClean="0">
                <a:solidFill>
                  <a:srgbClr val="FF0000"/>
                </a:solidFill>
              </a:rPr>
              <a:t>fixed rate of interest</a:t>
            </a:r>
            <a:r>
              <a:rPr lang="en-IN" dirty="0" smtClean="0"/>
              <a:t> and its payment is obligatory irrespective of the fact whether the firm earns a profit or not.</a:t>
            </a: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Interest on debt capital is a </a:t>
            </a:r>
            <a:r>
              <a:rPr lang="en-IN" dirty="0" smtClean="0">
                <a:solidFill>
                  <a:srgbClr val="FF0000"/>
                </a:solidFill>
              </a:rPr>
              <a:t>tax deductible expense.</a:t>
            </a:r>
            <a:endParaRPr lang="en-IN" dirty="0" smtClean="0">
              <a:solidFill>
                <a:srgbClr val="FF0000"/>
              </a:solidFill>
            </a:endParaRPr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r>
              <a:rPr lang="en-IN" dirty="0" smtClean="0"/>
              <a:t>Thus, the effect of changes in operating profits or EBIT on the earnings per share is shown by the financial leverage.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Definition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200" dirty="0" smtClean="0"/>
              <a:t>	According </a:t>
            </a:r>
            <a:r>
              <a:rPr lang="en-IN" sz="2200" dirty="0"/>
              <a:t>to </a:t>
            </a:r>
            <a:r>
              <a:rPr lang="en-IN" sz="2200" dirty="0" err="1"/>
              <a:t>Gitman</a:t>
            </a:r>
            <a:r>
              <a:rPr lang="en-IN" sz="2200" dirty="0"/>
              <a:t> financial leverage is </a:t>
            </a:r>
            <a:r>
              <a:rPr lang="en-IN" sz="2200" dirty="0">
                <a:solidFill>
                  <a:srgbClr val="7030A0"/>
                </a:solidFill>
              </a:rPr>
              <a:t>“the ability of a firm to use fixed financial charges to magnify the effects of changes in EBIT on firm’s earnings per share”. </a:t>
            </a:r>
            <a:endParaRPr lang="en-IN" sz="22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srgbClr val="FF0000"/>
                </a:solidFill>
              </a:rPr>
              <a:t>		</a:t>
            </a:r>
            <a:endParaRPr lang="en-IN" sz="2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FF0000"/>
                </a:solidFill>
              </a:rPr>
              <a:t>	</a:t>
            </a:r>
            <a:r>
              <a:rPr lang="en-IN" sz="2200" dirty="0" smtClean="0">
                <a:solidFill>
                  <a:srgbClr val="FF0000"/>
                </a:solidFill>
              </a:rPr>
              <a:t>	FL  =      </a:t>
            </a:r>
            <a:r>
              <a:rPr lang="en-IN" sz="2200" u="sng" dirty="0">
                <a:solidFill>
                  <a:srgbClr val="FF0000"/>
                </a:solidFill>
              </a:rPr>
              <a:t>EBIT</a:t>
            </a:r>
            <a:r>
              <a:rPr lang="en-IN" sz="2200" dirty="0">
                <a:solidFill>
                  <a:srgbClr val="FF0000"/>
                </a:solidFill>
              </a:rPr>
              <a:t> </a:t>
            </a:r>
            <a:endParaRPr lang="en-IN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FF0000"/>
                </a:solidFill>
              </a:rPr>
              <a:t>		    </a:t>
            </a:r>
            <a:r>
              <a:rPr lang="en-IN" sz="2200" dirty="0" smtClean="0">
                <a:solidFill>
                  <a:srgbClr val="FF0000"/>
                </a:solidFill>
              </a:rPr>
              <a:t>	 </a:t>
            </a:r>
            <a:r>
              <a:rPr lang="en-IN" sz="2200" dirty="0">
                <a:solidFill>
                  <a:srgbClr val="FF0000"/>
                </a:solidFill>
              </a:rPr>
              <a:t>EBT</a:t>
            </a:r>
            <a:endParaRPr lang="en-IN" sz="22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200" dirty="0" smtClean="0"/>
              <a:t>Here,</a:t>
            </a:r>
            <a:endParaRPr lang="en-US" sz="2200" dirty="0" smtClean="0"/>
          </a:p>
          <a:p>
            <a:pPr marL="0" indent="0" algn="just">
              <a:buNone/>
            </a:pP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dirty="0" smtClean="0">
                <a:solidFill>
                  <a:srgbClr val="FF0000"/>
                </a:solidFill>
              </a:rPr>
              <a:t>E</a:t>
            </a:r>
            <a:r>
              <a:rPr lang="en-IN" sz="2200" dirty="0" smtClean="0">
                <a:solidFill>
                  <a:srgbClr val="FF0000"/>
                </a:solidFill>
              </a:rPr>
              <a:t>BIT  </a:t>
            </a:r>
            <a:r>
              <a:rPr lang="en-IN" sz="2200" dirty="0" smtClean="0"/>
              <a:t>     =     Sales </a:t>
            </a:r>
            <a:r>
              <a:rPr lang="en-IN" sz="2200" dirty="0"/>
              <a:t>– Variable cost – Fixed </a:t>
            </a:r>
            <a:r>
              <a:rPr lang="en-IN" sz="2200" dirty="0" smtClean="0"/>
              <a:t>cost</a:t>
            </a:r>
            <a:endParaRPr lang="en-IN" sz="2200" dirty="0" smtClean="0"/>
          </a:p>
          <a:p>
            <a:pPr marL="0" indent="0" algn="just">
              <a:buNone/>
            </a:pPr>
            <a:r>
              <a:rPr lang="en-US" sz="2200" dirty="0"/>
              <a:t>	</a:t>
            </a:r>
            <a:r>
              <a:rPr lang="en-US" sz="2200" dirty="0" smtClean="0">
                <a:solidFill>
                  <a:srgbClr val="FF0000"/>
                </a:solidFill>
              </a:rPr>
              <a:t>EBT</a:t>
            </a:r>
            <a:r>
              <a:rPr lang="en-US" sz="2200" dirty="0" smtClean="0"/>
              <a:t>	=     EBIT - Interest</a:t>
            </a:r>
            <a:endParaRPr lang="en-IN" sz="2200" dirty="0"/>
          </a:p>
          <a:p>
            <a:pPr marL="0" indent="0" algn="just">
              <a:buNone/>
            </a:pPr>
            <a:endParaRPr lang="en-US" sz="2200" dirty="0" smtClean="0"/>
          </a:p>
          <a:p>
            <a:pPr marL="0" indent="0" algn="just">
              <a:buNone/>
            </a:pPr>
            <a:endParaRPr lang="en-IN" sz="2200" dirty="0"/>
          </a:p>
          <a:p>
            <a:pPr marL="0" indent="0" algn="just">
              <a:buNone/>
            </a:pPr>
            <a:r>
              <a:rPr lang="en-IN" sz="2200" dirty="0"/>
              <a:t>	</a:t>
            </a:r>
            <a:endParaRPr lang="en-IN" sz="2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C00000"/>
                </a:solidFill>
              </a:rPr>
              <a:t>Favourable</a:t>
            </a:r>
            <a:r>
              <a:rPr lang="en-US" sz="3200" dirty="0" smtClean="0">
                <a:solidFill>
                  <a:srgbClr val="C00000"/>
                </a:solidFill>
              </a:rPr>
              <a:t> and </a:t>
            </a:r>
            <a:r>
              <a:rPr lang="en-US" sz="3200" dirty="0" err="1" smtClean="0">
                <a:solidFill>
                  <a:srgbClr val="C00000"/>
                </a:solidFill>
              </a:rPr>
              <a:t>unfavourable</a:t>
            </a:r>
            <a:r>
              <a:rPr lang="en-US" sz="3200" dirty="0" smtClean="0">
                <a:solidFill>
                  <a:srgbClr val="C00000"/>
                </a:solidFill>
              </a:rPr>
              <a:t> FL</a:t>
            </a: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70C0"/>
                </a:solidFill>
              </a:rPr>
              <a:t> If the earnings by the use of fixed bearing securities(debt and preference capital) is more than their fixed cost(interest and preference dividend), it is known as </a:t>
            </a:r>
            <a:r>
              <a:rPr lang="en-US" sz="2200" dirty="0" err="1" smtClean="0">
                <a:solidFill>
                  <a:srgbClr val="FF0000"/>
                </a:solidFill>
              </a:rPr>
              <a:t>favourable</a:t>
            </a:r>
            <a:r>
              <a:rPr lang="en-US" sz="2200" dirty="0" smtClean="0">
                <a:solidFill>
                  <a:srgbClr val="FF0000"/>
                </a:solidFill>
              </a:rPr>
              <a:t> financial leverage.</a:t>
            </a:r>
            <a:endParaRPr lang="en-US" sz="2200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 smtClean="0"/>
              <a:t>That is, Favourable </a:t>
            </a:r>
            <a:r>
              <a:rPr lang="en-IN" sz="2200" dirty="0"/>
              <a:t>or positive financial leverage occurs when a firm earns more on the assets/ investment purchased with the funds, than the fixed cost of their use</a:t>
            </a:r>
            <a:r>
              <a:rPr lang="en-IN" sz="2200" dirty="0" smtClean="0"/>
              <a:t>.</a:t>
            </a:r>
            <a:endParaRPr lang="en-IN" sz="2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/>
              <a:t> </a:t>
            </a:r>
            <a:r>
              <a:rPr lang="en-US" sz="2200" dirty="0" err="1"/>
              <a:t>Favourable</a:t>
            </a:r>
            <a:r>
              <a:rPr lang="en-US" sz="2200" dirty="0"/>
              <a:t> FL is also known as </a:t>
            </a:r>
            <a:r>
              <a:rPr lang="en-US" sz="2200" dirty="0">
                <a:solidFill>
                  <a:srgbClr val="FF0000"/>
                </a:solidFill>
              </a:rPr>
              <a:t>Trading on equity.</a:t>
            </a:r>
            <a:endParaRPr lang="en-US" sz="2200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IN" sz="22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70C0"/>
                </a:solidFill>
              </a:rPr>
              <a:t> If the earnings by the use of fixed bearing securities(debt and preference capital) is </a:t>
            </a:r>
            <a:r>
              <a:rPr lang="en-US" sz="2200" dirty="0" smtClean="0">
                <a:solidFill>
                  <a:srgbClr val="0070C0"/>
                </a:solidFill>
              </a:rPr>
              <a:t>less </a:t>
            </a:r>
            <a:r>
              <a:rPr lang="en-US" sz="2200" dirty="0">
                <a:solidFill>
                  <a:srgbClr val="0070C0"/>
                </a:solidFill>
              </a:rPr>
              <a:t>than their fixed cost(interest and preference dividend), it is known as </a:t>
            </a:r>
            <a:r>
              <a:rPr lang="en-US" sz="2200" dirty="0" err="1" smtClean="0">
                <a:solidFill>
                  <a:srgbClr val="0070C0"/>
                </a:solidFill>
              </a:rPr>
              <a:t>unfavourable</a:t>
            </a:r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en-US" sz="2200" dirty="0">
                <a:solidFill>
                  <a:srgbClr val="0070C0"/>
                </a:solidFill>
              </a:rPr>
              <a:t>financial leverage</a:t>
            </a:r>
            <a:r>
              <a:rPr lang="en-US" sz="2200" dirty="0" smtClean="0">
                <a:solidFill>
                  <a:srgbClr val="0070C0"/>
                </a:solidFill>
              </a:rPr>
              <a:t>.</a:t>
            </a:r>
            <a:endParaRPr lang="en-US" sz="2200" dirty="0" smtClean="0">
              <a:solidFill>
                <a:srgbClr val="0070C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 smtClean="0"/>
              <a:t> </a:t>
            </a:r>
            <a:r>
              <a:rPr lang="en-IN" sz="2200" dirty="0" err="1"/>
              <a:t>Unfavorable</a:t>
            </a:r>
            <a:r>
              <a:rPr lang="en-IN" sz="2200" dirty="0"/>
              <a:t> or negative leverage occurs when the firm does not earn as much as the funds cost.</a:t>
            </a:r>
            <a:endParaRPr lang="en-IN" sz="2200" dirty="0"/>
          </a:p>
          <a:p>
            <a:pPr marL="0" indent="0" algn="just">
              <a:buNone/>
            </a:pPr>
            <a:endParaRPr lang="en-IN" sz="2200" dirty="0"/>
          </a:p>
          <a:p>
            <a:pPr marL="0" indent="0" algn="just">
              <a:buNone/>
            </a:pPr>
            <a:r>
              <a:rPr lang="en-IN" sz="2200" dirty="0"/>
              <a:t>Financial leverage is associated with financial risk. Financial risk refers to risk of the firm not being able to cover its fixed financial costs due to variation in EBIT. </a:t>
            </a:r>
            <a:endParaRPr lang="en-IN" sz="2200" dirty="0"/>
          </a:p>
          <a:p>
            <a:pPr marL="0" indent="0" algn="just">
              <a:buNone/>
            </a:pPr>
            <a:endParaRPr lang="en-IN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</a:rPr>
              <a:t>Degree of Financing Leverage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	The financial leverage at any level of EBIT is called its degree. It is computed as ratio of EBIT to the profit before tax (EBT).</a:t>
            </a:r>
            <a:endParaRPr lang="en-IN" dirty="0" smtClean="0"/>
          </a:p>
          <a:p>
            <a:endParaRPr lang="en-IN" dirty="0" smtClean="0"/>
          </a:p>
          <a:p>
            <a:pPr marL="0" indent="0" algn="just">
              <a:buNone/>
            </a:pPr>
            <a:r>
              <a:rPr lang="en-IN" dirty="0" smtClean="0"/>
              <a:t>	DFL </a:t>
            </a:r>
            <a:r>
              <a:rPr lang="en-IN" dirty="0"/>
              <a:t>=  </a:t>
            </a:r>
            <a:r>
              <a:rPr lang="en-IN" dirty="0">
                <a:solidFill>
                  <a:srgbClr val="FF0000"/>
                </a:solidFill>
              </a:rPr>
              <a:t>   </a:t>
            </a:r>
            <a:r>
              <a:rPr lang="en-IN" u="sng" dirty="0">
                <a:solidFill>
                  <a:srgbClr val="FF0000"/>
                </a:solidFill>
              </a:rPr>
              <a:t>Percentage change in EPS </a:t>
            </a:r>
            <a:endParaRPr lang="en-IN" u="sng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IN" dirty="0">
                <a:solidFill>
                  <a:srgbClr val="FF0000"/>
                </a:solidFill>
              </a:rPr>
              <a:t>                       </a:t>
            </a:r>
            <a:r>
              <a:rPr lang="en-IN" dirty="0" smtClean="0">
                <a:solidFill>
                  <a:srgbClr val="FF0000"/>
                </a:solidFill>
              </a:rPr>
              <a:t>       Percentage </a:t>
            </a:r>
            <a:r>
              <a:rPr lang="en-IN" dirty="0">
                <a:solidFill>
                  <a:srgbClr val="FF0000"/>
                </a:solidFill>
              </a:rPr>
              <a:t>change in </a:t>
            </a:r>
            <a:r>
              <a:rPr lang="en-IN" dirty="0" smtClean="0">
                <a:solidFill>
                  <a:srgbClr val="FF0000"/>
                </a:solidFill>
              </a:rPr>
              <a:t>EBIT</a:t>
            </a:r>
            <a:endParaRPr lang="en-IN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I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Here,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>
                <a:solidFill>
                  <a:srgbClr val="FF0000"/>
                </a:solidFill>
              </a:rPr>
              <a:t>	Percentage </a:t>
            </a:r>
            <a:r>
              <a:rPr lang="en-IN" dirty="0">
                <a:solidFill>
                  <a:srgbClr val="FF0000"/>
                </a:solidFill>
              </a:rPr>
              <a:t>change in EPS </a:t>
            </a:r>
            <a:r>
              <a:rPr lang="en-IN" dirty="0" smtClean="0">
                <a:solidFill>
                  <a:srgbClr val="FF0000"/>
                </a:solidFill>
              </a:rPr>
              <a:t>   =               </a:t>
            </a:r>
            <a:r>
              <a:rPr lang="en-IN" u="sng" dirty="0" smtClean="0"/>
              <a:t>Change </a:t>
            </a:r>
            <a:r>
              <a:rPr lang="en-IN" u="sng" dirty="0"/>
              <a:t>in EPS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					EPS</a:t>
            </a: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 smtClean="0">
                <a:solidFill>
                  <a:srgbClr val="FF0000"/>
                </a:solidFill>
              </a:rPr>
              <a:t>	Percentage </a:t>
            </a:r>
            <a:r>
              <a:rPr lang="en-IN" dirty="0">
                <a:solidFill>
                  <a:srgbClr val="FF0000"/>
                </a:solidFill>
              </a:rPr>
              <a:t>change in </a:t>
            </a:r>
            <a:r>
              <a:rPr lang="en-IN" dirty="0" smtClean="0">
                <a:solidFill>
                  <a:srgbClr val="FF0000"/>
                </a:solidFill>
              </a:rPr>
              <a:t>EBIT   =             </a:t>
            </a:r>
            <a:r>
              <a:rPr lang="en-IN" u="sng" dirty="0" smtClean="0"/>
              <a:t>Change </a:t>
            </a:r>
            <a:r>
              <a:rPr lang="en-IN" u="sng" dirty="0"/>
              <a:t>in EBIT</a:t>
            </a:r>
            <a:endParaRPr lang="en-IN" u="sng" dirty="0"/>
          </a:p>
          <a:p>
            <a:pPr marL="0" indent="0">
              <a:buNone/>
            </a:pPr>
            <a:r>
              <a:rPr lang="en-US" dirty="0" smtClean="0"/>
              <a:t>						EBIT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only one level of EBIT is given in the question , it can be calculated as follows: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>
                <a:solidFill>
                  <a:srgbClr val="FF0000"/>
                </a:solidFill>
              </a:rPr>
              <a:t>DFL </a:t>
            </a:r>
            <a:r>
              <a:rPr lang="en-US" dirty="0">
                <a:solidFill>
                  <a:srgbClr val="FF0000"/>
                </a:solidFill>
              </a:rPr>
              <a:t>=    </a:t>
            </a:r>
            <a:r>
              <a:rPr lang="en-US" u="sng" dirty="0">
                <a:solidFill>
                  <a:srgbClr val="FF0000"/>
                </a:solidFill>
              </a:rPr>
              <a:t>Contribution</a:t>
            </a:r>
            <a:endParaRPr lang="en-US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		</a:t>
            </a:r>
            <a:r>
              <a:rPr lang="en-US" dirty="0" smtClean="0">
                <a:solidFill>
                  <a:srgbClr val="FF0000"/>
                </a:solidFill>
              </a:rPr>
              <a:t>                      EBIT</a:t>
            </a:r>
            <a:endParaRPr lang="en-I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/>
              <a:t>The </a:t>
            </a:r>
            <a:r>
              <a:rPr lang="en-IN" sz="2200" dirty="0" smtClean="0">
                <a:solidFill>
                  <a:srgbClr val="FF0000"/>
                </a:solidFill>
              </a:rPr>
              <a:t>value of DFL </a:t>
            </a:r>
            <a:r>
              <a:rPr lang="en-IN" sz="2200" dirty="0" smtClean="0"/>
              <a:t>must be greater than 1. </a:t>
            </a:r>
            <a:endParaRPr lang="en-IN" sz="2200" dirty="0" smtClean="0"/>
          </a:p>
          <a:p>
            <a:pPr marL="0" indent="0">
              <a:buNone/>
            </a:pPr>
            <a:endParaRPr lang="en-IN" sz="2200" dirty="0" smtClean="0"/>
          </a:p>
          <a:p>
            <a:r>
              <a:rPr lang="en-IN" sz="2200" dirty="0" smtClean="0"/>
              <a:t>If the value of degree of financial leverage is 1, then there will be </a:t>
            </a:r>
            <a:r>
              <a:rPr lang="en-IN" sz="2200" dirty="0" smtClean="0">
                <a:solidFill>
                  <a:srgbClr val="FF0000"/>
                </a:solidFill>
              </a:rPr>
              <a:t>no financial leverage.</a:t>
            </a:r>
            <a:r>
              <a:rPr lang="en-IN" sz="2200" dirty="0" smtClean="0"/>
              <a:t> </a:t>
            </a:r>
            <a:endParaRPr lang="en-IN" sz="2200" dirty="0" smtClean="0"/>
          </a:p>
          <a:p>
            <a:pPr marL="0" indent="0">
              <a:buNone/>
            </a:pPr>
            <a:endParaRPr lang="en-IN" sz="2200" dirty="0" smtClean="0"/>
          </a:p>
          <a:p>
            <a:r>
              <a:rPr lang="en-IN" sz="2200" dirty="0" smtClean="0"/>
              <a:t>The higher the proportion of debt capital to the total capital employed by a firm, the </a:t>
            </a:r>
            <a:r>
              <a:rPr lang="en-IN" sz="2200" dirty="0" smtClean="0">
                <a:solidFill>
                  <a:srgbClr val="FF0000"/>
                </a:solidFill>
              </a:rPr>
              <a:t>higher is the DFL</a:t>
            </a:r>
            <a:r>
              <a:rPr lang="en-IN" sz="2200" dirty="0" smtClean="0"/>
              <a:t> and vice versa.</a:t>
            </a:r>
            <a:endParaRPr lang="en-IN" sz="2200" dirty="0" smtClean="0"/>
          </a:p>
          <a:p>
            <a:pPr marL="0" indent="0">
              <a:buNone/>
            </a:pPr>
            <a:endParaRPr lang="en-IN" sz="2200" dirty="0" smtClean="0"/>
          </a:p>
          <a:p>
            <a:r>
              <a:rPr lang="en-IN" sz="2200" dirty="0" smtClean="0"/>
              <a:t>Again, the higher the degree of financial leverage, the greater is the financial risk associated, and vice versa. </a:t>
            </a:r>
            <a:endParaRPr lang="en-IN" sz="2200" dirty="0" smtClean="0"/>
          </a:p>
          <a:p>
            <a:endParaRPr lang="en-IN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3077</Words>
  <Application>WPS Presentation</Application>
  <PresentationFormat>On-screen Show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FINANCIAL LEVERAGE</vt:lpstr>
      <vt:lpstr>Financial Leverage</vt:lpstr>
      <vt:lpstr>Financial Leverage:</vt:lpstr>
      <vt:lpstr>Definition</vt:lpstr>
      <vt:lpstr>Favourable and unfavourable FL</vt:lpstr>
      <vt:lpstr>Degree of Financing Leverage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Leverage analysis</dc:title>
  <dc:creator>user</dc:creator>
  <cp:lastModifiedBy>user</cp:lastModifiedBy>
  <cp:revision>58</cp:revision>
  <dcterms:created xsi:type="dcterms:W3CDTF">2020-03-31T09:07:00Z</dcterms:created>
  <dcterms:modified xsi:type="dcterms:W3CDTF">2024-08-31T07:01:19Z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A19CDA5CCF6248C5AF946F2B63980F07_12</vt:lpwstr>
  </property>
  <property fmtid="{D5CDD505-2E9C-101B-9397-08002B2CF9AE}" pid="3" name="KSOProductBuildVer">
    <vt:lpwstr>1033-12.2.0.17562</vt:lpwstr>
  </property>
</Properties>
</file>