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1" r:id="rId4"/>
    <p:sldId id="282" r:id="rId5"/>
    <p:sldId id="28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86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COMBINED LEVERAGE </a:t>
            </a:r>
            <a:endParaRPr lang="en-IN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r>
              <a:rPr lang="en-IN" sz="3600" b="1" dirty="0" smtClean="0">
                <a:solidFill>
                  <a:srgbClr val="C00000"/>
                </a:solidFill>
              </a:rPr>
              <a:t>Combined Leverage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u="sng" dirty="0" smtClean="0">
                <a:solidFill>
                  <a:srgbClr val="C00000"/>
                </a:solidFill>
              </a:rPr>
              <a:t>Operating leverage</a:t>
            </a:r>
            <a:r>
              <a:rPr lang="en-IN" sz="2200" dirty="0" smtClean="0">
                <a:solidFill>
                  <a:srgbClr val="C00000"/>
                </a:solidFill>
              </a:rPr>
              <a:t> </a:t>
            </a:r>
            <a:r>
              <a:rPr lang="en-IN" sz="2200" dirty="0" smtClean="0"/>
              <a:t>shows the </a:t>
            </a:r>
            <a:r>
              <a:rPr lang="en-IN" sz="2200" dirty="0" smtClean="0">
                <a:solidFill>
                  <a:srgbClr val="FF0000"/>
                </a:solidFill>
              </a:rPr>
              <a:t>operating risk</a:t>
            </a:r>
            <a:r>
              <a:rPr lang="en-IN" sz="2200" dirty="0" smtClean="0"/>
              <a:t> </a:t>
            </a:r>
            <a:r>
              <a:rPr lang="en-IN" sz="2200" dirty="0" smtClean="0">
                <a:solidFill>
                  <a:srgbClr val="FF0000"/>
                </a:solidFill>
              </a:rPr>
              <a:t>/Business risk </a:t>
            </a:r>
            <a:r>
              <a:rPr lang="en-IN" sz="2200" dirty="0" smtClean="0"/>
              <a:t>and is measured by the percentage change in EBIT due to percentage change in sales. </a:t>
            </a:r>
            <a:endParaRPr lang="en-IN" sz="2200" dirty="0" smtClean="0"/>
          </a:p>
          <a:p>
            <a:endParaRPr lang="en-IN" sz="2200" dirty="0" smtClean="0"/>
          </a:p>
          <a:p>
            <a:r>
              <a:rPr lang="en-IN" sz="2200" u="sng" dirty="0" smtClean="0">
                <a:solidFill>
                  <a:srgbClr val="C00000"/>
                </a:solidFill>
              </a:rPr>
              <a:t>Financial leverage</a:t>
            </a:r>
            <a:r>
              <a:rPr lang="en-IN" sz="2200" dirty="0" smtClean="0"/>
              <a:t> shows the </a:t>
            </a:r>
            <a:r>
              <a:rPr lang="en-IN" sz="2200" dirty="0" smtClean="0">
                <a:solidFill>
                  <a:srgbClr val="FF0000"/>
                </a:solidFill>
              </a:rPr>
              <a:t>financial risk</a:t>
            </a:r>
            <a:r>
              <a:rPr lang="en-IN" sz="2200" dirty="0" smtClean="0"/>
              <a:t> and is measured by the percentage change in EPS due to percentage change in EBIT.</a:t>
            </a:r>
            <a:endParaRPr lang="en-IN" sz="2200" dirty="0" smtClean="0"/>
          </a:p>
          <a:p>
            <a:endParaRPr lang="en-IN" sz="2200" dirty="0" smtClean="0"/>
          </a:p>
          <a:p>
            <a:r>
              <a:rPr lang="en-IN" sz="2200" dirty="0" smtClean="0"/>
              <a:t>If we combine them, the result is </a:t>
            </a:r>
            <a:r>
              <a:rPr lang="en-IN" sz="2200" u="sng" dirty="0" smtClean="0">
                <a:solidFill>
                  <a:srgbClr val="C00000"/>
                </a:solidFill>
              </a:rPr>
              <a:t>combined leverage </a:t>
            </a:r>
            <a:r>
              <a:rPr lang="en-IN" sz="2200" dirty="0" smtClean="0"/>
              <a:t>and the risk associated with combined leverage is known as </a:t>
            </a:r>
            <a:r>
              <a:rPr lang="en-IN" sz="2200" dirty="0" smtClean="0">
                <a:solidFill>
                  <a:srgbClr val="FF0000"/>
                </a:solidFill>
              </a:rPr>
              <a:t>total risk.</a:t>
            </a:r>
            <a:r>
              <a:rPr lang="en-IN" sz="2200" dirty="0" smtClean="0"/>
              <a:t> </a:t>
            </a:r>
            <a:endParaRPr lang="en-IN" sz="2200" dirty="0" smtClean="0"/>
          </a:p>
          <a:p>
            <a:r>
              <a:rPr lang="en-US" sz="2200" dirty="0" smtClean="0">
                <a:solidFill>
                  <a:srgbClr val="0070C0"/>
                </a:solidFill>
              </a:rPr>
              <a:t>CL is the combination of OL and FL</a:t>
            </a:r>
            <a:endParaRPr lang="en-IN" sz="2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Combined Leverage : Formula 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  </a:t>
            </a:r>
            <a:endParaRPr lang="en-IN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      </a:t>
            </a:r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dirty="0" smtClean="0"/>
              <a:t>CL </a:t>
            </a:r>
            <a:r>
              <a:rPr lang="en-IN" dirty="0" smtClean="0">
                <a:solidFill>
                  <a:srgbClr val="C00000"/>
                </a:solidFill>
              </a:rPr>
              <a:t>= Operating leverage x Financial leverage</a:t>
            </a:r>
            <a:endParaRPr lang="en-IN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       </a:t>
            </a:r>
            <a:r>
              <a:rPr lang="en-US" dirty="0" smtClean="0"/>
              <a:t>CL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           </a:t>
            </a:r>
            <a:r>
              <a:rPr lang="en-US" u="sng" dirty="0" smtClean="0">
                <a:solidFill>
                  <a:srgbClr val="FF0000"/>
                </a:solidFill>
              </a:rPr>
              <a:t>Contribution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x  </a:t>
            </a:r>
            <a:r>
              <a:rPr lang="en-US" u="sng" strike="sngStrike" dirty="0">
                <a:solidFill>
                  <a:srgbClr val="FF0000"/>
                </a:solidFill>
              </a:rPr>
              <a:t>EBIT</a:t>
            </a:r>
            <a:r>
              <a:rPr lang="en-US" dirty="0">
                <a:solidFill>
                  <a:srgbClr val="FF0000"/>
                </a:solidFill>
              </a:rPr>
              <a:t>   =  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</a:t>
            </a:r>
            <a:r>
              <a:rPr lang="en-US" strike="sngStrike" dirty="0" smtClean="0">
                <a:solidFill>
                  <a:srgbClr val="FF0000"/>
                </a:solidFill>
              </a:rPr>
              <a:t>EBIT</a:t>
            </a:r>
            <a:r>
              <a:rPr lang="en-US" dirty="0" smtClean="0">
                <a:solidFill>
                  <a:srgbClr val="FF0000"/>
                </a:solidFill>
              </a:rPr>
              <a:t>               </a:t>
            </a:r>
            <a:r>
              <a:rPr lang="en-US" dirty="0">
                <a:solidFill>
                  <a:srgbClr val="FF0000"/>
                </a:solidFill>
              </a:rPr>
              <a:t>EBT		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dirty="0" smtClean="0"/>
              <a:t>The </a:t>
            </a:r>
            <a:r>
              <a:rPr lang="en-IN" dirty="0"/>
              <a:t>combined leverage may be </a:t>
            </a:r>
            <a:r>
              <a:rPr lang="en-IN" dirty="0">
                <a:solidFill>
                  <a:srgbClr val="FF0000"/>
                </a:solidFill>
              </a:rPr>
              <a:t>favourable or </a:t>
            </a:r>
            <a:r>
              <a:rPr lang="en-IN" dirty="0" err="1">
                <a:solidFill>
                  <a:srgbClr val="FF0000"/>
                </a:solidFill>
              </a:rPr>
              <a:t>unfavorable</a:t>
            </a:r>
            <a:r>
              <a:rPr lang="en-IN" dirty="0">
                <a:solidFill>
                  <a:srgbClr val="FF0000"/>
                </a:solidFill>
              </a:rPr>
              <a:t>. </a:t>
            </a:r>
            <a:endParaRPr lang="en-IN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IN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dirty="0" smtClean="0"/>
              <a:t>It </a:t>
            </a:r>
            <a:r>
              <a:rPr lang="en-IN" dirty="0"/>
              <a:t>will be favourable if </a:t>
            </a:r>
            <a:r>
              <a:rPr lang="en-IN" dirty="0">
                <a:solidFill>
                  <a:srgbClr val="FF0000"/>
                </a:solidFill>
              </a:rPr>
              <a:t>sales increase</a:t>
            </a:r>
            <a:r>
              <a:rPr lang="en-IN" dirty="0"/>
              <a:t> and </a:t>
            </a:r>
            <a:r>
              <a:rPr lang="en-IN" dirty="0" err="1"/>
              <a:t>unfavorable</a:t>
            </a:r>
            <a:r>
              <a:rPr lang="en-IN" dirty="0"/>
              <a:t> when </a:t>
            </a:r>
            <a:r>
              <a:rPr lang="en-IN" dirty="0">
                <a:solidFill>
                  <a:srgbClr val="FF0000"/>
                </a:solidFill>
              </a:rPr>
              <a:t>sales decrease.</a:t>
            </a:r>
            <a:r>
              <a:rPr lang="en-IN" dirty="0"/>
              <a:t> </a:t>
            </a:r>
            <a:endParaRPr lang="en-IN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n-IN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dirty="0" smtClean="0"/>
              <a:t>This </a:t>
            </a:r>
            <a:r>
              <a:rPr lang="en-IN" dirty="0"/>
              <a:t>is because </a:t>
            </a:r>
            <a:r>
              <a:rPr lang="en-IN" dirty="0">
                <a:solidFill>
                  <a:srgbClr val="FF0000"/>
                </a:solidFill>
              </a:rPr>
              <a:t>changes in sales</a:t>
            </a:r>
            <a:r>
              <a:rPr lang="en-IN" dirty="0"/>
              <a:t> will result in </a:t>
            </a:r>
            <a:r>
              <a:rPr lang="en-IN" dirty="0">
                <a:solidFill>
                  <a:srgbClr val="FF0000"/>
                </a:solidFill>
              </a:rPr>
              <a:t>more than proportional returns</a:t>
            </a:r>
            <a:r>
              <a:rPr lang="en-IN" dirty="0"/>
              <a:t> in the form of EPS. </a:t>
            </a:r>
            <a:endParaRPr lang="en-IN" dirty="0"/>
          </a:p>
          <a:p>
            <a:pPr marL="0" indent="0">
              <a:buNone/>
            </a:pPr>
            <a:endParaRPr lang="en-IN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292080" y="2636912"/>
            <a:ext cx="1872208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u="sng" dirty="0" smtClean="0">
                <a:solidFill>
                  <a:srgbClr val="FF0000"/>
                </a:solidFill>
              </a:rPr>
              <a:t>Contribution</a:t>
            </a:r>
            <a:endParaRPr lang="en-US" sz="2000" u="sng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EBT       </a:t>
            </a:r>
            <a:endParaRPr lang="en-IN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b="1" dirty="0">
                <a:solidFill>
                  <a:srgbClr val="C00000"/>
                </a:solidFill>
              </a:rPr>
              <a:t>Degree of Combined Leverage</a:t>
            </a:r>
            <a:r>
              <a:rPr lang="en-IN" sz="3200" b="1" dirty="0" smtClean="0">
                <a:solidFill>
                  <a:srgbClr val="C00000"/>
                </a:solidFill>
              </a:rPr>
              <a:t>: Formula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2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200" dirty="0" smtClean="0"/>
              <a:t>DCL</a:t>
            </a:r>
            <a:r>
              <a:rPr lang="en-US" sz="2200" dirty="0" smtClean="0">
                <a:solidFill>
                  <a:srgbClr val="FF0000"/>
                </a:solidFill>
              </a:rPr>
              <a:t> = DOL x DFL</a:t>
            </a:r>
            <a:endParaRPr lang="en-US" sz="22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2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 	DCL</a:t>
            </a:r>
            <a:r>
              <a:rPr lang="en-US" sz="2200" dirty="0" smtClean="0">
                <a:solidFill>
                  <a:srgbClr val="FF0000"/>
                </a:solidFill>
              </a:rPr>
              <a:t> =</a:t>
            </a:r>
            <a:r>
              <a:rPr lang="en-IN" sz="2200" dirty="0" smtClean="0">
                <a:solidFill>
                  <a:srgbClr val="FF0000"/>
                </a:solidFill>
              </a:rPr>
              <a:t>     </a:t>
            </a:r>
            <a:r>
              <a:rPr lang="en-US" sz="2200" strike="sngStrike" dirty="0" smtClean="0">
                <a:solidFill>
                  <a:srgbClr val="FF0000"/>
                </a:solidFill>
              </a:rPr>
              <a:t> </a:t>
            </a:r>
            <a:r>
              <a:rPr lang="en-US" sz="2200" u="sng" strike="sngStrike" dirty="0">
                <a:solidFill>
                  <a:srgbClr val="FF0000"/>
                </a:solidFill>
              </a:rPr>
              <a:t>% Change in </a:t>
            </a:r>
            <a:r>
              <a:rPr lang="en-US" sz="2200" u="sng" strike="sngStrike" dirty="0" smtClean="0">
                <a:solidFill>
                  <a:srgbClr val="FF0000"/>
                </a:solidFill>
              </a:rPr>
              <a:t>EBIT</a:t>
            </a:r>
            <a:r>
              <a:rPr lang="en-US" sz="2200" u="sng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    x       </a:t>
            </a:r>
            <a:r>
              <a:rPr lang="en-IN" sz="2200" dirty="0" smtClean="0">
                <a:solidFill>
                  <a:srgbClr val="FF0000"/>
                </a:solidFill>
              </a:rPr>
              <a:t> </a:t>
            </a:r>
            <a:r>
              <a:rPr lang="en-IN" sz="2200" u="sng" dirty="0">
                <a:solidFill>
                  <a:srgbClr val="FF0000"/>
                </a:solidFill>
              </a:rPr>
              <a:t>%</a:t>
            </a:r>
            <a:r>
              <a:rPr lang="en-IN" sz="2200" u="sng" dirty="0" smtClean="0">
                <a:solidFill>
                  <a:srgbClr val="FF0000"/>
                </a:solidFill>
              </a:rPr>
              <a:t> change </a:t>
            </a:r>
            <a:r>
              <a:rPr lang="en-IN" sz="2200" u="sng" dirty="0">
                <a:solidFill>
                  <a:srgbClr val="FF0000"/>
                </a:solidFill>
              </a:rPr>
              <a:t>in EPS </a:t>
            </a:r>
            <a:endParaRPr lang="en-IN" sz="22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   </a:t>
            </a:r>
            <a:r>
              <a:rPr lang="en-US" sz="2200" dirty="0" smtClean="0">
                <a:solidFill>
                  <a:srgbClr val="FF0000"/>
                </a:solidFill>
              </a:rPr>
              <a:t>     		   % </a:t>
            </a:r>
            <a:r>
              <a:rPr lang="en-US" sz="2200" dirty="0">
                <a:solidFill>
                  <a:srgbClr val="FF0000"/>
                </a:solidFill>
              </a:rPr>
              <a:t>Change in </a:t>
            </a:r>
            <a:r>
              <a:rPr lang="en-US" sz="2200" dirty="0" smtClean="0">
                <a:solidFill>
                  <a:srgbClr val="FF0000"/>
                </a:solidFill>
              </a:rPr>
              <a:t>sales             </a:t>
            </a:r>
            <a:r>
              <a:rPr lang="en-IN" sz="2200" strike="sngStrike" dirty="0" smtClean="0">
                <a:solidFill>
                  <a:srgbClr val="FF0000"/>
                </a:solidFill>
              </a:rPr>
              <a:t>% </a:t>
            </a:r>
            <a:r>
              <a:rPr lang="en-IN" sz="2200" strike="sngStrike" dirty="0">
                <a:solidFill>
                  <a:srgbClr val="FF0000"/>
                </a:solidFill>
              </a:rPr>
              <a:t>change in </a:t>
            </a:r>
            <a:r>
              <a:rPr lang="en-IN" sz="2200" strike="sngStrike" dirty="0" smtClean="0">
                <a:solidFill>
                  <a:srgbClr val="FF0000"/>
                </a:solidFill>
              </a:rPr>
              <a:t>EBIT</a:t>
            </a:r>
            <a:endParaRPr lang="en-IN" sz="2200" strike="sngStrik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	</a:t>
            </a:r>
            <a:r>
              <a:rPr lang="en-US" sz="2200" dirty="0" smtClean="0"/>
              <a:t>DCL  </a:t>
            </a:r>
            <a:r>
              <a:rPr lang="en-US" sz="2200" dirty="0" smtClean="0">
                <a:solidFill>
                  <a:srgbClr val="FF0000"/>
                </a:solidFill>
              </a:rPr>
              <a:t>=</a:t>
            </a:r>
            <a:endParaRPr lang="en-US" sz="2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43808" y="4221088"/>
            <a:ext cx="2304256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  </a:t>
            </a:r>
            <a:r>
              <a:rPr lang="en-IN" sz="2200" b="1" u="sng" dirty="0">
                <a:solidFill>
                  <a:srgbClr val="FF0000"/>
                </a:solidFill>
              </a:rPr>
              <a:t>% change in EPS </a:t>
            </a:r>
            <a:endParaRPr lang="en-IN" sz="2200" b="1" u="sng" dirty="0">
              <a:solidFill>
                <a:srgbClr val="FF0000"/>
              </a:solidFill>
            </a:endParaRPr>
          </a:p>
          <a:p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% </a:t>
            </a:r>
            <a:r>
              <a:rPr lang="en-US" sz="2200" b="1" dirty="0">
                <a:solidFill>
                  <a:srgbClr val="FF0000"/>
                </a:solidFill>
              </a:rPr>
              <a:t>Change in sales</a:t>
            </a:r>
            <a:endParaRPr lang="en-IN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1227</Words>
  <Application>WPS Presentation</Application>
  <PresentationFormat>On-screen Show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COMBINED LEVERAGE </vt:lpstr>
      <vt:lpstr> Combined Leverage</vt:lpstr>
      <vt:lpstr>Combined Leverage : Formula </vt:lpstr>
      <vt:lpstr>Degree of Combined Leverage: Formula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Leverage analysis</dc:title>
  <dc:creator>user</dc:creator>
  <cp:lastModifiedBy>user</cp:lastModifiedBy>
  <cp:revision>58</cp:revision>
  <dcterms:created xsi:type="dcterms:W3CDTF">2020-03-31T09:07:00Z</dcterms:created>
  <dcterms:modified xsi:type="dcterms:W3CDTF">2024-08-31T07:01:30Z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0625A87B463B4F5485CF16B2ED5A189E_12</vt:lpwstr>
  </property>
  <property fmtid="{D5CDD505-2E9C-101B-9397-08002B2CF9AE}" pid="3" name="KSOProductBuildVer">
    <vt:lpwstr>1033-12.2.0.17562</vt:lpwstr>
  </property>
</Properties>
</file>