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7" r:id="rId3"/>
    <p:sldId id="319" r:id="rId4"/>
    <p:sldId id="300" r:id="rId5"/>
    <p:sldId id="301" r:id="rId6"/>
    <p:sldId id="302" r:id="rId7"/>
    <p:sldId id="313" r:id="rId8"/>
    <p:sldId id="310" r:id="rId9"/>
    <p:sldId id="312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86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654FE-3334-4652-8AF7-26BE49E968F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4853-9461-4765-BC52-9C2783289BD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Problems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Problems:-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000" dirty="0" smtClean="0"/>
              <a:t>1. Calculate </a:t>
            </a:r>
            <a:r>
              <a:rPr lang="en-IN" sz="2000" dirty="0"/>
              <a:t>the degree of operating leverage (DOL), degree of financial leverage (DFL) and </a:t>
            </a:r>
            <a:r>
              <a:rPr lang="en-IN" sz="2000" dirty="0" smtClean="0"/>
              <a:t>the degree </a:t>
            </a:r>
            <a:r>
              <a:rPr lang="en-IN" sz="2000" dirty="0"/>
              <a:t>of combined leverage (DCL) for the following firms and interpret the results.</a:t>
            </a: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			                    </a:t>
            </a:r>
            <a:r>
              <a:rPr lang="en-IN" sz="2000" u="sng" dirty="0" smtClean="0"/>
              <a:t>Firm K           Firm </a:t>
            </a:r>
            <a:r>
              <a:rPr lang="en-IN" sz="2000" u="sng" dirty="0"/>
              <a:t>L  </a:t>
            </a:r>
            <a:r>
              <a:rPr lang="en-IN" sz="2000" u="sng" dirty="0" smtClean="0"/>
              <a:t>          Firm </a:t>
            </a:r>
            <a:r>
              <a:rPr lang="en-IN" sz="2000" u="sng" dirty="0"/>
              <a:t>M</a:t>
            </a:r>
            <a:endParaRPr lang="en-IN" sz="2000" u="sng" dirty="0"/>
          </a:p>
          <a:p>
            <a:pPr marL="0" indent="0">
              <a:buNone/>
            </a:pPr>
            <a:r>
              <a:rPr lang="en-IN" sz="2000" dirty="0"/>
              <a:t>1. Output (Units) </a:t>
            </a:r>
            <a:r>
              <a:rPr lang="en-IN" sz="2000" dirty="0" smtClean="0"/>
              <a:t>	                      	     60,000         15,000       1,00,000</a:t>
            </a:r>
            <a:endParaRPr lang="en-IN" sz="2000" dirty="0"/>
          </a:p>
          <a:p>
            <a:pPr marL="0" indent="0">
              <a:buNone/>
            </a:pPr>
            <a:r>
              <a:rPr lang="en-IN" sz="2000" dirty="0"/>
              <a:t>2. Fixed costs </a:t>
            </a:r>
            <a:r>
              <a:rPr lang="en-IN" sz="2000" dirty="0" smtClean="0"/>
              <a:t>(</a:t>
            </a:r>
            <a:r>
              <a:rPr lang="en-IN" sz="2000" dirty="0" err="1" smtClean="0"/>
              <a:t>Rs</a:t>
            </a:r>
            <a:r>
              <a:rPr lang="en-IN" sz="2000" dirty="0" smtClean="0"/>
              <a:t>. </a:t>
            </a:r>
            <a:r>
              <a:rPr lang="en-IN" sz="2000" dirty="0"/>
              <a:t>) </a:t>
            </a:r>
            <a:r>
              <a:rPr lang="en-IN" sz="2000" dirty="0" smtClean="0"/>
              <a:t>	                       7,000         14,000             1,500</a:t>
            </a:r>
            <a:endParaRPr lang="en-IN" sz="2000" dirty="0"/>
          </a:p>
          <a:p>
            <a:pPr marL="0" indent="0">
              <a:buNone/>
            </a:pPr>
            <a:r>
              <a:rPr lang="en-IN" sz="2000" dirty="0"/>
              <a:t>3. Variable cost per unit ( </a:t>
            </a:r>
            <a:r>
              <a:rPr lang="en-IN" sz="2000" dirty="0" err="1" smtClean="0"/>
              <a:t>Rs</a:t>
            </a:r>
            <a:r>
              <a:rPr lang="en-IN" sz="2000" dirty="0" smtClean="0"/>
              <a:t>.)          </a:t>
            </a:r>
            <a:r>
              <a:rPr lang="en-IN" sz="2000" dirty="0"/>
              <a:t>  </a:t>
            </a:r>
            <a:r>
              <a:rPr lang="en-IN" sz="2000" dirty="0" smtClean="0"/>
              <a:t>        0.20             1.50               0 </a:t>
            </a:r>
            <a:r>
              <a:rPr lang="en-IN" sz="2000" dirty="0"/>
              <a:t>.02</a:t>
            </a:r>
            <a:endParaRPr lang="en-IN" sz="2000" dirty="0"/>
          </a:p>
          <a:p>
            <a:pPr marL="0" indent="0">
              <a:buNone/>
            </a:pPr>
            <a:r>
              <a:rPr lang="en-IN" sz="2000" dirty="0"/>
              <a:t>4. Interest on borrowed funds ( </a:t>
            </a:r>
            <a:r>
              <a:rPr lang="en-IN" sz="2000" dirty="0" err="1" smtClean="0"/>
              <a:t>Rs</a:t>
            </a:r>
            <a:r>
              <a:rPr lang="en-IN" sz="2000" dirty="0" smtClean="0"/>
              <a:t>.)       4,000            8,000                  —</a:t>
            </a:r>
            <a:endParaRPr lang="en-IN" sz="2000" dirty="0"/>
          </a:p>
          <a:p>
            <a:pPr marL="0" indent="0">
              <a:buNone/>
            </a:pPr>
            <a:r>
              <a:rPr lang="en-IN" sz="2000" dirty="0"/>
              <a:t>5. Selling price per unit ( </a:t>
            </a:r>
            <a:r>
              <a:rPr lang="en-IN" sz="2000" dirty="0" err="1" smtClean="0"/>
              <a:t>Rs</a:t>
            </a:r>
            <a:r>
              <a:rPr lang="en-IN" sz="2000" dirty="0" smtClean="0"/>
              <a:t>.)                      0.60              5.00               0.10</a:t>
            </a:r>
            <a:endParaRPr lang="en-I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5616" y="1052727"/>
          <a:ext cx="6624735" cy="4464504"/>
        </p:xfrm>
        <a:graphic>
          <a:graphicData uri="http://schemas.openxmlformats.org/drawingml/2006/table">
            <a:tbl>
              <a:tblPr/>
              <a:tblGrid>
                <a:gridCol w="2731014"/>
                <a:gridCol w="1297907"/>
                <a:gridCol w="1297907"/>
                <a:gridCol w="1297907"/>
              </a:tblGrid>
              <a:tr h="558063">
                <a:tc>
                  <a:txBody>
                    <a:bodyPr/>
                    <a:lstStyle/>
                    <a:p>
                      <a:pPr algn="l" fontAlgn="b"/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Firm</a:t>
                      </a:r>
                      <a:r>
                        <a:rPr lang="en-US" sz="22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 K</a:t>
                      </a:r>
                      <a:endParaRPr lang="en-IN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Firm L</a:t>
                      </a:r>
                      <a:endParaRPr lang="en-IN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Firm M</a:t>
                      </a:r>
                      <a:endParaRPr lang="en-IN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Sales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36000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10000 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Less: Variable cost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12000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2000 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Contribution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24000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52500 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8000 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Less : Fixed cost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7000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14000 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1500 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EBIT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17000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38500 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6500 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Less:</a:t>
                      </a:r>
                      <a:r>
                        <a:rPr lang="en-IN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Interest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4000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8000 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 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EBT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13000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30500 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6500 </a:t>
                      </a:r>
                      <a:endParaRPr lang="en-IN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15616" y="1052729"/>
          <a:ext cx="6624735" cy="4505586"/>
        </p:xfrm>
        <a:graphic>
          <a:graphicData uri="http://schemas.openxmlformats.org/drawingml/2006/table">
            <a:tbl>
              <a:tblPr/>
              <a:tblGrid>
                <a:gridCol w="2731014"/>
                <a:gridCol w="1297907"/>
                <a:gridCol w="1297907"/>
                <a:gridCol w="1297907"/>
              </a:tblGrid>
              <a:tr h="4536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Leverages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Firm</a:t>
                      </a:r>
                      <a:r>
                        <a:rPr lang="en-US" sz="24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 K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Firm L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/>
                        </a:rPr>
                        <a:t>Firm M</a:t>
                      </a:r>
                      <a:endParaRPr lang="en-IN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651"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Operating</a:t>
                      </a:r>
                      <a:r>
                        <a:rPr lang="en-IN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Leverage:</a:t>
                      </a:r>
                      <a:endParaRPr lang="en-IN" sz="2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=     </a:t>
                      </a:r>
                      <a:r>
                        <a:rPr lang="en-US" sz="24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Contribution</a:t>
                      </a:r>
                      <a:endParaRPr lang="en-US" sz="24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       EBIT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24000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17000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1.41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52500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38500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1.38</a:t>
                      </a:r>
                      <a:endParaRPr lang="en-IN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 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6500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1.23</a:t>
                      </a:r>
                      <a:endParaRPr lang="en-IN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651"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Financial</a:t>
                      </a:r>
                      <a:r>
                        <a:rPr lang="en-IN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Leverage:</a:t>
                      </a:r>
                      <a:endParaRPr lang="en-IN" sz="2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    </a:t>
                      </a:r>
                      <a:r>
                        <a:rPr lang="en-US" sz="24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EBIT</a:t>
                      </a:r>
                      <a:endParaRPr lang="en-US" sz="24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         EBT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17000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13000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1.31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38500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30500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1.26</a:t>
                      </a:r>
                      <a:endParaRPr lang="en-IN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 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6500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6500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1.00</a:t>
                      </a:r>
                      <a:endParaRPr lang="en-IN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651"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Combined</a:t>
                      </a:r>
                      <a:r>
                        <a:rPr lang="en-IN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Leverage:</a:t>
                      </a:r>
                      <a:endParaRPr lang="en-IN" sz="2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=     </a:t>
                      </a:r>
                      <a:r>
                        <a:rPr lang="en-US" sz="24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Contribution</a:t>
                      </a:r>
                      <a:endParaRPr lang="en-US" sz="2400" b="0" i="0" u="sng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       EBT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24000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13000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1.85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endParaRPr lang="en-IN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52500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30500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1.72</a:t>
                      </a:r>
                      <a:endParaRPr lang="en-IN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  </a:t>
                      </a:r>
                      <a:r>
                        <a:rPr lang="en-US" sz="2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8000</a:t>
                      </a:r>
                      <a:endParaRPr lang="en-US" sz="22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6500</a:t>
                      </a:r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US" sz="2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1.23</a:t>
                      </a:r>
                      <a:endParaRPr lang="en-IN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Interpretation: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2200" dirty="0"/>
          </a:p>
          <a:p>
            <a:r>
              <a:rPr lang="en-IN" sz="2200" dirty="0"/>
              <a:t>High operating leverage combined with high financial leverage represents </a:t>
            </a:r>
            <a:r>
              <a:rPr lang="en-IN" sz="2200" dirty="0">
                <a:solidFill>
                  <a:srgbClr val="FF0000"/>
                </a:solidFill>
              </a:rPr>
              <a:t>risky situation</a:t>
            </a:r>
            <a:r>
              <a:rPr lang="en-IN" sz="2200" dirty="0" smtClean="0"/>
              <a:t>.</a:t>
            </a:r>
            <a:endParaRPr lang="en-IN" sz="2200" dirty="0" smtClean="0"/>
          </a:p>
          <a:p>
            <a:endParaRPr lang="en-IN" sz="2200" dirty="0"/>
          </a:p>
          <a:p>
            <a:r>
              <a:rPr lang="en-IN" sz="2200" dirty="0"/>
              <a:t>Low operating leverage combined with low financial leverage will constitute an </a:t>
            </a:r>
            <a:r>
              <a:rPr lang="en-IN" sz="2200" dirty="0">
                <a:solidFill>
                  <a:srgbClr val="FF0000"/>
                </a:solidFill>
              </a:rPr>
              <a:t>ideal situation</a:t>
            </a:r>
            <a:r>
              <a:rPr lang="en-IN" sz="2200" dirty="0" smtClean="0"/>
              <a:t>.</a:t>
            </a:r>
            <a:endParaRPr lang="en-IN" sz="2200" dirty="0" smtClean="0"/>
          </a:p>
          <a:p>
            <a:endParaRPr lang="en-IN" sz="2200" dirty="0"/>
          </a:p>
          <a:p>
            <a:r>
              <a:rPr lang="en-IN" sz="2200" dirty="0"/>
              <a:t>Therefore, </a:t>
            </a:r>
            <a:r>
              <a:rPr lang="en-IN" sz="2200" dirty="0">
                <a:solidFill>
                  <a:srgbClr val="FF0000"/>
                </a:solidFill>
              </a:rPr>
              <a:t>firm M is less risky because it has low fixed cost and low interest and consequently </a:t>
            </a:r>
            <a:r>
              <a:rPr lang="en-IN" sz="2200" dirty="0" smtClean="0">
                <a:solidFill>
                  <a:srgbClr val="FF0000"/>
                </a:solidFill>
              </a:rPr>
              <a:t>low combined </a:t>
            </a:r>
            <a:r>
              <a:rPr lang="en-IN" sz="2200" dirty="0">
                <a:solidFill>
                  <a:srgbClr val="FF0000"/>
                </a:solidFill>
              </a:rPr>
              <a:t>leverage.</a:t>
            </a:r>
            <a:endParaRPr lang="en-IN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lllustration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1" dirty="0" smtClean="0">
                <a:solidFill>
                  <a:srgbClr val="0070C0"/>
                </a:solidFill>
              </a:rPr>
              <a:t>A </a:t>
            </a:r>
            <a:r>
              <a:rPr lang="en-IN" sz="2200" b="1" dirty="0">
                <a:solidFill>
                  <a:srgbClr val="0070C0"/>
                </a:solidFill>
              </a:rPr>
              <a:t>firm sells its product for </a:t>
            </a:r>
            <a:r>
              <a:rPr lang="en-IN" sz="2200" b="1" dirty="0" err="1">
                <a:solidFill>
                  <a:srgbClr val="0070C0"/>
                </a:solidFill>
              </a:rPr>
              <a:t>Rs</a:t>
            </a:r>
            <a:r>
              <a:rPr lang="en-IN" sz="2200" b="1" dirty="0">
                <a:solidFill>
                  <a:srgbClr val="0070C0"/>
                </a:solidFill>
              </a:rPr>
              <a:t>. 5 per unit, has variable operating cost of </a:t>
            </a:r>
            <a:r>
              <a:rPr lang="en-IN" sz="2200" b="1" dirty="0" err="1">
                <a:solidFill>
                  <a:srgbClr val="0070C0"/>
                </a:solidFill>
              </a:rPr>
              <a:t>Rs</a:t>
            </a:r>
            <a:r>
              <a:rPr lang="en-IN" sz="2200" b="1" dirty="0">
                <a:solidFill>
                  <a:srgbClr val="0070C0"/>
                </a:solidFill>
              </a:rPr>
              <a:t>. 3 per unit and fixed operating costs of </a:t>
            </a:r>
            <a:r>
              <a:rPr lang="en-IN" sz="2200" b="1" dirty="0" err="1">
                <a:solidFill>
                  <a:srgbClr val="0070C0"/>
                </a:solidFill>
              </a:rPr>
              <a:t>Rs</a:t>
            </a:r>
            <a:r>
              <a:rPr lang="en-IN" sz="2200" b="1" dirty="0">
                <a:solidFill>
                  <a:srgbClr val="0070C0"/>
                </a:solidFill>
              </a:rPr>
              <a:t>. 10,000 per year. Present EPS is </a:t>
            </a:r>
            <a:r>
              <a:rPr lang="en-IN" sz="2200" b="1" dirty="0" smtClean="0">
                <a:solidFill>
                  <a:srgbClr val="0070C0"/>
                </a:solidFill>
              </a:rPr>
              <a:t>Rs.24000/-. </a:t>
            </a:r>
            <a:r>
              <a:rPr lang="en-IN" sz="2200" b="1" dirty="0">
                <a:solidFill>
                  <a:srgbClr val="0070C0"/>
                </a:solidFill>
              </a:rPr>
              <a:t>Its current level of sales is 20,000 units. What will be the impact on profit if (a) Sales increase by 25% and (b) decrease by 25%?</a:t>
            </a:r>
            <a:br>
              <a:rPr lang="en-IN" sz="2200" b="1" dirty="0">
                <a:solidFill>
                  <a:srgbClr val="0070C0"/>
                </a:solidFill>
              </a:rPr>
            </a:br>
            <a:endParaRPr lang="en-IN" sz="2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Solution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628798"/>
          <a:ext cx="7992888" cy="3122292"/>
        </p:xfrm>
        <a:graphic>
          <a:graphicData uri="http://schemas.openxmlformats.org/drawingml/2006/table">
            <a:tbl>
              <a:tblPr/>
              <a:tblGrid>
                <a:gridCol w="2376264"/>
                <a:gridCol w="2088232"/>
                <a:gridCol w="1728192"/>
                <a:gridCol w="1800200"/>
              </a:tblGrid>
              <a:tr h="36004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Present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Expected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192023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+25%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-25%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155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Sales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Less: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Variable cost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Contribution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Less : Fixed cost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EBIT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100000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60000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40000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10000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30000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125000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75000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75000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45000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20000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987824" y="3645024"/>
            <a:ext cx="5616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87824" y="2924944"/>
            <a:ext cx="5616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9552" y="332656"/>
          <a:ext cx="7619422" cy="6310704"/>
        </p:xfrm>
        <a:graphic>
          <a:graphicData uri="http://schemas.openxmlformats.org/drawingml/2006/table">
            <a:tbl>
              <a:tblPr/>
              <a:tblGrid>
                <a:gridCol w="1800201"/>
                <a:gridCol w="2232248"/>
                <a:gridCol w="1666143"/>
                <a:gridCol w="1920830"/>
              </a:tblGrid>
              <a:tr h="86523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+25%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-25%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99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% Change in EBIT      </a:t>
                      </a:r>
                      <a:r>
                        <a:rPr lang="en-US" sz="1800" dirty="0" smtClean="0"/>
                        <a:t>		                   </a:t>
                      </a:r>
                      <a:endParaRPr lang="en-IN" sz="1800" dirty="0" smtClean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800" u="none" dirty="0" smtClean="0"/>
                        <a:t>   </a:t>
                      </a:r>
                      <a:r>
                        <a:rPr lang="en-IN" sz="1800" u="sng" dirty="0" smtClean="0"/>
                        <a:t>Change in EBIT</a:t>
                      </a:r>
                      <a:r>
                        <a:rPr lang="en-IN" sz="1800" u="none" dirty="0" smtClean="0"/>
                        <a:t>x100</a:t>
                      </a:r>
                      <a:r>
                        <a:rPr lang="en-US" sz="1800" dirty="0" smtClean="0"/>
                        <a:t>	EBIT	                   </a:t>
                      </a:r>
                      <a:r>
                        <a:rPr lang="en-US" sz="1800" baseline="0" dirty="0" smtClean="0"/>
                        <a:t>                        </a:t>
                      </a:r>
                      <a:endParaRPr lang="en-IN" sz="1800" dirty="0" smtClean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+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10000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x100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30000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 = +33.1/3%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-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10000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x100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30000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-33.1/3%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51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% Change in Sales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Change in Sales </a:t>
                      </a:r>
                      <a:r>
                        <a:rPr lang="en-US" sz="1800" u="none" dirty="0" smtClean="0">
                          <a:solidFill>
                            <a:schemeClr val="tx1"/>
                          </a:solidFill>
                        </a:rPr>
                        <a:t>x100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Sales                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25000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100000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= 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+ 25%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-</a:t>
                      </a:r>
                      <a:r>
                        <a:rPr lang="en-IN" sz="1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25000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100000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= 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-25%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5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IN" sz="1800" dirty="0" smtClean="0">
                          <a:solidFill>
                            <a:srgbClr val="FF0000"/>
                          </a:solidFill>
                        </a:rPr>
                        <a:t>% change in EPS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sz="1800" u="sng" dirty="0" smtClean="0">
                          <a:solidFill>
                            <a:schemeClr val="tx1"/>
                          </a:solidFill>
                        </a:rPr>
                        <a:t>Change in EPS  </a:t>
                      </a:r>
                      <a:r>
                        <a:rPr lang="en-IN" sz="1800" u="none" dirty="0" smtClean="0">
                          <a:solidFill>
                            <a:schemeClr val="tx1"/>
                          </a:solidFill>
                        </a:rPr>
                        <a:t>x100</a:t>
                      </a:r>
                      <a:endParaRPr lang="en-IN" sz="18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IN" sz="1800" u="none" baseline="0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  EPS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6000  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24000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= 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+25%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-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IN" sz="1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6000  </a:t>
                      </a:r>
                      <a:r>
                        <a:rPr lang="en-IN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24000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= </a:t>
                      </a:r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-25%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5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DOL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 % Change in EBIT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IN" sz="180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IN" sz="1800" u="sn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% Change in sales</a:t>
                      </a:r>
                      <a:endParaRPr lang="en-IN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+33.1/3%</a:t>
                      </a:r>
                      <a:endParaRPr lang="en-IN" sz="18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+25%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= 1.33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-33.1/3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18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-25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</a:t>
                      </a: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-1.33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5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DFL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u="sng" dirty="0" smtClean="0">
                          <a:solidFill>
                            <a:schemeClr val="tx1"/>
                          </a:solidFill>
                        </a:rPr>
                        <a:t> % change in EPS </a:t>
                      </a:r>
                      <a:endParaRPr lang="en-US" sz="18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800" u="non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% change in EBIT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IN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+25%</a:t>
                      </a:r>
                      <a:endParaRPr lang="en-IN" sz="18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+33.1/3%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=+ .75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IN" sz="18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-25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1800" b="0" i="0" u="sng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-33.1/3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= -.75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447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/>
                        </a:rPr>
                        <a:t>DCL</a:t>
                      </a:r>
                      <a:endParaRPr lang="en-IN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US" sz="1800" u="sng" dirty="0" smtClean="0">
                          <a:solidFill>
                            <a:schemeClr val="tx1"/>
                          </a:solidFill>
                        </a:rPr>
                        <a:t> % Change in EPS</a:t>
                      </a:r>
                      <a:endParaRPr lang="en-US" sz="180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en-US" sz="1800" u="sng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% Change in sales</a:t>
                      </a:r>
                      <a:endParaRPr lang="en-IN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 +25%</a:t>
                      </a:r>
                      <a:endParaRPr lang="en-IN" sz="1800" b="0" i="0" u="sng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+25%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=    +1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 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  <a:r>
                        <a:rPr lang="en-IN" sz="1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IN" sz="1800" b="0" i="0" u="sng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-25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=  -1</a:t>
                      </a:r>
                      <a:endParaRPr lang="en-IN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841" y="1600200"/>
            <a:ext cx="602831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3045</Words>
  <Application>WPS Presentation</Application>
  <PresentationFormat>On-screen Show (4:3)</PresentationFormat>
  <Paragraphs>298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Calibri</vt:lpstr>
      <vt:lpstr>Microsoft YaHei</vt:lpstr>
      <vt:lpstr>Arial Unicode MS</vt:lpstr>
      <vt:lpstr>Calibri</vt:lpstr>
      <vt:lpstr>Office Theme</vt:lpstr>
      <vt:lpstr>PowerPoint 演示文稿</vt:lpstr>
      <vt:lpstr>Problems:-</vt:lpstr>
      <vt:lpstr>PowerPoint 演示文稿</vt:lpstr>
      <vt:lpstr>PowerPoint 演示文稿</vt:lpstr>
      <vt:lpstr>Interpretation:</vt:lpstr>
      <vt:lpstr>lllustration</vt:lpstr>
      <vt:lpstr>Solution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Leverage analysis</dc:title>
  <dc:creator>user</dc:creator>
  <cp:lastModifiedBy>user</cp:lastModifiedBy>
  <cp:revision>59</cp:revision>
  <dcterms:created xsi:type="dcterms:W3CDTF">2020-03-31T09:07:00Z</dcterms:created>
  <dcterms:modified xsi:type="dcterms:W3CDTF">2024-08-31T07:02:11Z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8A9783CA25154867A6359C54263A602C_12</vt:lpwstr>
  </property>
  <property fmtid="{D5CDD505-2E9C-101B-9397-08002B2CF9AE}" pid="3" name="KSOProductBuildVer">
    <vt:lpwstr>1033-12.2.0.17562</vt:lpwstr>
  </property>
</Properties>
</file>