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06AE-8F72-4877-9403-47AECC27F5B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087B9-8294-4CAA-8FE8-2099607A9210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Importance of OL, FL and CL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Importance of Operating Leverage: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12068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2060"/>
                </a:solidFill>
              </a:rPr>
              <a:t> It gives an idea about the impact of changes in sales on the operating income of the firm.</a:t>
            </a:r>
            <a:endParaRPr lang="en-IN" sz="2200" dirty="0" smtClean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2060"/>
                </a:solidFill>
              </a:rPr>
              <a:t>High degree of OL magnifies the effect on EBIT for a small change in the sales volume.</a:t>
            </a:r>
            <a:endParaRPr lang="en-IN" sz="2200" dirty="0" smtClean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2060"/>
                </a:solidFill>
              </a:rPr>
              <a:t>High degree of OL indicates increase in operating profit or EBIT.</a:t>
            </a:r>
            <a:endParaRPr lang="en-IN" sz="2200" dirty="0" smtClean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2060"/>
                </a:solidFill>
              </a:rPr>
              <a:t>High OL results from the existence of a higher amount of fixed costs in the total cost structure of a firm which makes the margin of safety low.</a:t>
            </a:r>
            <a:endParaRPr lang="en-IN" sz="2200" dirty="0" smtClean="0">
              <a:solidFill>
                <a:srgbClr val="002060"/>
              </a:solidFill>
            </a:endParaRPr>
          </a:p>
          <a:p>
            <a:endParaRPr lang="en-IN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rgbClr val="002060"/>
                </a:solidFill>
              </a:rPr>
              <a:t>High OL indicates higher amount of sales required to reach break-even point</a:t>
            </a:r>
            <a:r>
              <a:rPr lang="en-IN" sz="2200" dirty="0" smtClean="0">
                <a:solidFill>
                  <a:srgbClr val="002060"/>
                </a:solidFill>
              </a:rPr>
              <a:t>.</a:t>
            </a:r>
            <a:endParaRPr lang="en-IN" sz="2200" dirty="0" smtClean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2060"/>
                </a:solidFill>
              </a:rPr>
              <a:t>Higher </a:t>
            </a:r>
            <a:r>
              <a:rPr lang="en-IN" sz="2200" dirty="0">
                <a:solidFill>
                  <a:srgbClr val="002060"/>
                </a:solidFill>
              </a:rPr>
              <a:t>fixed operating cost in the total cost structure of a firm promotes higher  OL and its operating risk.</a:t>
            </a:r>
            <a:endParaRPr lang="en-IN" sz="22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rgbClr val="002060"/>
                </a:solidFill>
              </a:rPr>
              <a:t>A lower OL  gives enough cushion to the firm by providing a high margin of safety against variation in sales.</a:t>
            </a:r>
            <a:endParaRPr lang="en-IN" sz="22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rgbClr val="002060"/>
                </a:solidFill>
              </a:rPr>
              <a:t>Proper analysis of OL  of a firm is useful to the finance manager.</a:t>
            </a:r>
            <a:endParaRPr lang="en-IN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Importance of Financial Leverage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It helps the financial manager to design an </a:t>
            </a:r>
            <a:r>
              <a:rPr lang="en-IN" sz="2200" dirty="0" smtClean="0">
                <a:solidFill>
                  <a:srgbClr val="FF0000"/>
                </a:solidFill>
              </a:rPr>
              <a:t>optimum capital structure.</a:t>
            </a:r>
            <a:r>
              <a:rPr lang="en-IN" sz="2200" dirty="0" smtClean="0"/>
              <a:t> 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It </a:t>
            </a:r>
            <a:r>
              <a:rPr lang="en-IN" sz="2200" dirty="0" smtClean="0">
                <a:solidFill>
                  <a:srgbClr val="FF0000"/>
                </a:solidFill>
              </a:rPr>
              <a:t>increases </a:t>
            </a:r>
            <a:r>
              <a:rPr lang="en-IN" sz="2200" dirty="0" smtClean="0"/>
              <a:t>earning per share  as well as financial risk.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IN" sz="2200" dirty="0" smtClean="0"/>
              <a:t>A </a:t>
            </a:r>
            <a:r>
              <a:rPr lang="en-IN" sz="2200" dirty="0" smtClean="0">
                <a:solidFill>
                  <a:srgbClr val="FF0000"/>
                </a:solidFill>
              </a:rPr>
              <a:t>high FL</a:t>
            </a:r>
            <a:r>
              <a:rPr lang="en-IN" sz="2200" dirty="0" smtClean="0"/>
              <a:t> indicates existence of high financial fixed costs and high financial risk.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IN" sz="2200" dirty="0" smtClean="0"/>
              <a:t>It helps to </a:t>
            </a:r>
            <a:r>
              <a:rPr lang="en-IN" sz="2200" dirty="0" smtClean="0">
                <a:solidFill>
                  <a:srgbClr val="FF0000"/>
                </a:solidFill>
              </a:rPr>
              <a:t>bring balance </a:t>
            </a:r>
            <a:r>
              <a:rPr lang="en-IN" sz="2200" dirty="0" smtClean="0"/>
              <a:t>between financial risk and return in the capital structure</a:t>
            </a:r>
            <a:r>
              <a:rPr lang="en-IN" sz="2200" dirty="0"/>
              <a:t>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IN" sz="2200" dirty="0" smtClean="0"/>
              <a:t>It shows the </a:t>
            </a:r>
            <a:r>
              <a:rPr lang="en-IN" sz="2200" dirty="0" smtClean="0">
                <a:solidFill>
                  <a:srgbClr val="FF0000"/>
                </a:solidFill>
              </a:rPr>
              <a:t>excess on return on investment over the fixed cost</a:t>
            </a:r>
            <a:r>
              <a:rPr lang="en-IN" sz="2200" dirty="0" smtClean="0"/>
              <a:t> on the use of the funds.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IN" sz="2200" dirty="0" smtClean="0"/>
              <a:t>It is an important tool in the hands of the finance manager while </a:t>
            </a:r>
            <a:r>
              <a:rPr lang="en-IN" sz="2200" dirty="0" smtClean="0">
                <a:solidFill>
                  <a:srgbClr val="FF0000"/>
                </a:solidFill>
              </a:rPr>
              <a:t>determining the amount of debt</a:t>
            </a:r>
            <a:r>
              <a:rPr lang="en-IN" sz="2200" dirty="0" smtClean="0"/>
              <a:t> in the capital structure of the firm.</a:t>
            </a:r>
            <a:endParaRPr lang="en-IN" sz="2200" dirty="0" smtClean="0"/>
          </a:p>
          <a:p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Importance of Combined Leverage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It indicates </a:t>
            </a:r>
            <a:r>
              <a:rPr lang="en-IN" sz="2200" dirty="0" smtClean="0">
                <a:solidFill>
                  <a:srgbClr val="FF0000"/>
                </a:solidFill>
              </a:rPr>
              <a:t>the effect</a:t>
            </a:r>
            <a:r>
              <a:rPr lang="en-IN" sz="2200" dirty="0" smtClean="0"/>
              <a:t> that changes in sales will have on EPS.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It </a:t>
            </a:r>
            <a:r>
              <a:rPr lang="en-IN" sz="2200" dirty="0" smtClean="0">
                <a:solidFill>
                  <a:srgbClr val="FF0000"/>
                </a:solidFill>
              </a:rPr>
              <a:t>shows the combined effect</a:t>
            </a:r>
            <a:r>
              <a:rPr lang="en-IN" sz="2200" dirty="0" smtClean="0"/>
              <a:t> of operating leverage and financial leverage.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A </a:t>
            </a:r>
            <a:r>
              <a:rPr lang="en-IN" sz="2200" dirty="0" smtClean="0">
                <a:solidFill>
                  <a:srgbClr val="FF0000"/>
                </a:solidFill>
              </a:rPr>
              <a:t>combination of high OL and a high FL</a:t>
            </a:r>
            <a:r>
              <a:rPr lang="en-IN" sz="2200" dirty="0" smtClean="0"/>
              <a:t> is very risky situation because the combined effect of the two leverages is a multiple of these two leverages.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A </a:t>
            </a:r>
            <a:r>
              <a:rPr lang="en-IN" sz="2200" dirty="0" smtClean="0">
                <a:solidFill>
                  <a:srgbClr val="FF0000"/>
                </a:solidFill>
              </a:rPr>
              <a:t>combination of high OL and a low FL</a:t>
            </a:r>
            <a:r>
              <a:rPr lang="en-IN" sz="2200" dirty="0" smtClean="0"/>
              <a:t> indicates that the management should be careful as the high risk involved in the former is balanced by the later.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/>
              <a:t>A </a:t>
            </a:r>
            <a:r>
              <a:rPr lang="en-IN" sz="2200" dirty="0" smtClean="0">
                <a:solidFill>
                  <a:srgbClr val="FF0000"/>
                </a:solidFill>
              </a:rPr>
              <a:t>combination of low OL and a high FL</a:t>
            </a:r>
            <a:r>
              <a:rPr lang="en-IN" sz="2200" dirty="0" smtClean="0"/>
              <a:t> gives a better situation for maximising return and minimising risk factor</a:t>
            </a:r>
            <a:endParaRPr lang="en-IN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IN" sz="2200" dirty="0" smtClean="0"/>
              <a:t>A </a:t>
            </a:r>
            <a:r>
              <a:rPr lang="en-IN" sz="2200" dirty="0" smtClean="0">
                <a:solidFill>
                  <a:srgbClr val="FF0000"/>
                </a:solidFill>
              </a:rPr>
              <a:t>combination of low OL and low FL</a:t>
            </a:r>
            <a:r>
              <a:rPr lang="en-IN" sz="2200" dirty="0" smtClean="0"/>
              <a:t> indicates that the firm losses profitable opportunities.</a:t>
            </a:r>
            <a:endParaRPr lang="en-IN" sz="2200" dirty="0" smtClean="0"/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Difference between OL and FL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7" y="836712"/>
          <a:ext cx="8496946" cy="5904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48"/>
                <a:gridCol w="3561649"/>
                <a:gridCol w="4032449"/>
              </a:tblGrid>
              <a:tr h="49228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Sl.No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Operating</a:t>
                      </a:r>
                      <a:r>
                        <a:rPr lang="en-US" sz="2200" baseline="0" dirty="0" smtClean="0"/>
                        <a:t> Leverage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Financial Leverage</a:t>
                      </a:r>
                      <a:endParaRPr lang="en-IN" sz="2200" dirty="0"/>
                    </a:p>
                  </a:txBody>
                  <a:tcPr/>
                </a:tc>
              </a:tr>
              <a:tr h="12356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establishes the relationship between operating profit and sales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establishes the relationship between operating profit and rate of equity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314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influences EBIT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</a:t>
                      </a:r>
                      <a:r>
                        <a:rPr lang="en-US" sz="2200" baseline="0" dirty="0" smtClean="0"/>
                        <a:t> affects EAT</a:t>
                      </a:r>
                      <a:endParaRPr lang="en-IN" sz="2200" dirty="0"/>
                    </a:p>
                  </a:txBody>
                  <a:tcPr/>
                </a:tc>
              </a:tr>
              <a:tr h="87838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is concerned with investment</a:t>
                      </a:r>
                      <a:r>
                        <a:rPr lang="en-US" sz="2200" baseline="0" dirty="0" smtClean="0"/>
                        <a:t> decision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is concerned with finance decision</a:t>
                      </a:r>
                      <a:endParaRPr lang="en-IN" sz="2200" dirty="0"/>
                    </a:p>
                  </a:txBody>
                  <a:tcPr/>
                </a:tc>
              </a:tr>
              <a:tr h="87838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explains business risk of the firm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deals with financial risk of the firm</a:t>
                      </a:r>
                      <a:endParaRPr lang="en-IN" sz="2200" dirty="0"/>
                    </a:p>
                  </a:txBody>
                  <a:tcPr/>
                </a:tc>
              </a:tr>
              <a:tr h="87838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 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Relates to</a:t>
                      </a:r>
                      <a:r>
                        <a:rPr lang="en-US" sz="2200" baseline="0" dirty="0" smtClean="0"/>
                        <a:t> the asset side of the balance sheet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Relates to the liability side of the balance sheet</a:t>
                      </a:r>
                      <a:endParaRPr lang="en-IN" sz="2200" dirty="0"/>
                    </a:p>
                  </a:txBody>
                  <a:tcPr/>
                </a:tc>
              </a:tr>
              <a:tr h="87838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is the first stage leverage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 is the second stage leverage</a:t>
                      </a:r>
                      <a:endParaRPr lang="en-IN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2692</Words>
  <Application>WPS Presentation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Importance of OL, FL and CL</vt:lpstr>
      <vt:lpstr>Importance of Operating Leverage:</vt:lpstr>
      <vt:lpstr>PowerPoint 演示文稿</vt:lpstr>
      <vt:lpstr>Importance of Financial Leverage</vt:lpstr>
      <vt:lpstr>Importance of Combined Leverage</vt:lpstr>
      <vt:lpstr>Difference between OL and FL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OL, FL and CL</dc:title>
  <dc:creator>user</dc:creator>
  <cp:lastModifiedBy>user</cp:lastModifiedBy>
  <cp:revision>2</cp:revision>
  <dcterms:created xsi:type="dcterms:W3CDTF">2021-10-11T01:34:00Z</dcterms:created>
  <dcterms:modified xsi:type="dcterms:W3CDTF">2024-08-31T07:02:21Z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B23F3081445F4F02B56FF7E3A1778C3A_12</vt:lpwstr>
  </property>
  <property fmtid="{D5CDD505-2E9C-101B-9397-08002B2CF9AE}" pid="3" name="KSOProductBuildVer">
    <vt:lpwstr>1033-12.2.0.17562</vt:lpwstr>
  </property>
</Properties>
</file>