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305" r:id="rId5"/>
    <p:sldId id="258" r:id="rId6"/>
    <p:sldId id="259" r:id="rId7"/>
    <p:sldId id="260" r:id="rId8"/>
    <p:sldId id="306" r:id="rId9"/>
    <p:sldId id="261" r:id="rId10"/>
    <p:sldId id="262" r:id="rId11"/>
    <p:sldId id="263" r:id="rId12"/>
    <p:sldId id="264" r:id="rId13"/>
    <p:sldId id="308" r:id="rId14"/>
    <p:sldId id="265" r:id="rId15"/>
    <p:sldId id="30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C19602-CA4B-4722-AF40-895A8532BB5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C19602-CA4B-4722-AF40-895A8532BB5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C19602-CA4B-4722-AF40-895A8532BB5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C19602-CA4B-4722-AF40-895A8532BB5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6C19602-CA4B-4722-AF40-895A8532BB5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6C19602-CA4B-4722-AF40-895A8532BB5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6C19602-CA4B-4722-AF40-895A8532BB5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C19602-CA4B-4722-AF40-895A8532BB5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19602-CA4B-4722-AF40-895A8532BB5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C19602-CA4B-4722-AF40-895A8532BB5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C19602-CA4B-4722-AF40-895A8532BB5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47E3F1-ECAD-4344-AE62-00D0CCC4CA5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19602-CA4B-4722-AF40-895A8532BB5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7E3F1-ECAD-4344-AE62-00D0CCC4CA5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C00000"/>
                </a:solidFill>
              </a:rPr>
              <a:t>Working Capital Management</a:t>
            </a:r>
            <a:endParaRPr lang="en-IN" sz="3000" b="1" dirty="0">
              <a:solidFill>
                <a:srgbClr val="C00000"/>
              </a:solidFill>
            </a:endParaRPr>
          </a:p>
        </p:txBody>
      </p:sp>
      <p:sp>
        <p:nvSpPr>
          <p:cNvPr id="3" name="Subtitle 2"/>
          <p:cNvSpPr>
            <a:spLocks noGrp="1"/>
          </p:cNvSpPr>
          <p:nvPr>
            <p:ph type="subTitle" idx="1"/>
          </p:nvPr>
        </p:nvSpPr>
        <p:spPr>
          <a:xfrm>
            <a:off x="1371600" y="3518535"/>
            <a:ext cx="6400800" cy="2120265"/>
          </a:xfrm>
        </p:spPr>
        <p:txBody>
          <a:bodyPr>
            <a:normAutofit fontScale="60000"/>
          </a:bodyPr>
          <a:lstStyle/>
          <a:p>
            <a:r>
              <a:rPr lang="en-US" sz="4800" b="1" dirty="0" smtClean="0">
                <a:solidFill>
                  <a:srgbClr val="FF0000"/>
                </a:solidFill>
              </a:rPr>
              <a:t>Module IV</a:t>
            </a:r>
            <a:endParaRPr lang="en-US" sz="4800" b="1" dirty="0" smtClean="0">
              <a:solidFill>
                <a:srgbClr val="FF0000"/>
              </a:solidFill>
            </a:endParaRPr>
          </a:p>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Dangers of deficiency of working capital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It may leads to business failure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The firm cannot take the advantage of new opportunities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Trade </a:t>
            </a:r>
            <a:r>
              <a:rPr lang="en-IN" sz="2200" dirty="0">
                <a:latin typeface="Times New Roman" panose="02020603050405020304" pitchFamily="18" charset="0"/>
                <a:cs typeface="Times New Roman" panose="02020603050405020304" pitchFamily="18" charset="0"/>
              </a:rPr>
              <a:t>discount will be lost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Cash </a:t>
            </a:r>
            <a:r>
              <a:rPr lang="en-IN" sz="2200" dirty="0">
                <a:latin typeface="Times New Roman" panose="02020603050405020304" pitchFamily="18" charset="0"/>
                <a:cs typeface="Times New Roman" panose="02020603050405020304" pitchFamily="18" charset="0"/>
              </a:rPr>
              <a:t>discount will be lost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reputation is lost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Creditors </a:t>
            </a:r>
            <a:r>
              <a:rPr lang="en-IN" sz="2200" dirty="0">
                <a:latin typeface="Times New Roman" panose="02020603050405020304" pitchFamily="18" charset="0"/>
                <a:cs typeface="Times New Roman" panose="02020603050405020304" pitchFamily="18" charset="0"/>
              </a:rPr>
              <a:t>may apply to court for winding up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Rate </a:t>
            </a:r>
            <a:r>
              <a:rPr lang="en-IN" sz="2200" dirty="0">
                <a:latin typeface="Times New Roman" panose="02020603050405020304" pitchFamily="18" charset="0"/>
                <a:cs typeface="Times New Roman" panose="02020603050405020304" pitchFamily="18" charset="0"/>
              </a:rPr>
              <a:t>of return on investment falls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affects dividend policy adversely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company cannot utilize its fixed assets properly.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Dangers of excess working capital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Idle </a:t>
            </a:r>
            <a:r>
              <a:rPr lang="en-IN" sz="2200" dirty="0">
                <a:latin typeface="Times New Roman" panose="02020603050405020304" pitchFamily="18" charset="0"/>
                <a:cs typeface="Times New Roman" panose="02020603050405020304" pitchFamily="18" charset="0"/>
              </a:rPr>
              <a:t>fund, means no profit </a:t>
            </a:r>
            <a:endParaRPr lang="en-IN" sz="2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Value </a:t>
            </a:r>
            <a:r>
              <a:rPr lang="en-IN" sz="2200" dirty="0">
                <a:latin typeface="Times New Roman" panose="02020603050405020304" pitchFamily="18" charset="0"/>
                <a:cs typeface="Times New Roman" panose="02020603050405020304" pitchFamily="18" charset="0"/>
              </a:rPr>
              <a:t>of shares may fall due to lower rate of return </a:t>
            </a:r>
            <a:endParaRPr lang="en-IN" sz="2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Efficiency </a:t>
            </a:r>
            <a:r>
              <a:rPr lang="en-IN" sz="2200" dirty="0">
                <a:latin typeface="Times New Roman" panose="02020603050405020304" pitchFamily="18" charset="0"/>
                <a:cs typeface="Times New Roman" panose="02020603050405020304" pitchFamily="18" charset="0"/>
              </a:rPr>
              <a:t>of management is ineffective </a:t>
            </a:r>
            <a:endParaRPr lang="en-IN" sz="2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Adversely </a:t>
            </a:r>
            <a:r>
              <a:rPr lang="en-IN" sz="2200" dirty="0">
                <a:latin typeface="Times New Roman" panose="02020603050405020304" pitchFamily="18" charset="0"/>
                <a:cs typeface="Times New Roman" panose="02020603050405020304" pitchFamily="18" charset="0"/>
              </a:rPr>
              <a:t>affect dividend </a:t>
            </a:r>
            <a:r>
              <a:rPr lang="en-IN" sz="2200" dirty="0" smtClean="0">
                <a:latin typeface="Times New Roman" panose="02020603050405020304" pitchFamily="18" charset="0"/>
                <a:cs typeface="Times New Roman" panose="02020603050405020304" pitchFamily="18" charset="0"/>
              </a:rPr>
              <a:t>policy</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FF0000"/>
                </a:solidFill>
                <a:latin typeface="Times New Roman" panose="02020603050405020304" pitchFamily="18" charset="0"/>
                <a:cs typeface="Times New Roman" panose="02020603050405020304" pitchFamily="18" charset="0"/>
              </a:rPr>
              <a:t> Advantages of adequate working capital </a:t>
            </a:r>
            <a:br>
              <a:rPr lang="en-IN" sz="3000" b="1" dirty="0">
                <a:solidFill>
                  <a:srgbClr val="FF0000"/>
                </a:solidFill>
                <a:latin typeface="Times New Roman" panose="02020603050405020304" pitchFamily="18" charset="0"/>
                <a:cs typeface="Times New Roman" panose="02020603050405020304" pitchFamily="18" charset="0"/>
              </a:rPr>
            </a:b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Can avail cash discount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Enhance liquidity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Enhance solvency and creditworthiness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Possible to meet unforeseen contingencies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Improve morale of the executives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Good relation with bank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Possible to utilize fixed assets properly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Increase profitability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Ensures regular supply of raw materials and continuous production.</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Make regular payment of day to day expenses.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Factors Affecting Working Capital Requirement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xfrm>
            <a:off x="457200" y="1124744"/>
            <a:ext cx="8229600" cy="5001419"/>
          </a:xfrm>
        </p:spPr>
        <p:txBody>
          <a:bodyPr>
            <a:normAutofit fontScale="62500" lnSpcReduction="20000"/>
          </a:bodyPr>
          <a:lstStyle/>
          <a:p>
            <a:pPr marL="514350" indent="-514350">
              <a:buAutoNum type="arabicPeriod"/>
            </a:pPr>
            <a:r>
              <a:rPr lang="en-IN" b="1" i="1" dirty="0" smtClean="0"/>
              <a:t>Nature </a:t>
            </a:r>
            <a:r>
              <a:rPr lang="en-IN" b="1" i="1" dirty="0"/>
              <a:t>of business: </a:t>
            </a:r>
            <a:endParaRPr lang="en-IN" b="1" i="1" dirty="0" smtClean="0"/>
          </a:p>
          <a:p>
            <a:pPr marL="0" indent="0">
              <a:buNone/>
            </a:pPr>
            <a:r>
              <a:rPr lang="en-IN" b="1" i="1" dirty="0"/>
              <a:t>	</a:t>
            </a:r>
            <a:r>
              <a:rPr lang="en-IN" dirty="0" smtClean="0"/>
              <a:t>Manufacturing </a:t>
            </a:r>
            <a:r>
              <a:rPr lang="en-IN" dirty="0"/>
              <a:t>or trading firms may require more working capital than service firms. </a:t>
            </a:r>
            <a:endParaRPr lang="en-IN" dirty="0"/>
          </a:p>
          <a:p>
            <a:pPr marL="514350" indent="-514350">
              <a:buAutoNum type="arabicPeriod" startAt="2"/>
            </a:pPr>
            <a:r>
              <a:rPr lang="en-IN" b="1" i="1" dirty="0" smtClean="0"/>
              <a:t>Production </a:t>
            </a:r>
            <a:r>
              <a:rPr lang="en-IN" b="1" i="1" dirty="0"/>
              <a:t>cycle: </a:t>
            </a:r>
            <a:endParaRPr lang="en-IN" b="1" i="1" dirty="0" smtClean="0"/>
          </a:p>
          <a:p>
            <a:pPr marL="0" indent="0">
              <a:buNone/>
            </a:pPr>
            <a:r>
              <a:rPr lang="en-IN" b="1" i="1" dirty="0"/>
              <a:t>	</a:t>
            </a:r>
            <a:r>
              <a:rPr lang="en-IN" dirty="0" smtClean="0"/>
              <a:t>The </a:t>
            </a:r>
            <a:r>
              <a:rPr lang="en-IN" dirty="0"/>
              <a:t>longer the production cycle, the larger will be the requirement of working capital </a:t>
            </a:r>
            <a:endParaRPr lang="en-IN" dirty="0"/>
          </a:p>
          <a:p>
            <a:pPr marL="514350" indent="-514350">
              <a:buAutoNum type="arabicPeriod" startAt="3"/>
            </a:pPr>
            <a:r>
              <a:rPr lang="en-IN" b="1" i="1" dirty="0" smtClean="0"/>
              <a:t>Size </a:t>
            </a:r>
            <a:r>
              <a:rPr lang="en-IN" b="1" i="1" dirty="0"/>
              <a:t>of business: </a:t>
            </a:r>
            <a:endParaRPr lang="en-IN" b="1" i="1" dirty="0" smtClean="0"/>
          </a:p>
          <a:p>
            <a:pPr marL="0" indent="0">
              <a:buNone/>
            </a:pPr>
            <a:r>
              <a:rPr lang="en-IN" b="1" i="1" dirty="0"/>
              <a:t>	</a:t>
            </a:r>
            <a:r>
              <a:rPr lang="en-IN" dirty="0" smtClean="0"/>
              <a:t>Large </a:t>
            </a:r>
            <a:r>
              <a:rPr lang="en-IN" dirty="0"/>
              <a:t>size business requires more working capital than small. </a:t>
            </a:r>
            <a:endParaRPr lang="en-IN" dirty="0"/>
          </a:p>
          <a:p>
            <a:pPr marL="514350" indent="-514350">
              <a:buAutoNum type="arabicPeriod" startAt="4"/>
            </a:pPr>
            <a:r>
              <a:rPr lang="en-IN" b="1" i="1" dirty="0" smtClean="0"/>
              <a:t>Turnover</a:t>
            </a:r>
            <a:r>
              <a:rPr lang="en-IN" b="1" i="1" dirty="0"/>
              <a:t>: </a:t>
            </a:r>
            <a:endParaRPr lang="en-IN" b="1" i="1" dirty="0" smtClean="0"/>
          </a:p>
          <a:p>
            <a:pPr marL="0" indent="0">
              <a:buNone/>
            </a:pPr>
            <a:r>
              <a:rPr lang="en-IN" b="1" i="1" dirty="0"/>
              <a:t>	</a:t>
            </a:r>
            <a:r>
              <a:rPr lang="en-IN" dirty="0" smtClean="0"/>
              <a:t>Turnover </a:t>
            </a:r>
            <a:r>
              <a:rPr lang="en-IN" dirty="0"/>
              <a:t>means the speed with which the resources are converted into sales. If the turnover is high, working capital requirement will be lesser. </a:t>
            </a:r>
            <a:endParaRPr lang="en-IN" dirty="0"/>
          </a:p>
          <a:p>
            <a:pPr marL="514350" indent="-514350">
              <a:buAutoNum type="arabicPeriod" startAt="5"/>
            </a:pPr>
            <a:r>
              <a:rPr lang="en-IN" b="1" i="1" dirty="0" smtClean="0"/>
              <a:t>Terms </a:t>
            </a:r>
            <a:r>
              <a:rPr lang="en-IN" b="1" i="1" dirty="0"/>
              <a:t>of purchase &amp; sales: </a:t>
            </a:r>
            <a:endParaRPr lang="en-IN" b="1" i="1" dirty="0" smtClean="0"/>
          </a:p>
          <a:p>
            <a:pPr marL="0" indent="0">
              <a:buNone/>
            </a:pPr>
            <a:r>
              <a:rPr lang="en-IN" b="1" i="1" dirty="0"/>
              <a:t>	</a:t>
            </a:r>
            <a:r>
              <a:rPr lang="en-IN" dirty="0" smtClean="0"/>
              <a:t>If </a:t>
            </a:r>
            <a:r>
              <a:rPr lang="en-IN" dirty="0"/>
              <a:t>the most of sales are for cash, working capital requirement will be lesser and if the most of the sales are for credit, working capital requirement will be higher. In case of purchase it is just opposite of sales terms.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514350" indent="-514350">
              <a:buAutoNum type="arabicPeriod" startAt="6"/>
            </a:pPr>
            <a:r>
              <a:rPr lang="en-IN" b="1" i="1" dirty="0" smtClean="0">
                <a:latin typeface="Times New Roman" panose="02020603050405020304" pitchFamily="18" charset="0"/>
                <a:cs typeface="Times New Roman" panose="02020603050405020304" pitchFamily="18" charset="0"/>
              </a:rPr>
              <a:t>Nature </a:t>
            </a:r>
            <a:r>
              <a:rPr lang="en-IN" b="1" i="1" dirty="0">
                <a:latin typeface="Times New Roman" panose="02020603050405020304" pitchFamily="18" charset="0"/>
                <a:cs typeface="Times New Roman" panose="02020603050405020304" pitchFamily="18" charset="0"/>
              </a:rPr>
              <a:t>and value of product: </a:t>
            </a:r>
            <a:endParaRPr lang="en-IN" b="1" i="1" dirty="0" smtClean="0">
              <a:latin typeface="Times New Roman" panose="02020603050405020304" pitchFamily="18" charset="0"/>
              <a:cs typeface="Times New Roman" panose="02020603050405020304" pitchFamily="18" charset="0"/>
            </a:endParaRPr>
          </a:p>
          <a:p>
            <a:pPr marL="0" indent="0">
              <a:buNone/>
            </a:pPr>
            <a:r>
              <a:rPr lang="en-IN" b="1" i="1"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If </a:t>
            </a:r>
            <a:r>
              <a:rPr lang="en-IN" dirty="0">
                <a:latin typeface="Times New Roman" panose="02020603050405020304" pitchFamily="18" charset="0"/>
                <a:cs typeface="Times New Roman" panose="02020603050405020304" pitchFamily="18" charset="0"/>
              </a:rPr>
              <a:t>the cost of raw material is a larger proportion of the total cost of the finished product, working capital required will be larger. </a:t>
            </a:r>
            <a:endParaRPr lang="en-IN" dirty="0">
              <a:latin typeface="Times New Roman" panose="02020603050405020304" pitchFamily="18" charset="0"/>
              <a:cs typeface="Times New Roman" panose="02020603050405020304" pitchFamily="18" charset="0"/>
            </a:endParaRPr>
          </a:p>
          <a:p>
            <a:pPr marL="514350" indent="-514350">
              <a:buAutoNum type="arabicPeriod" startAt="7"/>
            </a:pPr>
            <a:r>
              <a:rPr lang="en-IN" b="1" i="1" dirty="0" smtClean="0">
                <a:latin typeface="Times New Roman" panose="02020603050405020304" pitchFamily="18" charset="0"/>
                <a:cs typeface="Times New Roman" panose="02020603050405020304" pitchFamily="18" charset="0"/>
              </a:rPr>
              <a:t>Seasonal </a:t>
            </a:r>
            <a:r>
              <a:rPr lang="en-IN" b="1" i="1" dirty="0">
                <a:latin typeface="Times New Roman" panose="02020603050405020304" pitchFamily="18" charset="0"/>
                <a:cs typeface="Times New Roman" panose="02020603050405020304" pitchFamily="18" charset="0"/>
              </a:rPr>
              <a:t>variations</a:t>
            </a:r>
            <a:r>
              <a:rPr lang="en-IN" dirty="0" smtClean="0">
                <a:latin typeface="Times New Roman" panose="02020603050405020304" pitchFamily="18" charset="0"/>
                <a:cs typeface="Times New Roman" panose="02020603050405020304" pitchFamily="18" charset="0"/>
              </a:rPr>
              <a:t>:</a:t>
            </a:r>
            <a:endParaRPr lang="en-IN" dirty="0" smtClean="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More working capital is required in busy seasons  </a:t>
            </a:r>
            <a:endParaRPr lang="en-IN" dirty="0">
              <a:latin typeface="Times New Roman" panose="02020603050405020304" pitchFamily="18" charset="0"/>
              <a:cs typeface="Times New Roman" panose="02020603050405020304" pitchFamily="18" charset="0"/>
            </a:endParaRPr>
          </a:p>
          <a:p>
            <a:pPr marL="514350" indent="-514350">
              <a:buAutoNum type="arabicPeriod" startAt="8"/>
            </a:pPr>
            <a:r>
              <a:rPr lang="en-IN" b="1" i="1" dirty="0" smtClean="0">
                <a:latin typeface="Times New Roman" panose="02020603050405020304" pitchFamily="18" charset="0"/>
                <a:cs typeface="Times New Roman" panose="02020603050405020304" pitchFamily="18" charset="0"/>
              </a:rPr>
              <a:t>Importance </a:t>
            </a:r>
            <a:r>
              <a:rPr lang="en-IN" b="1" i="1" dirty="0">
                <a:latin typeface="Times New Roman" panose="02020603050405020304" pitchFamily="18" charset="0"/>
                <a:cs typeface="Times New Roman" panose="02020603050405020304" pitchFamily="18" charset="0"/>
              </a:rPr>
              <a:t>of labour</a:t>
            </a:r>
            <a:r>
              <a:rPr lang="en-IN" b="1" i="1" dirty="0" smtClean="0">
                <a:latin typeface="Times New Roman" panose="02020603050405020304" pitchFamily="18" charset="0"/>
                <a:cs typeface="Times New Roman" panose="02020603050405020304" pitchFamily="18" charset="0"/>
              </a:rPr>
              <a:t>:</a:t>
            </a:r>
            <a:endParaRPr lang="en-IN" b="1" i="1" dirty="0" smtClean="0">
              <a:latin typeface="Times New Roman" panose="02020603050405020304" pitchFamily="18" charset="0"/>
              <a:cs typeface="Times New Roman" panose="02020603050405020304" pitchFamily="18" charset="0"/>
            </a:endParaRPr>
          </a:p>
          <a:p>
            <a:pPr marL="0" indent="0">
              <a:buNone/>
            </a:pPr>
            <a:r>
              <a:rPr lang="en-IN" b="1" i="1" dirty="0">
                <a:latin typeface="Times New Roman" panose="02020603050405020304" pitchFamily="18" charset="0"/>
                <a:cs typeface="Times New Roman" panose="02020603050405020304" pitchFamily="18" charset="0"/>
              </a:rPr>
              <a:t>	</a:t>
            </a:r>
            <a:r>
              <a:rPr lang="en-IN" b="1" i="1"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If the firm id more labour intensive, then the working capital required will be larger due to payment of remuneration to them. If the firm is capital intensive, working capital required will be lesser. </a:t>
            </a:r>
            <a:endParaRPr lang="en-IN" dirty="0">
              <a:latin typeface="Times New Roman" panose="02020603050405020304" pitchFamily="18" charset="0"/>
              <a:cs typeface="Times New Roman" panose="02020603050405020304" pitchFamily="18" charset="0"/>
            </a:endParaRPr>
          </a:p>
          <a:p>
            <a:pPr marL="514350" indent="-514350">
              <a:buAutoNum type="arabicPeriod" startAt="9"/>
            </a:pPr>
            <a:r>
              <a:rPr lang="en-IN" b="1" i="1" dirty="0" smtClean="0">
                <a:latin typeface="Times New Roman" panose="02020603050405020304" pitchFamily="18" charset="0"/>
                <a:cs typeface="Times New Roman" panose="02020603050405020304" pitchFamily="18" charset="0"/>
              </a:rPr>
              <a:t>Expansion </a:t>
            </a:r>
            <a:r>
              <a:rPr lang="en-IN" b="1" i="1" dirty="0">
                <a:latin typeface="Times New Roman" panose="02020603050405020304" pitchFamily="18" charset="0"/>
                <a:cs typeface="Times New Roman" panose="02020603050405020304" pitchFamily="18" charset="0"/>
              </a:rPr>
              <a:t>of business </a:t>
            </a:r>
            <a:r>
              <a:rPr lang="en-IN" dirty="0">
                <a:latin typeface="Times New Roman" panose="02020603050405020304" pitchFamily="18" charset="0"/>
                <a:cs typeface="Times New Roman" panose="02020603050405020304" pitchFamily="18" charset="0"/>
              </a:rPr>
              <a:t>– </a:t>
            </a:r>
            <a:endParaRPr lang="en-IN" dirty="0" smtClean="0">
              <a:latin typeface="Times New Roman" panose="02020603050405020304" pitchFamily="18" charset="0"/>
              <a:cs typeface="Times New Roman" panose="02020603050405020304" pitchFamily="18" charset="0"/>
            </a:endParaRPr>
          </a:p>
          <a:p>
            <a:pPr marL="0" indent="0">
              <a:buNone/>
            </a:pPr>
            <a:r>
              <a:rPr lang="en-IN" dirty="0" smtClean="0">
                <a:latin typeface="Times New Roman" panose="02020603050405020304" pitchFamily="18" charset="0"/>
                <a:cs typeface="Times New Roman" panose="02020603050405020304" pitchFamily="18" charset="0"/>
              </a:rPr>
              <a:t>	Need </a:t>
            </a:r>
            <a:r>
              <a:rPr lang="en-IN" dirty="0">
                <a:latin typeface="Times New Roman" panose="02020603050405020304" pitchFamily="18" charset="0"/>
                <a:cs typeface="Times New Roman" panose="02020603050405020304" pitchFamily="18" charset="0"/>
              </a:rPr>
              <a:t>more working capital at the time of expanding business </a:t>
            </a:r>
            <a:endParaRPr lang="en-IN" dirty="0">
              <a:latin typeface="Times New Roman" panose="02020603050405020304" pitchFamily="18" charset="0"/>
              <a:cs typeface="Times New Roman" panose="02020603050405020304" pitchFamily="18" charset="0"/>
            </a:endParaRPr>
          </a:p>
          <a:p>
            <a:pPr marL="0" indent="0">
              <a:buNone/>
            </a:pPr>
            <a:r>
              <a:rPr lang="en-IN" b="1" dirty="0" smtClean="0">
                <a:latin typeface="Times New Roman" panose="02020603050405020304" pitchFamily="18" charset="0"/>
                <a:cs typeface="Times New Roman" panose="02020603050405020304" pitchFamily="18" charset="0"/>
              </a:rPr>
              <a:t>10.   Cyclical </a:t>
            </a:r>
            <a:r>
              <a:rPr lang="en-IN" b="1" dirty="0">
                <a:latin typeface="Times New Roman" panose="02020603050405020304" pitchFamily="18" charset="0"/>
                <a:cs typeface="Times New Roman" panose="02020603050405020304" pitchFamily="18" charset="0"/>
              </a:rPr>
              <a:t>fluctuations </a:t>
            </a:r>
            <a:endParaRPr lang="en-IN" b="1" dirty="0">
              <a:latin typeface="Times New Roman" panose="02020603050405020304" pitchFamily="18" charset="0"/>
              <a:cs typeface="Times New Roman" panose="02020603050405020304" pitchFamily="18" charset="0"/>
            </a:endParaRPr>
          </a:p>
          <a:p>
            <a:pPr marL="0" indent="0">
              <a:buNone/>
            </a:pPr>
            <a:r>
              <a:rPr lang="en-IN" b="1" dirty="0" smtClean="0">
                <a:latin typeface="Times New Roman" panose="02020603050405020304" pitchFamily="18" charset="0"/>
                <a:cs typeface="Times New Roman" panose="02020603050405020304" pitchFamily="18" charset="0"/>
              </a:rPr>
              <a:t>11.  Company </a:t>
            </a:r>
            <a:r>
              <a:rPr lang="en-IN" b="1" dirty="0">
                <a:latin typeface="Times New Roman" panose="02020603050405020304" pitchFamily="18" charset="0"/>
                <a:cs typeface="Times New Roman" panose="02020603050405020304" pitchFamily="18" charset="0"/>
              </a:rPr>
              <a:t>policies </a:t>
            </a:r>
            <a:endParaRPr lang="en-IN" b="1" dirty="0">
              <a:latin typeface="Times New Roman" panose="02020603050405020304" pitchFamily="18" charset="0"/>
              <a:cs typeface="Times New Roman" panose="02020603050405020304" pitchFamily="18" charset="0"/>
            </a:endParaRPr>
          </a:p>
          <a:p>
            <a:endParaRPr lang="en-IN"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solidFill>
                  <a:srgbClr val="C00000"/>
                </a:solidFill>
              </a:rPr>
              <a:t>Working Capital</a:t>
            </a:r>
            <a:endParaRPr lang="en-IN" sz="3000" dirty="0">
              <a:solidFill>
                <a:srgbClr val="C0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Working </a:t>
            </a:r>
            <a:r>
              <a:rPr lang="en-IN" sz="2200" dirty="0">
                <a:latin typeface="Times New Roman" panose="02020603050405020304" pitchFamily="18" charset="0"/>
                <a:cs typeface="Times New Roman" panose="02020603050405020304" pitchFamily="18" charset="0"/>
              </a:rPr>
              <a:t>capital is the capital required for the day to day working of an enterprise.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required for the purchase of raw materials and for meeting the day to day expenditure on salaries, wages, rents, advertisement etc</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needed for holding some convertible assets such as stock, book debts, bills receivables and cash. It is the capital required for the operation of working of an enterprise.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consist of funds invested in current assets.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FF0000"/>
                </a:solidFill>
                <a:latin typeface="Times New Roman" panose="02020603050405020304" pitchFamily="18" charset="0"/>
                <a:cs typeface="Times New Roman" panose="02020603050405020304" pitchFamily="18" charset="0"/>
              </a:rPr>
              <a:t>DEFINITION</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According to </a:t>
            </a:r>
            <a:r>
              <a:rPr lang="en-IN" sz="2200" dirty="0" err="1">
                <a:latin typeface="Times New Roman" panose="02020603050405020304" pitchFamily="18" charset="0"/>
                <a:cs typeface="Times New Roman" panose="02020603050405020304" pitchFamily="18" charset="0"/>
              </a:rPr>
              <a:t>shubin</a:t>
            </a:r>
            <a:r>
              <a:rPr lang="en-IN" sz="2200" dirty="0">
                <a:latin typeface="Times New Roman" panose="02020603050405020304" pitchFamily="18" charset="0"/>
                <a:cs typeface="Times New Roman" panose="02020603050405020304" pitchFamily="18" charset="0"/>
              </a:rPr>
              <a:t> </a:t>
            </a:r>
            <a:r>
              <a:rPr lang="en-IN" sz="2200" i="1" dirty="0">
                <a:latin typeface="Times New Roman" panose="02020603050405020304" pitchFamily="18" charset="0"/>
                <a:cs typeface="Times New Roman" panose="02020603050405020304" pitchFamily="18" charset="0"/>
              </a:rPr>
              <a:t>“working capital is the amount of funds necessary to cover the cost of operating the enterprise”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Concepts of working capital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IN" sz="2200" b="1" dirty="0" smtClean="0">
                <a:latin typeface="Times New Roman" panose="02020603050405020304" pitchFamily="18" charset="0"/>
                <a:cs typeface="Times New Roman" panose="02020603050405020304" pitchFamily="18" charset="0"/>
              </a:rPr>
              <a:t>Gross </a:t>
            </a:r>
            <a:r>
              <a:rPr lang="en-IN" sz="2200" b="1" dirty="0">
                <a:latin typeface="Times New Roman" panose="02020603050405020304" pitchFamily="18" charset="0"/>
                <a:cs typeface="Times New Roman" panose="02020603050405020304" pitchFamily="18" charset="0"/>
              </a:rPr>
              <a:t>concept </a:t>
            </a: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According </a:t>
            </a:r>
            <a:r>
              <a:rPr lang="en-IN" sz="2200" dirty="0">
                <a:latin typeface="Times New Roman" panose="02020603050405020304" pitchFamily="18" charset="0"/>
                <a:cs typeface="Times New Roman" panose="02020603050405020304" pitchFamily="18" charset="0"/>
              </a:rPr>
              <a:t>to gross concept working capital refers to the amount of funds invested in current assets. Thus working capital is equal to total current assets.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working capital as per gross concept is called gross working </a:t>
            </a:r>
            <a:r>
              <a:rPr lang="en-IN" sz="2200" dirty="0" smtClean="0">
                <a:latin typeface="Times New Roman" panose="02020603050405020304" pitchFamily="18" charset="0"/>
                <a:cs typeface="Times New Roman" panose="02020603050405020304" pitchFamily="18" charset="0"/>
              </a:rPr>
              <a:t>capital.</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startAt="2"/>
            </a:pPr>
            <a:r>
              <a:rPr lang="en-IN" sz="2200" b="1" dirty="0" smtClean="0">
                <a:latin typeface="Times New Roman" panose="02020603050405020304" pitchFamily="18" charset="0"/>
                <a:cs typeface="Times New Roman" panose="02020603050405020304" pitchFamily="18" charset="0"/>
              </a:rPr>
              <a:t>Net </a:t>
            </a:r>
            <a:r>
              <a:rPr lang="en-IN" sz="2200" b="1" dirty="0">
                <a:latin typeface="Times New Roman" panose="02020603050405020304" pitchFamily="18" charset="0"/>
                <a:cs typeface="Times New Roman" panose="02020603050405020304" pitchFamily="18" charset="0"/>
              </a:rPr>
              <a:t>concept </a:t>
            </a:r>
            <a:r>
              <a:rPr lang="en-IN" sz="2200" dirty="0">
                <a:latin typeface="Times New Roman" panose="02020603050405020304" pitchFamily="18" charset="0"/>
                <a:cs typeface="Times New Roman" panose="02020603050405020304" pitchFamily="18" charset="0"/>
              </a:rPr>
              <a:t>– A</a:t>
            </a:r>
            <a:r>
              <a:rPr lang="en-IN" sz="2200" dirty="0" smtClean="0">
                <a:latin typeface="Times New Roman" panose="02020603050405020304" pitchFamily="18" charset="0"/>
                <a:cs typeface="Times New Roman" panose="02020603050405020304" pitchFamily="18" charset="0"/>
              </a:rPr>
              <a:t>ccording </a:t>
            </a:r>
            <a:r>
              <a:rPr lang="en-IN" sz="2200" dirty="0">
                <a:latin typeface="Times New Roman" panose="02020603050405020304" pitchFamily="18" charset="0"/>
                <a:cs typeface="Times New Roman" panose="02020603050405020304" pitchFamily="18" charset="0"/>
              </a:rPr>
              <a:t>to net concept, working capital refers to excess of current assets over current liabilities. To be more clearly, working capital is equal to total current assets minus total current liabilities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The working capital as per net concept is called net working capital.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Operating cycle concept</a:t>
            </a:r>
            <a:endParaRPr lang="en-IN" sz="3000"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r>
              <a:rPr lang="en-IN" sz="2200" dirty="0" smtClean="0">
                <a:latin typeface="Times New Roman" panose="02020603050405020304" pitchFamily="18" charset="0"/>
                <a:cs typeface="Times New Roman" panose="02020603050405020304" pitchFamily="18" charset="0"/>
              </a:rPr>
              <a:t>According </a:t>
            </a:r>
            <a:r>
              <a:rPr lang="en-IN" sz="2200" dirty="0">
                <a:latin typeface="Times New Roman" panose="02020603050405020304" pitchFamily="18" charset="0"/>
                <a:cs typeface="Times New Roman" panose="02020603050405020304" pitchFamily="18" charset="0"/>
              </a:rPr>
              <a:t>this concept, the working capital is required because of time gap between the sale and their actual realization in cash. This time gap is technically termed as “</a:t>
            </a:r>
            <a:r>
              <a:rPr lang="en-IN" sz="2200" i="1" dirty="0">
                <a:latin typeface="Times New Roman" panose="02020603050405020304" pitchFamily="18" charset="0"/>
                <a:cs typeface="Times New Roman" panose="02020603050405020304" pitchFamily="18" charset="0"/>
              </a:rPr>
              <a:t>operating cycle</a:t>
            </a:r>
            <a:r>
              <a:rPr lang="en-IN" sz="2200" dirty="0">
                <a:latin typeface="Times New Roman" panose="02020603050405020304" pitchFamily="18" charset="0"/>
                <a:cs typeface="Times New Roman" panose="02020603050405020304" pitchFamily="18" charset="0"/>
              </a:rPr>
              <a:t>” of the business. </a:t>
            </a: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hat is Operating cycle refers to the average time elapses between the purchase of raw materials and the final cash realization.</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Operating cycle concept consist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Conversion of cash in to raw materials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Conversion of raw materials in to work in progress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Conversion of work in progress in to finished goods and </a:t>
            </a:r>
            <a:r>
              <a:rPr lang="en-IN" sz="2200" dirty="0" smtClean="0">
                <a:latin typeface="Times New Roman" panose="02020603050405020304" pitchFamily="18" charset="0"/>
                <a:cs typeface="Times New Roman" panose="02020603050405020304" pitchFamily="18" charset="0"/>
              </a:rPr>
              <a:t>		accounts </a:t>
            </a:r>
            <a:r>
              <a:rPr lang="en-IN" sz="2200" dirty="0">
                <a:latin typeface="Times New Roman" panose="02020603050405020304" pitchFamily="18" charset="0"/>
                <a:cs typeface="Times New Roman" panose="02020603050405020304" pitchFamily="18" charset="0"/>
              </a:rPr>
              <a:t>receivables.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Conversion of accounts receivables in to cash.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Components of working capital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1. Current assets:-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Cash</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Bank balance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D</a:t>
            </a:r>
            <a:r>
              <a:rPr lang="en-IN" sz="2200" dirty="0" smtClean="0">
                <a:latin typeface="Times New Roman" panose="02020603050405020304" pitchFamily="18" charset="0"/>
                <a:cs typeface="Times New Roman" panose="02020603050405020304" pitchFamily="18" charset="0"/>
              </a:rPr>
              <a:t>ebtors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Short term investment </a:t>
            </a: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B/R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 Stock</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a:t>
            </a:r>
            <a:r>
              <a:rPr lang="en-US" sz="2200" dirty="0" smtClean="0">
                <a:latin typeface="Times New Roman" panose="02020603050405020304" pitchFamily="18" charset="0"/>
                <a:cs typeface="Times New Roman" panose="02020603050405020304" pitchFamily="18" charset="0"/>
              </a:rPr>
              <a:t>repaid expenses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Advance payment of tax etc.</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2. Current </a:t>
            </a:r>
            <a:r>
              <a:rPr lang="en-IN" sz="2200" dirty="0">
                <a:latin typeface="Times New Roman" panose="02020603050405020304" pitchFamily="18" charset="0"/>
                <a:cs typeface="Times New Roman" panose="02020603050405020304" pitchFamily="18" charset="0"/>
              </a:rPr>
              <a:t>liabilities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Creditors</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Bills payable</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Short term borrowings </a:t>
            </a: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B/P</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Advance payment from customers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Outstanding expenses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Provision for taxation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Dividends payable etc.</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solidFill>
                  <a:srgbClr val="C00000"/>
                </a:solidFill>
              </a:rPr>
              <a:t>Types of Working Capital </a:t>
            </a:r>
            <a:br>
              <a:rPr lang="en-IN" sz="3000" dirty="0" smtClean="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IN" sz="2200" b="1" i="1" dirty="0" smtClean="0">
                <a:latin typeface="Times New Roman" panose="02020603050405020304" pitchFamily="18" charset="0"/>
                <a:cs typeface="Times New Roman" panose="02020603050405020304" pitchFamily="18" charset="0"/>
              </a:rPr>
              <a:t>Permanent </a:t>
            </a:r>
            <a:r>
              <a:rPr lang="en-IN" sz="2200" b="1" i="1" dirty="0">
                <a:latin typeface="Times New Roman" panose="02020603050405020304" pitchFamily="18" charset="0"/>
                <a:cs typeface="Times New Roman" panose="02020603050405020304" pitchFamily="18" charset="0"/>
              </a:rPr>
              <a:t>working capital: </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It</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is the minimum working capital which is continuously required by the business enterprise to carry out its normal business operations. It is also called fixed working capital. </a:t>
            </a:r>
            <a:endParaRPr lang="en-IN" sz="2200" dirty="0">
              <a:latin typeface="Times New Roman" panose="02020603050405020304" pitchFamily="18" charset="0"/>
              <a:cs typeface="Times New Roman" panose="02020603050405020304" pitchFamily="18" charset="0"/>
            </a:endParaRPr>
          </a:p>
          <a:p>
            <a:pPr marL="0" indent="0">
              <a:buNone/>
            </a:pPr>
            <a:r>
              <a:rPr lang="en-IN" sz="2200" b="1" i="1" dirty="0" smtClean="0">
                <a:latin typeface="Times New Roman" panose="02020603050405020304" pitchFamily="18" charset="0"/>
                <a:cs typeface="Times New Roman" panose="02020603050405020304" pitchFamily="18" charset="0"/>
              </a:rPr>
              <a:t>a) Initial </a:t>
            </a:r>
            <a:r>
              <a:rPr lang="en-IN" sz="2200" b="1" i="1" dirty="0">
                <a:latin typeface="Times New Roman" panose="02020603050405020304" pitchFamily="18" charset="0"/>
                <a:cs typeface="Times New Roman" panose="02020603050405020304" pitchFamily="18" charset="0"/>
              </a:rPr>
              <a:t>working capital</a:t>
            </a:r>
            <a:r>
              <a:rPr lang="en-IN" sz="2200" b="1" i="1" dirty="0" smtClean="0">
                <a:latin typeface="Times New Roman" panose="02020603050405020304" pitchFamily="18" charset="0"/>
                <a:cs typeface="Times New Roman" panose="02020603050405020304" pitchFamily="18" charset="0"/>
              </a:rPr>
              <a:t>:</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The working capital which is needed in the initial stage of business is called initial working capital. </a:t>
            </a:r>
            <a:endParaRPr lang="en-IN" sz="2200" dirty="0">
              <a:latin typeface="Times New Roman" panose="02020603050405020304" pitchFamily="18" charset="0"/>
              <a:cs typeface="Times New Roman" panose="02020603050405020304" pitchFamily="18" charset="0"/>
            </a:endParaRPr>
          </a:p>
          <a:p>
            <a:pPr marL="0" indent="0">
              <a:buNone/>
            </a:pPr>
            <a:r>
              <a:rPr lang="en-IN" sz="2200" b="1" i="1" dirty="0" smtClean="0">
                <a:latin typeface="Times New Roman" panose="02020603050405020304" pitchFamily="18" charset="0"/>
                <a:cs typeface="Times New Roman" panose="02020603050405020304" pitchFamily="18" charset="0"/>
              </a:rPr>
              <a:t>b) Regular </a:t>
            </a:r>
            <a:r>
              <a:rPr lang="en-IN" sz="2200" b="1" i="1" dirty="0">
                <a:latin typeface="Times New Roman" panose="02020603050405020304" pitchFamily="18" charset="0"/>
                <a:cs typeface="Times New Roman" panose="02020603050405020304" pitchFamily="18" charset="0"/>
              </a:rPr>
              <a:t>working capital</a:t>
            </a:r>
            <a:r>
              <a:rPr lang="en-IN" sz="2200" b="1" i="1" dirty="0" smtClean="0">
                <a:latin typeface="Times New Roman" panose="02020603050405020304" pitchFamily="18" charset="0"/>
                <a:cs typeface="Times New Roman" panose="02020603050405020304" pitchFamily="18" charset="0"/>
              </a:rPr>
              <a:t>:</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It is the amount needed for continuous operations of the business. It is the amount of working capital required after the project has been established </a:t>
            </a: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b="1" i="1" dirty="0" smtClean="0">
                <a:latin typeface="Times New Roman" panose="02020603050405020304" pitchFamily="18" charset="0"/>
                <a:cs typeface="Times New Roman" panose="02020603050405020304" pitchFamily="18" charset="0"/>
              </a:rPr>
              <a:t>c) Reserve Margin or Cushion Working Capital</a:t>
            </a:r>
            <a:endParaRPr lang="en-US" sz="2200" b="1" i="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a:t>
            </a:r>
            <a:r>
              <a:rPr lang="en-US" sz="2200" dirty="0" smtClean="0">
                <a:latin typeface="Times New Roman" panose="02020603050405020304" pitchFamily="18" charset="0"/>
                <a:cs typeface="Times New Roman" panose="02020603050405020304" pitchFamily="18" charset="0"/>
              </a:rPr>
              <a:t>t is the excess working capital over the needs or regular working capital that should be kept in reserve for contingencies that may arise at any time such as rising prices, business</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depression, strikes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457200" indent="-457200">
              <a:buAutoNum type="arabicPeriod" startAt="2"/>
            </a:pPr>
            <a:r>
              <a:rPr lang="en-IN" sz="2200" b="1" dirty="0" smtClean="0">
                <a:latin typeface="Times New Roman" panose="02020603050405020304" pitchFamily="18" charset="0"/>
                <a:cs typeface="Times New Roman" panose="02020603050405020304" pitchFamily="18" charset="0"/>
              </a:rPr>
              <a:t>Variable Working Capital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Any </a:t>
            </a:r>
            <a:r>
              <a:rPr lang="en-IN" sz="2200" dirty="0">
                <a:latin typeface="Times New Roman" panose="02020603050405020304" pitchFamily="18" charset="0"/>
                <a:cs typeface="Times New Roman" panose="02020603050405020304" pitchFamily="18" charset="0"/>
              </a:rPr>
              <a:t>amount over and above the fixed or permanent working capital is called variable or temporary working capital. It is the working capital which varies with volume of business. This is the additional capital needed to meet seasonal and special needs. </a:t>
            </a:r>
            <a:endParaRPr lang="en-IN" sz="2200" dirty="0">
              <a:latin typeface="Times New Roman" panose="02020603050405020304" pitchFamily="18" charset="0"/>
              <a:cs typeface="Times New Roman" panose="02020603050405020304" pitchFamily="18" charset="0"/>
            </a:endParaRPr>
          </a:p>
          <a:p>
            <a:pPr marL="0" indent="0">
              <a:buNone/>
            </a:pPr>
            <a:r>
              <a:rPr lang="en-IN" sz="2200" b="1" i="1" dirty="0" smtClean="0">
                <a:latin typeface="Times New Roman" panose="02020603050405020304" pitchFamily="18" charset="0"/>
                <a:cs typeface="Times New Roman" panose="02020603050405020304" pitchFamily="18" charset="0"/>
              </a:rPr>
              <a:t>a) Seasonal </a:t>
            </a:r>
            <a:r>
              <a:rPr lang="en-IN" sz="2200" b="1" i="1" dirty="0">
                <a:latin typeface="Times New Roman" panose="02020603050405020304" pitchFamily="18" charset="0"/>
                <a:cs typeface="Times New Roman" panose="02020603050405020304" pitchFamily="18" charset="0"/>
              </a:rPr>
              <a:t>working capital: It </a:t>
            </a:r>
            <a:r>
              <a:rPr lang="en-IN" sz="2200" dirty="0">
                <a:latin typeface="Times New Roman" panose="02020603050405020304" pitchFamily="18" charset="0"/>
                <a:cs typeface="Times New Roman" panose="02020603050405020304" pitchFamily="18" charset="0"/>
              </a:rPr>
              <a:t>is the working capital which is needed to meet the seasonal needs of the firm. It refers to the additional working capital required during busy seasons. </a:t>
            </a:r>
            <a:endParaRPr lang="en-IN" sz="2200" dirty="0">
              <a:latin typeface="Times New Roman" panose="02020603050405020304" pitchFamily="18" charset="0"/>
              <a:cs typeface="Times New Roman" panose="02020603050405020304" pitchFamily="18" charset="0"/>
            </a:endParaRPr>
          </a:p>
          <a:p>
            <a:pPr marL="0" indent="0">
              <a:buNone/>
            </a:pPr>
            <a:r>
              <a:rPr lang="en-IN" sz="2200" b="1" i="1" dirty="0" smtClean="0">
                <a:latin typeface="Times New Roman" panose="02020603050405020304" pitchFamily="18" charset="0"/>
                <a:cs typeface="Times New Roman" panose="02020603050405020304" pitchFamily="18" charset="0"/>
              </a:rPr>
              <a:t>b) Special </a:t>
            </a:r>
            <a:r>
              <a:rPr lang="en-IN" sz="2200" b="1" i="1" dirty="0">
                <a:latin typeface="Times New Roman" panose="02020603050405020304" pitchFamily="18" charset="0"/>
                <a:cs typeface="Times New Roman" panose="02020603050405020304" pitchFamily="18" charset="0"/>
              </a:rPr>
              <a:t>working capital</a:t>
            </a:r>
            <a:r>
              <a:rPr lang="en-IN" sz="2200" dirty="0">
                <a:latin typeface="Times New Roman" panose="02020603050405020304" pitchFamily="18" charset="0"/>
                <a:cs typeface="Times New Roman" panose="02020603050405020304" pitchFamily="18" charset="0"/>
              </a:rPr>
              <a:t>: This refers to the extra working capital to be maintained to meet unforeseen contingencies or to finance special operations.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5997</Words>
  <Application>WPS Presentation</Application>
  <PresentationFormat>On-screen Show (4:3)</PresentationFormat>
  <Paragraphs>138</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SimSun</vt:lpstr>
      <vt:lpstr>Wingdings</vt:lpstr>
      <vt:lpstr>Times New Roman</vt:lpstr>
      <vt:lpstr>Calibri</vt:lpstr>
      <vt:lpstr>Microsoft YaHei</vt:lpstr>
      <vt:lpstr>Arial Unicode MS</vt:lpstr>
      <vt:lpstr>Office Theme</vt:lpstr>
      <vt:lpstr>Working Capital Management</vt:lpstr>
      <vt:lpstr>Working Capital</vt:lpstr>
      <vt:lpstr>DEFINITION</vt:lpstr>
      <vt:lpstr>Concepts of working capital  </vt:lpstr>
      <vt:lpstr>Operating cycle concept</vt:lpstr>
      <vt:lpstr>Components of working capital  </vt:lpstr>
      <vt:lpstr>PowerPoint 演示文稿</vt:lpstr>
      <vt:lpstr>Types of Working Capital  </vt:lpstr>
      <vt:lpstr>PowerPoint 演示文稿</vt:lpstr>
      <vt:lpstr>Dangers of deficiency of working capital  </vt:lpstr>
      <vt:lpstr>Dangers of excess working capital  </vt:lpstr>
      <vt:lpstr> Advantages of adequate working capital  </vt:lpstr>
      <vt:lpstr>Factors Affecting Working Capital Requirement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2020-09-05T14:51:00Z</dcterms:created>
  <dcterms:modified xsi:type="dcterms:W3CDTF">2024-08-31T07:03:01Z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94FC867901204B5E92CB0F19FEE49365_12</vt:lpwstr>
  </property>
  <property fmtid="{D5CDD505-2E9C-101B-9397-08002B2CF9AE}" pid="3" name="KSOProductBuildVer">
    <vt:lpwstr>1033-12.2.0.17562</vt:lpwstr>
  </property>
</Properties>
</file>