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6"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CA9C9DF-250B-4FD4-B60C-2DA6FB09A1E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C0D71A-42BC-4C21-AC36-27CDA961DB64}"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CA9C9DF-250B-4FD4-B60C-2DA6FB09A1E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C0D71A-42BC-4C21-AC36-27CDA961DB64}"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CA9C9DF-250B-4FD4-B60C-2DA6FB09A1E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C0D71A-42BC-4C21-AC36-27CDA961DB64}"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CCA9C9DF-250B-4FD4-B60C-2DA6FB09A1E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C0D71A-42BC-4C21-AC36-27CDA961DB64}"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CA9C9DF-250B-4FD4-B60C-2DA6FB09A1E9}"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AC0D71A-42BC-4C21-AC36-27CDA961DB64}"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CCA9C9DF-250B-4FD4-B60C-2DA6FB09A1E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C0D71A-42BC-4C21-AC36-27CDA961DB64}"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CCA9C9DF-250B-4FD4-B60C-2DA6FB09A1E9}"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AC0D71A-42BC-4C21-AC36-27CDA961DB64}"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CA9C9DF-250B-4FD4-B60C-2DA6FB09A1E9}"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AC0D71A-42BC-4C21-AC36-27CDA961DB64}"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A9C9DF-250B-4FD4-B60C-2DA6FB09A1E9}"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AC0D71A-42BC-4C21-AC36-27CDA961DB64}"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CA9C9DF-250B-4FD4-B60C-2DA6FB09A1E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C0D71A-42BC-4C21-AC36-27CDA961DB64}"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CA9C9DF-250B-4FD4-B60C-2DA6FB09A1E9}"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AC0D71A-42BC-4C21-AC36-27CDA961DB64}"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A9C9DF-250B-4FD4-B60C-2DA6FB09A1E9}"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C0D71A-42BC-4C21-AC36-27CDA961DB64}"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sz="3000" b="1" dirty="0">
                <a:solidFill>
                  <a:srgbClr val="C00000"/>
                </a:solidFill>
              </a:rPr>
              <a:t>Principles of Working Capital </a:t>
            </a:r>
            <a:r>
              <a:rPr lang="en-IN" sz="3000" b="1" dirty="0" smtClean="0">
                <a:solidFill>
                  <a:srgbClr val="C00000"/>
                </a:solidFill>
              </a:rPr>
              <a:t>Management</a:t>
            </a:r>
            <a:br>
              <a:rPr lang="en-IN" sz="3000" dirty="0">
                <a:solidFill>
                  <a:srgbClr val="C00000"/>
                </a:solidFill>
              </a:rPr>
            </a:br>
            <a:endParaRPr lang="en-IN" dirty="0"/>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FF0000"/>
                </a:solidFill>
              </a:rPr>
              <a:t>Estimation of working capital</a:t>
            </a:r>
            <a:endParaRPr lang="en-IN" sz="3000" b="1" dirty="0">
              <a:solidFill>
                <a:srgbClr val="FF0000"/>
              </a:solidFill>
            </a:endParaRPr>
          </a:p>
        </p:txBody>
      </p:sp>
      <p:sp>
        <p:nvSpPr>
          <p:cNvPr id="3" name="Content Placeholder 2"/>
          <p:cNvSpPr>
            <a:spLocks noGrp="1"/>
          </p:cNvSpPr>
          <p:nvPr>
            <p:ph idx="1"/>
          </p:nvPr>
        </p:nvSpPr>
        <p:spPr/>
        <p:txBody>
          <a:bodyPr>
            <a:normAutofit/>
          </a:bodyPr>
          <a:lstStyle/>
          <a:p>
            <a:pPr marL="0" indent="0" algn="just">
              <a:buNone/>
            </a:pPr>
            <a:r>
              <a:rPr lang="en-US" sz="2200" dirty="0" smtClean="0">
                <a:latin typeface="Times New Roman" panose="02020603050405020304" pitchFamily="18" charset="0"/>
                <a:cs typeface="Times New Roman" panose="02020603050405020304" pitchFamily="18" charset="0"/>
              </a:rPr>
              <a:t>	It is necessary to estimate the probable working capital requirements. There are different methods for the working capital estimation. They are:</a:t>
            </a:r>
            <a:endParaRPr lang="en-US" sz="2200" dirty="0" smtClean="0">
              <a:latin typeface="Times New Roman" panose="02020603050405020304" pitchFamily="18" charset="0"/>
              <a:cs typeface="Times New Roman" panose="02020603050405020304" pitchFamily="18" charset="0"/>
            </a:endParaRPr>
          </a:p>
          <a:p>
            <a:pPr marL="0" indent="0" algn="just">
              <a:buNone/>
            </a:pPr>
            <a:endParaRPr lang="en-US" sz="2200"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200" b="1" dirty="0" smtClean="0">
                <a:latin typeface="Times New Roman" panose="02020603050405020304" pitchFamily="18" charset="0"/>
                <a:cs typeface="Times New Roman" panose="02020603050405020304" pitchFamily="18" charset="0"/>
              </a:rPr>
              <a:t>Net current assets forecasting method</a:t>
            </a:r>
            <a:endParaRPr lang="en-US" sz="2200" b="1"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200" b="1" dirty="0" smtClean="0">
                <a:latin typeface="Times New Roman" panose="02020603050405020304" pitchFamily="18" charset="0"/>
                <a:cs typeface="Times New Roman" panose="02020603050405020304" pitchFamily="18" charset="0"/>
              </a:rPr>
              <a:t>Operating Cycle method</a:t>
            </a:r>
            <a:endParaRPr lang="en-US" sz="2200" b="1"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200" b="1" dirty="0" smtClean="0">
                <a:latin typeface="Times New Roman" panose="02020603050405020304" pitchFamily="18" charset="0"/>
                <a:cs typeface="Times New Roman" panose="02020603050405020304" pitchFamily="18" charset="0"/>
              </a:rPr>
              <a:t>Estimating working capital requirement using projected balance sheet method</a:t>
            </a:r>
            <a:endParaRPr lang="en-US" sz="2200" b="1"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srgbClr val="C00000"/>
                </a:solidFill>
              </a:rPr>
              <a:t>Principles of Working Capital </a:t>
            </a:r>
            <a:r>
              <a:rPr lang="en-IN" sz="3000" b="1" dirty="0" smtClean="0">
                <a:solidFill>
                  <a:srgbClr val="C00000"/>
                </a:solidFill>
              </a:rPr>
              <a:t>Management</a:t>
            </a:r>
            <a:r>
              <a:rPr lang="en-IN" sz="3000" dirty="0" smtClean="0">
                <a:solidFill>
                  <a:srgbClr val="C00000"/>
                </a:solidFill>
              </a:rPr>
              <a:t> </a:t>
            </a:r>
            <a:br>
              <a:rPr lang="en-IN" sz="3000" dirty="0">
                <a:solidFill>
                  <a:srgbClr val="C00000"/>
                </a:solidFill>
              </a:rPr>
            </a:br>
            <a:endParaRPr lang="en-IN" sz="3000" dirty="0">
              <a:solidFill>
                <a:srgbClr val="C00000"/>
              </a:solidFill>
            </a:endParaRPr>
          </a:p>
        </p:txBody>
      </p:sp>
      <p:sp>
        <p:nvSpPr>
          <p:cNvPr id="3" name="Content Placeholder 2"/>
          <p:cNvSpPr>
            <a:spLocks noGrp="1"/>
          </p:cNvSpPr>
          <p:nvPr>
            <p:ph idx="1"/>
          </p:nvPr>
        </p:nvSpPr>
        <p:spPr>
          <a:xfrm>
            <a:off x="457200" y="1052736"/>
            <a:ext cx="8229600" cy="5073427"/>
          </a:xfrm>
        </p:spPr>
        <p:txBody>
          <a:bodyPr>
            <a:noAutofit/>
          </a:bodyPr>
          <a:lstStyle/>
          <a:p>
            <a:r>
              <a:rPr lang="en-IN" sz="2200" b="1" i="1" dirty="0" smtClean="0">
                <a:latin typeface="Times New Roman" panose="02020603050405020304" pitchFamily="18" charset="0"/>
                <a:cs typeface="Times New Roman" panose="02020603050405020304" pitchFamily="18" charset="0"/>
              </a:rPr>
              <a:t>Principles </a:t>
            </a:r>
            <a:r>
              <a:rPr lang="en-IN" sz="2200" b="1" i="1" dirty="0">
                <a:latin typeface="Times New Roman" panose="02020603050405020304" pitchFamily="18" charset="0"/>
                <a:cs typeface="Times New Roman" panose="02020603050405020304" pitchFamily="18" charset="0"/>
              </a:rPr>
              <a:t>of risk variation </a:t>
            </a:r>
            <a:r>
              <a:rPr lang="en-IN" sz="2200" dirty="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If </a:t>
            </a:r>
            <a:r>
              <a:rPr lang="en-IN" sz="2200" dirty="0">
                <a:latin typeface="Times New Roman" panose="02020603050405020304" pitchFamily="18" charset="0"/>
                <a:cs typeface="Times New Roman" panose="02020603050405020304" pitchFamily="18" charset="0"/>
              </a:rPr>
              <a:t>the level of working capital increases, the amount of risk decreases. The size of working capital is depends upon the attitude of management. A conservative management prefers to minimum risk by holding a higher level of working capital</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a:p>
            <a:r>
              <a:rPr lang="en-IN" sz="2200" b="1" i="1" dirty="0">
                <a:latin typeface="Times New Roman" panose="02020603050405020304" pitchFamily="18" charset="0"/>
                <a:cs typeface="Times New Roman" panose="02020603050405020304" pitchFamily="18" charset="0"/>
              </a:rPr>
              <a:t>Principle of cost of capital </a:t>
            </a:r>
            <a:r>
              <a:rPr lang="en-IN" sz="2200" b="1" i="1" dirty="0" smtClean="0">
                <a:latin typeface="Times New Roman" panose="02020603050405020304" pitchFamily="18" charset="0"/>
                <a:cs typeface="Times New Roman" panose="02020603050405020304" pitchFamily="18" charset="0"/>
              </a:rPr>
              <a:t>:</a:t>
            </a:r>
            <a:endParaRPr lang="en-IN" sz="2200" b="1" i="1" dirty="0" smtClean="0">
              <a:latin typeface="Times New Roman" panose="02020603050405020304" pitchFamily="18" charset="0"/>
              <a:cs typeface="Times New Roman" panose="02020603050405020304" pitchFamily="18" charset="0"/>
            </a:endParaRPr>
          </a:p>
          <a:p>
            <a:pPr marL="0" indent="0">
              <a:buNone/>
            </a:pPr>
            <a:r>
              <a:rPr lang="en-IN" sz="2200" b="1" i="1"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Different </a:t>
            </a:r>
            <a:r>
              <a:rPr lang="en-IN" sz="2200" dirty="0">
                <a:latin typeface="Times New Roman" panose="02020603050405020304" pitchFamily="18" charset="0"/>
                <a:cs typeface="Times New Roman" panose="02020603050405020304" pitchFamily="18" charset="0"/>
              </a:rPr>
              <a:t>sources of finance have different costs. It can be seen that the cost of capital moves inversely with risk. If the risk is higher, the cost is lower and vice versa. Thus additional capital results in the decline in the cost of capital.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r>
              <a:rPr lang="en-IN" sz="2200" b="1" i="1" dirty="0">
                <a:solidFill>
                  <a:prstClr val="black"/>
                </a:solidFill>
                <a:latin typeface="Times New Roman" panose="02020603050405020304" pitchFamily="18" charset="0"/>
                <a:cs typeface="Times New Roman" panose="02020603050405020304" pitchFamily="18" charset="0"/>
              </a:rPr>
              <a:t>Principle of equity position: </a:t>
            </a:r>
            <a:endParaRPr lang="en-IN" sz="2200" b="1" i="1"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b="1" i="1" dirty="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According to this principle, the amount of working capital invested in each component should be adequately justified by a firm’s equity position. Every rupee invested in the working capital should contribute to the worth or value of the firm.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en-IN" sz="2200" dirty="0">
              <a:solidFill>
                <a:prstClr val="black"/>
              </a:solidFill>
              <a:latin typeface="Times New Roman" panose="02020603050405020304" pitchFamily="18" charset="0"/>
              <a:cs typeface="Times New Roman" panose="02020603050405020304" pitchFamily="18" charset="0"/>
            </a:endParaRPr>
          </a:p>
          <a:p>
            <a:pPr lvl="0"/>
            <a:r>
              <a:rPr lang="en-IN" sz="2200" b="1" i="1" dirty="0">
                <a:solidFill>
                  <a:prstClr val="black"/>
                </a:solidFill>
                <a:latin typeface="Times New Roman" panose="02020603050405020304" pitchFamily="18" charset="0"/>
                <a:cs typeface="Times New Roman" panose="02020603050405020304" pitchFamily="18" charset="0"/>
              </a:rPr>
              <a:t>Principles of maturity of payment: </a:t>
            </a:r>
            <a:endParaRPr lang="en-IN" sz="2200" b="1" i="1"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b="1" i="1" dirty="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There should be the least disparity between the maturities of a firm’s short term debt instruments and its flow of internally generated funds. </a:t>
            </a: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srgbClr val="FF0000"/>
                </a:solidFill>
              </a:rPr>
              <a:t>Financing or approaches of working capital mix </a:t>
            </a:r>
            <a:br>
              <a:rPr lang="en-IN" sz="3000" dirty="0">
                <a:solidFill>
                  <a:srgbClr val="FF0000"/>
                </a:solidFill>
              </a:rPr>
            </a:br>
            <a:endParaRPr lang="en-IN" sz="3000" dirty="0">
              <a:solidFill>
                <a:srgbClr val="FF0000"/>
              </a:solidFill>
            </a:endParaRPr>
          </a:p>
        </p:txBody>
      </p:sp>
      <p:sp>
        <p:nvSpPr>
          <p:cNvPr id="3" name="Content Placeholder 2"/>
          <p:cNvSpPr>
            <a:spLocks noGrp="1"/>
          </p:cNvSpPr>
          <p:nvPr>
            <p:ph idx="1"/>
          </p:nvPr>
        </p:nvSpPr>
        <p:spPr>
          <a:xfrm>
            <a:off x="457200" y="1600200"/>
            <a:ext cx="8229600" cy="4853136"/>
          </a:xfrm>
        </p:spPr>
        <p:txBody>
          <a:bodyPr>
            <a:normAutofit/>
          </a:bodyPr>
          <a:lstStyle/>
          <a:p>
            <a:pPr marL="0" indent="0" algn="just">
              <a:buNone/>
            </a:pPr>
            <a:r>
              <a:rPr lang="en-IN" sz="2200" dirty="0" smtClean="0">
                <a:latin typeface="Times New Roman" panose="02020603050405020304" pitchFamily="18" charset="0"/>
                <a:cs typeface="Times New Roman" panose="02020603050405020304" pitchFamily="18" charset="0"/>
              </a:rPr>
              <a:t>	It </a:t>
            </a:r>
            <a:r>
              <a:rPr lang="en-IN" sz="2200" dirty="0">
                <a:latin typeface="Times New Roman" panose="02020603050405020304" pitchFamily="18" charset="0"/>
                <a:cs typeface="Times New Roman" panose="02020603050405020304" pitchFamily="18" charset="0"/>
              </a:rPr>
              <a:t>is crucial what should be the mix of short term funds and long term funds for the purpose of financing the working capital. </a:t>
            </a:r>
            <a:r>
              <a:rPr lang="en-IN" sz="2200" dirty="0" smtClean="0">
                <a:latin typeface="Times New Roman" panose="02020603050405020304" pitchFamily="18" charset="0"/>
                <a:cs typeface="Times New Roman" panose="02020603050405020304" pitchFamily="18" charset="0"/>
              </a:rPr>
              <a:t>There </a:t>
            </a:r>
            <a:r>
              <a:rPr lang="en-IN" sz="2200" dirty="0">
                <a:latin typeface="Times New Roman" panose="02020603050405020304" pitchFamily="18" charset="0"/>
                <a:cs typeface="Times New Roman" panose="02020603050405020304" pitchFamily="18" charset="0"/>
              </a:rPr>
              <a:t>are three basic approaches to determine working capital mix. </a:t>
            </a:r>
            <a:endParaRPr lang="en-IN" sz="2200" dirty="0" smtClean="0">
              <a:latin typeface="Times New Roman" panose="02020603050405020304" pitchFamily="18" charset="0"/>
              <a:cs typeface="Times New Roman" panose="02020603050405020304" pitchFamily="18" charset="0"/>
            </a:endParaRPr>
          </a:p>
          <a:p>
            <a:pPr marL="0" indent="0" algn="just">
              <a:buNone/>
            </a:pPr>
            <a:endParaRPr lang="en-IN" sz="2200" dirty="0">
              <a:latin typeface="Times New Roman" panose="02020603050405020304" pitchFamily="18" charset="0"/>
              <a:cs typeface="Times New Roman" panose="02020603050405020304" pitchFamily="18" charset="0"/>
            </a:endParaRPr>
          </a:p>
          <a:p>
            <a:pPr marL="514350" indent="-514350" algn="just">
              <a:buAutoNum type="arabicPeriod"/>
            </a:pPr>
            <a:r>
              <a:rPr lang="en-IN" sz="2200" b="1" dirty="0" smtClean="0">
                <a:latin typeface="Times New Roman" panose="02020603050405020304" pitchFamily="18" charset="0"/>
                <a:cs typeface="Times New Roman" panose="02020603050405020304" pitchFamily="18" charset="0"/>
              </a:rPr>
              <a:t>Hedging approach:</a:t>
            </a:r>
            <a:r>
              <a:rPr lang="en-IN" sz="2200" dirty="0" smtClean="0">
                <a:latin typeface="Times New Roman" panose="02020603050405020304" pitchFamily="18" charset="0"/>
                <a:cs typeface="Times New Roman" panose="02020603050405020304" pitchFamily="18" charset="0"/>
              </a:rPr>
              <a:t> </a:t>
            </a:r>
            <a:endParaRPr lang="en-IN" sz="2200" dirty="0" smtClean="0">
              <a:latin typeface="Times New Roman" panose="02020603050405020304" pitchFamily="18" charset="0"/>
              <a:cs typeface="Times New Roman" panose="02020603050405020304" pitchFamily="18" charset="0"/>
            </a:endParaRPr>
          </a:p>
          <a:p>
            <a:pPr marL="0" indent="0" algn="just">
              <a:buNone/>
            </a:pPr>
            <a:r>
              <a:rPr lang="en-IN"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When </a:t>
            </a:r>
            <a:r>
              <a:rPr lang="en-IN" sz="2200" dirty="0">
                <a:latin typeface="Times New Roman" panose="02020603050405020304" pitchFamily="18" charset="0"/>
                <a:cs typeface="Times New Roman" panose="02020603050405020304" pitchFamily="18" charset="0"/>
              </a:rPr>
              <a:t>the firm follows matching or hedging concept, the permanent working capital requirements should be financed by long term funds, while the temporary or seasonal working capital requirements should be financed out of short term funds.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lvl="0" indent="0">
              <a:buNone/>
            </a:pPr>
            <a:r>
              <a:rPr lang="en-IN" sz="2200" dirty="0">
                <a:solidFill>
                  <a:prstClr val="black"/>
                </a:solidFill>
                <a:latin typeface="Times New Roman" panose="02020603050405020304" pitchFamily="18" charset="0"/>
                <a:cs typeface="Times New Roman" panose="02020603050405020304" pitchFamily="18" charset="0"/>
              </a:rPr>
              <a:t>2. </a:t>
            </a:r>
            <a:r>
              <a:rPr lang="en-IN" sz="2200" b="1" dirty="0">
                <a:solidFill>
                  <a:prstClr val="black"/>
                </a:solidFill>
                <a:latin typeface="Times New Roman" panose="02020603050405020304" pitchFamily="18" charset="0"/>
                <a:cs typeface="Times New Roman" panose="02020603050405020304" pitchFamily="18" charset="0"/>
              </a:rPr>
              <a:t>Conservative approach:</a:t>
            </a:r>
            <a:r>
              <a:rPr lang="en-IN" sz="2200" dirty="0">
                <a:solidFill>
                  <a:prstClr val="black"/>
                </a:solidFill>
                <a:latin typeface="Times New Roman" panose="02020603050405020304" pitchFamily="18" charset="0"/>
                <a:cs typeface="Times New Roman" panose="02020603050405020304" pitchFamily="18" charset="0"/>
              </a:rPr>
              <a:t> </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This approach emphasis upon safety. According to this approach, all requirements of working capital fund should be met from long term sources. The short term sources should be used only during emergency times. </a:t>
            </a:r>
            <a:endParaRPr lang="en-IN" sz="2200" dirty="0">
              <a:solidFill>
                <a:prstClr val="black"/>
              </a:solidFill>
              <a:latin typeface="Times New Roman" panose="02020603050405020304" pitchFamily="18" charset="0"/>
              <a:cs typeface="Times New Roman" panose="02020603050405020304" pitchFamily="18" charset="0"/>
            </a:endParaRPr>
          </a:p>
          <a:p>
            <a:pPr marL="514350" lvl="0" indent="-514350">
              <a:buFont typeface="Arial" panose="020B0604020202020204" pitchFamily="34" charset="0"/>
              <a:buAutoNum type="arabicPeriod" startAt="3"/>
            </a:pPr>
            <a:r>
              <a:rPr lang="en-IN" sz="2200" b="1" dirty="0">
                <a:solidFill>
                  <a:prstClr val="black"/>
                </a:solidFill>
                <a:latin typeface="Times New Roman" panose="02020603050405020304" pitchFamily="18" charset="0"/>
                <a:cs typeface="Times New Roman" panose="02020603050405020304" pitchFamily="18" charset="0"/>
              </a:rPr>
              <a:t>Aggressive approach:</a:t>
            </a:r>
            <a:endParaRPr lang="en-IN"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b="1" dirty="0">
                <a:solidFill>
                  <a:prstClr val="black"/>
                </a:solidFill>
                <a:latin typeface="Times New Roman" panose="02020603050405020304" pitchFamily="18" charset="0"/>
                <a:cs typeface="Times New Roman" panose="02020603050405020304" pitchFamily="18" charset="0"/>
              </a:rPr>
              <a:t>	</a:t>
            </a:r>
            <a:r>
              <a:rPr lang="en-IN" sz="2200" dirty="0">
                <a:solidFill>
                  <a:prstClr val="black"/>
                </a:solidFill>
                <a:latin typeface="Times New Roman" panose="02020603050405020304" pitchFamily="18" charset="0"/>
                <a:cs typeface="Times New Roman" panose="02020603050405020304" pitchFamily="18" charset="0"/>
              </a:rPr>
              <a:t> Under this approach, the firm relies more on short term sources than on long term sources to finance its current assets. In other words, the entire amount of current asset is financed from short term sources </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srgbClr val="FF0000"/>
                </a:solidFill>
              </a:rPr>
              <a:t>SOURCES OF WORKING CAPITAL </a:t>
            </a:r>
            <a:endParaRPr lang="en-IN" sz="3000" dirty="0">
              <a:solidFill>
                <a:srgbClr val="FF0000"/>
              </a:solidFill>
            </a:endParaRPr>
          </a:p>
        </p:txBody>
      </p:sp>
      <p:sp>
        <p:nvSpPr>
          <p:cNvPr id="3" name="Content Placeholder 2"/>
          <p:cNvSpPr>
            <a:spLocks noGrp="1"/>
          </p:cNvSpPr>
          <p:nvPr>
            <p:ph idx="1"/>
          </p:nvPr>
        </p:nvSpPr>
        <p:spPr/>
        <p:txBody>
          <a:bodyPr>
            <a:noAutofit/>
          </a:bodyPr>
          <a:lstStyle/>
          <a:p>
            <a:pPr marL="0" indent="0">
              <a:buNone/>
            </a:pPr>
            <a:r>
              <a:rPr lang="en-IN" sz="2200" b="1" dirty="0" smtClean="0">
                <a:solidFill>
                  <a:srgbClr val="FF0000"/>
                </a:solidFill>
                <a:latin typeface="Times New Roman" panose="02020603050405020304" pitchFamily="18" charset="0"/>
                <a:cs typeface="Times New Roman" panose="02020603050405020304" pitchFamily="18" charset="0"/>
              </a:rPr>
              <a:t>1.   Long </a:t>
            </a:r>
            <a:r>
              <a:rPr lang="en-IN" sz="2200" b="1" dirty="0">
                <a:solidFill>
                  <a:srgbClr val="FF0000"/>
                </a:solidFill>
                <a:latin typeface="Times New Roman" panose="02020603050405020304" pitchFamily="18" charset="0"/>
                <a:cs typeface="Times New Roman" panose="02020603050405020304" pitchFamily="18" charset="0"/>
              </a:rPr>
              <a:t>term sources </a:t>
            </a:r>
            <a:endParaRPr lang="en-IN" sz="2200" b="1" dirty="0">
              <a:solidFill>
                <a:srgbClr val="FF0000"/>
              </a:solidFill>
              <a:latin typeface="Times New Roman" panose="02020603050405020304" pitchFamily="18" charset="0"/>
              <a:cs typeface="Times New Roman" panose="02020603050405020304" pitchFamily="18" charset="0"/>
            </a:endParaRPr>
          </a:p>
          <a:p>
            <a:r>
              <a:rPr lang="en-IN" sz="2200" dirty="0" smtClean="0">
                <a:latin typeface="Times New Roman" panose="02020603050405020304" pitchFamily="18" charset="0"/>
                <a:cs typeface="Times New Roman" panose="02020603050405020304" pitchFamily="18" charset="0"/>
              </a:rPr>
              <a:t> </a:t>
            </a:r>
            <a:r>
              <a:rPr lang="en-IN" sz="2200" b="1" i="1" dirty="0">
                <a:latin typeface="Times New Roman" panose="02020603050405020304" pitchFamily="18" charset="0"/>
                <a:cs typeface="Times New Roman" panose="02020603050405020304" pitchFamily="18" charset="0"/>
              </a:rPr>
              <a:t>Share capital </a:t>
            </a:r>
            <a:r>
              <a:rPr lang="en-IN" sz="2200" dirty="0">
                <a:latin typeface="Times New Roman" panose="02020603050405020304" pitchFamily="18" charset="0"/>
                <a:cs typeface="Times New Roman" panose="02020603050405020304" pitchFamily="18" charset="0"/>
              </a:rPr>
              <a:t>this is long term source of finance. There are two types of shares </a:t>
            </a:r>
            <a:endParaRPr lang="en-IN" sz="2200" dirty="0">
              <a:latin typeface="Times New Roman" panose="02020603050405020304" pitchFamily="18" charset="0"/>
              <a:cs typeface="Times New Roman" panose="02020603050405020304" pitchFamily="18" charset="0"/>
            </a:endParaRPr>
          </a:p>
          <a:p>
            <a:r>
              <a:rPr lang="en-IN" sz="2200" b="1" i="1" dirty="0" smtClean="0">
                <a:latin typeface="Times New Roman" panose="02020603050405020304" pitchFamily="18" charset="0"/>
                <a:cs typeface="Times New Roman" panose="02020603050405020304" pitchFamily="18" charset="0"/>
              </a:rPr>
              <a:t>Equity </a:t>
            </a:r>
            <a:r>
              <a:rPr lang="en-IN" sz="2200" b="1" i="1" dirty="0">
                <a:latin typeface="Times New Roman" panose="02020603050405020304" pitchFamily="18" charset="0"/>
                <a:cs typeface="Times New Roman" panose="02020603050405020304" pitchFamily="18" charset="0"/>
              </a:rPr>
              <a:t>shares </a:t>
            </a:r>
            <a:r>
              <a:rPr lang="en-IN" sz="2200" dirty="0">
                <a:latin typeface="Times New Roman" panose="02020603050405020304" pitchFamily="18" charset="0"/>
                <a:cs typeface="Times New Roman" panose="02020603050405020304" pitchFamily="18" charset="0"/>
              </a:rPr>
              <a:t>this represents contribution made by equity share holders. Their dividend is not fixed. </a:t>
            </a:r>
            <a:endParaRPr lang="en-IN" sz="2200" dirty="0">
              <a:latin typeface="Times New Roman" panose="02020603050405020304" pitchFamily="18" charset="0"/>
              <a:cs typeface="Times New Roman" panose="02020603050405020304" pitchFamily="18" charset="0"/>
            </a:endParaRPr>
          </a:p>
          <a:p>
            <a:r>
              <a:rPr lang="en-IN" sz="2200" b="1" i="1" dirty="0" smtClean="0">
                <a:latin typeface="Times New Roman" panose="02020603050405020304" pitchFamily="18" charset="0"/>
                <a:cs typeface="Times New Roman" panose="02020603050405020304" pitchFamily="18" charset="0"/>
              </a:rPr>
              <a:t>Preference </a:t>
            </a:r>
            <a:r>
              <a:rPr lang="en-IN" sz="2200" b="1" i="1" dirty="0">
                <a:latin typeface="Times New Roman" panose="02020603050405020304" pitchFamily="18" charset="0"/>
                <a:cs typeface="Times New Roman" panose="02020603050405020304" pitchFamily="18" charset="0"/>
              </a:rPr>
              <a:t>shares </a:t>
            </a:r>
            <a:r>
              <a:rPr lang="en-IN" sz="2200" dirty="0">
                <a:latin typeface="Times New Roman" panose="02020603050405020304" pitchFamily="18" charset="0"/>
                <a:cs typeface="Times New Roman" panose="02020603050405020304" pitchFamily="18" charset="0"/>
              </a:rPr>
              <a:t>represents the contribution made by preference shareholders. They enjoy preferential right in the payment of dividend &amp; repayment of capital. </a:t>
            </a:r>
            <a:endParaRPr lang="en-IN" sz="2200" dirty="0" smtClean="0">
              <a:latin typeface="Times New Roman" panose="02020603050405020304" pitchFamily="18" charset="0"/>
              <a:cs typeface="Times New Roman" panose="02020603050405020304" pitchFamily="18" charset="0"/>
            </a:endParaRPr>
          </a:p>
          <a:p>
            <a:r>
              <a:rPr lang="en-IN" sz="2200" b="1" i="1" dirty="0" smtClean="0">
                <a:latin typeface="Times New Roman" panose="02020603050405020304" pitchFamily="18" charset="0"/>
                <a:cs typeface="Times New Roman" panose="02020603050405020304" pitchFamily="18" charset="0"/>
              </a:rPr>
              <a:t>Debenture </a:t>
            </a:r>
            <a:r>
              <a:rPr lang="en-IN" sz="2200" b="1" i="1" dirty="0">
                <a:latin typeface="Times New Roman" panose="02020603050405020304" pitchFamily="18" charset="0"/>
                <a:cs typeface="Times New Roman" panose="02020603050405020304" pitchFamily="18" charset="0"/>
              </a:rPr>
              <a:t>capital </a:t>
            </a:r>
            <a:r>
              <a:rPr lang="en-IN" sz="2200" dirty="0">
                <a:latin typeface="Times New Roman" panose="02020603050405020304" pitchFamily="18" charset="0"/>
                <a:cs typeface="Times New Roman" panose="02020603050405020304" pitchFamily="18" charset="0"/>
              </a:rPr>
              <a:t>this is borrowings of the company. Debentures are instruments for raising debt capital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200" b="1" i="1" dirty="0">
                <a:latin typeface="Times New Roman" panose="02020603050405020304" pitchFamily="18" charset="0"/>
                <a:cs typeface="Times New Roman" panose="02020603050405020304" pitchFamily="18" charset="0"/>
              </a:rPr>
              <a:t>Term loans </a:t>
            </a:r>
            <a:r>
              <a:rPr lang="en-IN" sz="2200" dirty="0">
                <a:latin typeface="Times New Roman" panose="02020603050405020304" pitchFamily="18" charset="0"/>
                <a:cs typeface="Times New Roman" panose="02020603050405020304" pitchFamily="18" charset="0"/>
              </a:rPr>
              <a:t>in addition to the raising of funds through shares, debentures firms may also raise term loans for meeting their working capital requirements. </a:t>
            </a:r>
            <a:endParaRPr lang="en-IN" sz="2200" dirty="0">
              <a:latin typeface="Times New Roman" panose="02020603050405020304" pitchFamily="18" charset="0"/>
              <a:cs typeface="Times New Roman" panose="02020603050405020304" pitchFamily="18" charset="0"/>
            </a:endParaRPr>
          </a:p>
          <a:p>
            <a:r>
              <a:rPr lang="en-IN" sz="2200" b="1" i="1" dirty="0">
                <a:latin typeface="Times New Roman" panose="02020603050405020304" pitchFamily="18" charset="0"/>
                <a:cs typeface="Times New Roman" panose="02020603050405020304" pitchFamily="18" charset="0"/>
              </a:rPr>
              <a:t>Retained earnings </a:t>
            </a:r>
            <a:r>
              <a:rPr lang="en-IN" sz="2200" dirty="0">
                <a:latin typeface="Times New Roman" panose="02020603050405020304" pitchFamily="18" charset="0"/>
                <a:cs typeface="Times New Roman" panose="02020603050405020304" pitchFamily="18" charset="0"/>
              </a:rPr>
              <a:t>this is an internal source of finance. It represent the undistributed profit and retained for meeting financial requirements. </a:t>
            </a:r>
            <a:endParaRPr lang="en-IN" sz="2200" dirty="0">
              <a:latin typeface="Times New Roman" panose="02020603050405020304" pitchFamily="18" charset="0"/>
              <a:cs typeface="Times New Roman" panose="02020603050405020304" pitchFamily="18" charset="0"/>
            </a:endParaRPr>
          </a:p>
          <a:p>
            <a:endParaRPr lang="en-IN"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1143000"/>
          </a:xfrm>
        </p:spPr>
        <p:txBody>
          <a:bodyPr/>
          <a:lstStyle/>
          <a:p>
            <a:endParaRPr lang="en-IN"/>
          </a:p>
        </p:txBody>
      </p:sp>
      <p:sp>
        <p:nvSpPr>
          <p:cNvPr id="3" name="Content Placeholder 2"/>
          <p:cNvSpPr>
            <a:spLocks noGrp="1"/>
          </p:cNvSpPr>
          <p:nvPr>
            <p:ph idx="1"/>
          </p:nvPr>
        </p:nvSpPr>
        <p:spPr/>
        <p:txBody>
          <a:bodyPr>
            <a:noAutofit/>
          </a:bodyPr>
          <a:lstStyle/>
          <a:p>
            <a:pPr marL="0" indent="0">
              <a:buNone/>
            </a:pPr>
            <a:r>
              <a:rPr lang="en-IN" sz="2200" b="1" dirty="0" smtClean="0">
                <a:solidFill>
                  <a:srgbClr val="FF0000"/>
                </a:solidFill>
                <a:latin typeface="Times New Roman" panose="02020603050405020304" pitchFamily="18" charset="0"/>
                <a:cs typeface="Times New Roman" panose="02020603050405020304" pitchFamily="18" charset="0"/>
              </a:rPr>
              <a:t>2. Short </a:t>
            </a:r>
            <a:r>
              <a:rPr lang="en-IN" sz="2200" b="1" dirty="0">
                <a:solidFill>
                  <a:srgbClr val="FF0000"/>
                </a:solidFill>
                <a:latin typeface="Times New Roman" panose="02020603050405020304" pitchFamily="18" charset="0"/>
                <a:cs typeface="Times New Roman" panose="02020603050405020304" pitchFamily="18" charset="0"/>
              </a:rPr>
              <a:t>term sources </a:t>
            </a:r>
            <a:endParaRPr lang="en-IN" sz="2200" dirty="0">
              <a:solidFill>
                <a:srgbClr val="FF0000"/>
              </a:solidFill>
              <a:latin typeface="Times New Roman" panose="02020603050405020304" pitchFamily="18" charset="0"/>
              <a:cs typeface="Times New Roman" panose="02020603050405020304" pitchFamily="18" charset="0"/>
            </a:endParaRPr>
          </a:p>
          <a:p>
            <a:r>
              <a:rPr lang="en-IN" sz="2200" b="1" i="1" dirty="0" smtClean="0">
                <a:latin typeface="Times New Roman" panose="02020603050405020304" pitchFamily="18" charset="0"/>
                <a:cs typeface="Times New Roman" panose="02020603050405020304" pitchFamily="18" charset="0"/>
              </a:rPr>
              <a:t>Commercial </a:t>
            </a:r>
            <a:r>
              <a:rPr lang="en-IN" sz="2200" b="1" i="1" dirty="0">
                <a:latin typeface="Times New Roman" panose="02020603050405020304" pitchFamily="18" charset="0"/>
                <a:cs typeface="Times New Roman" panose="02020603050405020304" pitchFamily="18" charset="0"/>
              </a:rPr>
              <a:t>banks </a:t>
            </a:r>
            <a:r>
              <a:rPr lang="en-IN" sz="2200" dirty="0">
                <a:latin typeface="Times New Roman" panose="02020603050405020304" pitchFamily="18" charset="0"/>
                <a:cs typeface="Times New Roman" panose="02020603050405020304" pitchFamily="18" charset="0"/>
              </a:rPr>
              <a:t>– short term loans from commercial banks </a:t>
            </a:r>
            <a:endParaRPr lang="en-IN" sz="2200" dirty="0">
              <a:latin typeface="Times New Roman" panose="02020603050405020304" pitchFamily="18" charset="0"/>
              <a:cs typeface="Times New Roman" panose="02020603050405020304" pitchFamily="18" charset="0"/>
            </a:endParaRPr>
          </a:p>
          <a:p>
            <a:r>
              <a:rPr lang="en-IN" sz="2200" b="1" i="1" dirty="0" smtClean="0">
                <a:latin typeface="Times New Roman" panose="02020603050405020304" pitchFamily="18" charset="0"/>
                <a:cs typeface="Times New Roman" panose="02020603050405020304" pitchFamily="18" charset="0"/>
              </a:rPr>
              <a:t>Public </a:t>
            </a:r>
            <a:r>
              <a:rPr lang="en-IN" sz="2200" b="1" i="1" dirty="0">
                <a:latin typeface="Times New Roman" panose="02020603050405020304" pitchFamily="18" charset="0"/>
                <a:cs typeface="Times New Roman" panose="02020603050405020304" pitchFamily="18" charset="0"/>
              </a:rPr>
              <a:t>deposits </a:t>
            </a:r>
            <a:r>
              <a:rPr lang="en-IN" sz="2200" dirty="0">
                <a:latin typeface="Times New Roman" panose="02020603050405020304" pitchFamily="18" charset="0"/>
                <a:cs typeface="Times New Roman" panose="02020603050405020304" pitchFamily="18" charset="0"/>
              </a:rPr>
              <a:t>– these are the fixed deposits accepted by a business enterprise directly form public. </a:t>
            </a:r>
            <a:endParaRPr lang="en-IN" sz="2200" dirty="0">
              <a:latin typeface="Times New Roman" panose="02020603050405020304" pitchFamily="18" charset="0"/>
              <a:cs typeface="Times New Roman" panose="02020603050405020304" pitchFamily="18" charset="0"/>
            </a:endParaRPr>
          </a:p>
          <a:p>
            <a:r>
              <a:rPr lang="en-IN" sz="2200" b="1" i="1" dirty="0" smtClean="0">
                <a:latin typeface="Times New Roman" panose="02020603050405020304" pitchFamily="18" charset="0"/>
                <a:cs typeface="Times New Roman" panose="02020603050405020304" pitchFamily="18" charset="0"/>
              </a:rPr>
              <a:t>Indigenous </a:t>
            </a:r>
            <a:r>
              <a:rPr lang="en-IN" sz="2200" b="1" i="1" dirty="0">
                <a:latin typeface="Times New Roman" panose="02020603050405020304" pitchFamily="18" charset="0"/>
                <a:cs typeface="Times New Roman" panose="02020603050405020304" pitchFamily="18" charset="0"/>
              </a:rPr>
              <a:t>bankers </a:t>
            </a:r>
            <a:r>
              <a:rPr lang="en-IN" sz="2200" dirty="0">
                <a:latin typeface="Times New Roman" panose="02020603050405020304" pitchFamily="18" charset="0"/>
                <a:cs typeface="Times New Roman" panose="02020603050405020304" pitchFamily="18" charset="0"/>
              </a:rPr>
              <a:t>– private money lenders </a:t>
            </a:r>
            <a:endParaRPr lang="en-IN" sz="2200" dirty="0">
              <a:latin typeface="Times New Roman" panose="02020603050405020304" pitchFamily="18" charset="0"/>
              <a:cs typeface="Times New Roman" panose="02020603050405020304" pitchFamily="18" charset="0"/>
            </a:endParaRPr>
          </a:p>
          <a:p>
            <a:r>
              <a:rPr lang="en-IN" sz="2200" b="1" i="1" dirty="0" smtClean="0">
                <a:latin typeface="Times New Roman" panose="02020603050405020304" pitchFamily="18" charset="0"/>
                <a:cs typeface="Times New Roman" panose="02020603050405020304" pitchFamily="18" charset="0"/>
              </a:rPr>
              <a:t>Factoring </a:t>
            </a:r>
            <a:r>
              <a:rPr lang="en-IN" sz="2200" dirty="0">
                <a:latin typeface="Times New Roman" panose="02020603050405020304" pitchFamily="18" charset="0"/>
                <a:cs typeface="Times New Roman" panose="02020603050405020304" pitchFamily="18" charset="0"/>
              </a:rPr>
              <a:t>– factors are the agents who collect money from the customers for the business on commission. Besides, they also lend advance amount to the firms. So it becomes a source of fund</a:t>
            </a:r>
            <a:r>
              <a:rPr lang="en-IN" sz="2200" dirty="0" smtClean="0">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200" b="1" i="1" dirty="0">
                <a:latin typeface="Times New Roman" panose="02020603050405020304" pitchFamily="18" charset="0"/>
                <a:cs typeface="Times New Roman" panose="02020603050405020304" pitchFamily="18" charset="0"/>
              </a:rPr>
              <a:t>Trade creditors </a:t>
            </a:r>
            <a:r>
              <a:rPr lang="en-IN" sz="2200" dirty="0">
                <a:latin typeface="Times New Roman" panose="02020603050405020304" pitchFamily="18" charset="0"/>
                <a:cs typeface="Times New Roman" panose="02020603050405020304" pitchFamily="18" charset="0"/>
              </a:rPr>
              <a:t>– purchase the goods on credit and then we can use that amount for other purpose. </a:t>
            </a:r>
            <a:endParaRPr lang="en-IN" sz="2200" dirty="0">
              <a:latin typeface="Times New Roman" panose="02020603050405020304" pitchFamily="18" charset="0"/>
              <a:cs typeface="Times New Roman" panose="02020603050405020304" pitchFamily="18" charset="0"/>
            </a:endParaRPr>
          </a:p>
          <a:p>
            <a:r>
              <a:rPr lang="en-IN" sz="2200" b="1" i="1" dirty="0">
                <a:latin typeface="Times New Roman" panose="02020603050405020304" pitchFamily="18" charset="0"/>
                <a:cs typeface="Times New Roman" panose="02020603050405020304" pitchFamily="18" charset="0"/>
              </a:rPr>
              <a:t>Depreciation </a:t>
            </a:r>
            <a:r>
              <a:rPr lang="en-IN" sz="2200" dirty="0">
                <a:latin typeface="Times New Roman" panose="02020603050405020304" pitchFamily="18" charset="0"/>
                <a:cs typeface="Times New Roman" panose="02020603050405020304" pitchFamily="18" charset="0"/>
              </a:rPr>
              <a:t>– depreciation charged on fixed assets, and the real sense is that the amount charged as depreciation does not going to outside of the business. So it can be used as a source of finance. </a:t>
            </a:r>
            <a:endParaRPr lang="en-IN" sz="2200" dirty="0">
              <a:latin typeface="Times New Roman" panose="02020603050405020304" pitchFamily="18" charset="0"/>
              <a:cs typeface="Times New Roman" panose="02020603050405020304" pitchFamily="18" charset="0"/>
            </a:endParaRPr>
          </a:p>
          <a:p>
            <a:endParaRPr lang="en-IN" sz="2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3969</Words>
  <Application>WPS Presentation</Application>
  <PresentationFormat>On-screen Show (4:3)</PresentationFormat>
  <Paragraphs>65</Paragraphs>
  <Slides>10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Arial</vt:lpstr>
      <vt:lpstr>SimSun</vt:lpstr>
      <vt:lpstr>Wingdings</vt:lpstr>
      <vt:lpstr>Times New Roman</vt:lpstr>
      <vt:lpstr>Calibri</vt:lpstr>
      <vt:lpstr>Microsoft YaHei</vt:lpstr>
      <vt:lpstr>Arial Unicode MS</vt:lpstr>
      <vt:lpstr>Office Theme</vt:lpstr>
      <vt:lpstr>Principles of Working Capital Management </vt:lpstr>
      <vt:lpstr>Principles of Working Capital Management  </vt:lpstr>
      <vt:lpstr>PowerPoint 演示文稿</vt:lpstr>
      <vt:lpstr>Financing or approaches of working capital mix  </vt:lpstr>
      <vt:lpstr>PowerPoint 演示文稿</vt:lpstr>
      <vt:lpstr>SOURCES OF WORKING CAPITAL </vt:lpstr>
      <vt:lpstr>PowerPoint 演示文稿</vt:lpstr>
      <vt:lpstr>PowerPoint 演示文稿</vt:lpstr>
      <vt:lpstr>PowerPoint 演示文稿</vt:lpstr>
      <vt:lpstr>Estimation of working capital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12</cp:revision>
  <dcterms:created xsi:type="dcterms:W3CDTF">2020-09-10T15:01:00Z</dcterms:created>
  <dcterms:modified xsi:type="dcterms:W3CDTF">2024-08-31T07:03:11Z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E45C463CEFA544ABB3AD4F635B6A3373_12</vt:lpwstr>
  </property>
  <property fmtid="{D5CDD505-2E9C-101B-9397-08002B2CF9AE}" pid="3" name="KSOProductBuildVer">
    <vt:lpwstr>1033-12.2.0.17562</vt:lpwstr>
  </property>
</Properties>
</file>