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72" r:id="rId6"/>
    <p:sldId id="271" r:id="rId7"/>
    <p:sldId id="275" r:id="rId8"/>
    <p:sldId id="273" r:id="rId9"/>
    <p:sldId id="27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5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4010E-A609-4821-8082-46FC9400811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1572-581D-4361-9D2D-6CFF475C30E1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3. Projected Balance Sheet Method</a:t>
            </a:r>
            <a:endParaRPr lang="en-IN" sz="3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18690"/>
          </a:xfrm>
        </p:spPr>
        <p:txBody>
          <a:bodyPr>
            <a:normAutofit fontScale="6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Estimation of working capital requirements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altLang="en-IN" b="1" dirty="0">
                <a:solidFill>
                  <a:srgbClr val="002060"/>
                </a:solidFill>
                <a:sym typeface="+mn-ea"/>
              </a:rPr>
              <a:t>Prepared by </a:t>
            </a:r>
            <a:endParaRPr lang="en-US" altLang="en-IN" b="1" dirty="0">
              <a:solidFill>
                <a:srgbClr val="002060"/>
              </a:solidFill>
              <a:sym typeface="+mn-ea"/>
            </a:endParaRPr>
          </a:p>
          <a:p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Dr. Muhammed Rafi.P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Assistant Professor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PG Department of Commerce &amp; Management studies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1052723"/>
          <a:ext cx="7776864" cy="5688658"/>
        </p:xfrm>
        <a:graphic>
          <a:graphicData uri="http://schemas.openxmlformats.org/drawingml/2006/table">
            <a:tbl>
              <a:tblPr firstRow="1" firstCol="1" bandRow="1"/>
              <a:tblGrid>
                <a:gridCol w="5796716"/>
                <a:gridCol w="1980148"/>
              </a:tblGrid>
              <a:tr h="504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sales                         1,09,200 units x 60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65,52,000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2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u="sng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Current 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assets :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Stock of raw materials 	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65,52,000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x  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		      			   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100     52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Stock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of finished goods 	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65,52,000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x 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				                 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100      52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u="none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Stock of </a:t>
                      </a:r>
                      <a:r>
                        <a:rPr lang="en-US" sz="2000" b="0" u="none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work-in-process</a:t>
                      </a:r>
                      <a:r>
                        <a:rPr lang="en-IN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65,52,000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x 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				                 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100     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52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Debtors		          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65,52,000 x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x 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				               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100    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52		                                                                                             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2,52,000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10,08,000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4,03,200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8,06,400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8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24,69,600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3568" y="1340768"/>
          <a:ext cx="7920880" cy="5001806"/>
        </p:xfrm>
        <a:graphic>
          <a:graphicData uri="http://schemas.openxmlformats.org/drawingml/2006/table">
            <a:tbl>
              <a:tblPr firstRow="1" firstCol="1" bandRow="1"/>
              <a:tblGrid>
                <a:gridCol w="5976664"/>
                <a:gridCol w="1944216"/>
              </a:tblGrid>
              <a:tr h="2232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Current liabilities: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Creditors</a:t>
                      </a:r>
                      <a:r>
                        <a:rPr lang="en-IN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          =            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65,52,000 x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x 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				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100      52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Wages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outstanding      =        65,52,000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x  </a:t>
                      </a: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				                   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100     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52   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                                                              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3,02,400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25,200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3,27,600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22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Working capital = Current assets – Current liabilities 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                       =(24,69,600 – 3,27,600)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Add 10% contingencies (21,42,000 x 10%)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21,42,000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2,14,200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8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Estimated working capital requirements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23,56,200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Projected </a:t>
            </a:r>
            <a:r>
              <a:rPr lang="en-US" sz="3000" b="1" dirty="0">
                <a:solidFill>
                  <a:srgbClr val="C00000"/>
                </a:solidFill>
              </a:rPr>
              <a:t>Balance Sheet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 this method, various assets (excluding cash) and liabilities are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totalled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projected balance sheet is prepared for the coming year.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the total assets and liabilities of the projected balance sheet is treated as surplus or shortage of cash and it is considered as working capita requirements.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Problem.1</a:t>
            </a:r>
            <a:endParaRPr lang="en-IN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4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692696"/>
          <a:ext cx="8075240" cy="5904656"/>
        </p:xfrm>
        <a:graphic>
          <a:graphicData uri="http://schemas.openxmlformats.org/drawingml/2006/table">
            <a:tbl>
              <a:tblPr firstRow="1" firstCol="1" bandRow="1"/>
              <a:tblGrid>
                <a:gridCol w="6635080"/>
                <a:gridCol w="1440160"/>
              </a:tblGrid>
              <a:tr h="5904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sales       	          	192,000 units x 5 		 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Current assets :</a:t>
                      </a:r>
                      <a:endParaRPr kumimoji="0" lang="en-US" sz="22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Stock of raw materials 	9,60,000 x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 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		 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			  100     12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Stock of finished goods 	9,60,000 x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 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	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			   100     12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Stock of work-in-process:</a:t>
                      </a:r>
                      <a:endParaRPr kumimoji="0" lang="en-US" sz="22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Raw materials 		9,60,000 x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			    100     24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Labour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	               9,60,000 x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x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			    100       24      2</a:t>
                      </a:r>
                      <a:endParaRPr kumimoji="0" lang="en-I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Overheads		 9,60,000 x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x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	   </a:t>
                      </a:r>
                      <a:endParaRPr kumimoji="0" lang="en-US" sz="22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			    100      24      2               </a:t>
                      </a:r>
                      <a:endParaRPr kumimoji="0" lang="en-IN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9,60,000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80,000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2,16,000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20,000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4000</a:t>
                      </a:r>
                      <a:endParaRPr lang="en-IN" sz="200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3568" y="1916832"/>
          <a:ext cx="7920880" cy="2592288"/>
        </p:xfrm>
        <a:graphic>
          <a:graphicData uri="http://schemas.openxmlformats.org/drawingml/2006/table">
            <a:tbl>
              <a:tblPr firstRow="1" firstCol="1" bandRow="1"/>
              <a:tblGrid>
                <a:gridCol w="5976664"/>
                <a:gridCol w="1944216"/>
              </a:tblGrid>
              <a:tr h="1147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Debtors	                           9,60,000 x  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		       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			      12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1,60,000</a:t>
                      </a: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44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Creditors	 	9,60,000 x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  </a:t>
                      </a:r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	         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			    100     12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1,20,000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800" b="1" dirty="0">
                <a:solidFill>
                  <a:srgbClr val="C00000"/>
                </a:solidFill>
                <a:ea typeface="Calibri" panose="020F0502020204030204"/>
                <a:cs typeface="Times New Roman" panose="02020603050405020304"/>
              </a:rPr>
              <a:t>Projected Profit and Loss Account</a:t>
            </a:r>
            <a:br>
              <a:rPr lang="en-IN" sz="2800" dirty="0">
                <a:solidFill>
                  <a:srgbClr val="C00000"/>
                </a:solidFill>
                <a:ea typeface="Calibri" panose="020F0502020204030204"/>
                <a:cs typeface="Times New Roman" panose="02020603050405020304"/>
              </a:rPr>
            </a:br>
            <a:endParaRPr lang="en-IN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140093"/>
          <a:ext cx="7920880" cy="5398008"/>
        </p:xfrm>
        <a:graphic>
          <a:graphicData uri="http://schemas.openxmlformats.org/drawingml/2006/table">
            <a:tbl>
              <a:tblPr firstRow="1" firstCol="1" bandRow="1"/>
              <a:tblGrid>
                <a:gridCol w="2542178"/>
                <a:gridCol w="1629247"/>
                <a:gridCol w="2119057"/>
                <a:gridCol w="1630398"/>
              </a:tblGrid>
              <a:tr h="345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.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Rs.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58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To Raw materials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 9,60,000 x 50%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To Labour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 9,60,000 x20%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To Overheads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9,60,000 x 20%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To Gross profit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895" algn="l"/>
                        </a:tabLs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      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895" algn="l"/>
                        </a:tabLs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4,80,000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1,92,000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1,92,000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96,000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By Sales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9,60,000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5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9,60,000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9,60,000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4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To Interest on Debentures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2,20,000 x 8%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To Net profit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17,600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78,400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By Gross profit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96,000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5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96,000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96,000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Projected Balance sheet</a:t>
            </a:r>
            <a:endParaRPr lang="en-IN" sz="3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628801"/>
          <a:ext cx="8136904" cy="4392487"/>
        </p:xfrm>
        <a:graphic>
          <a:graphicData uri="http://schemas.openxmlformats.org/drawingml/2006/table">
            <a:tbl>
              <a:tblPr firstRow="1" firstCol="1" bandRow="1"/>
              <a:tblGrid>
                <a:gridCol w="1963593"/>
                <a:gridCol w="1668113"/>
                <a:gridCol w="3004250"/>
                <a:gridCol w="1500948"/>
              </a:tblGrid>
              <a:tr h="406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Liabilities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Rs.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Assets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Rs.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80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Share capital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8% Debentures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P &amp;L A/c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Creditors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3,30,000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2,20,000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78,400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1,20,000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Fixed assets at cost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Current assets: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Stock of raw materials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Stock of work-in-progress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Stock of finished goods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Debtors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Cash and bank balance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(balancing figures)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2,50,000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80,000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28,000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2,16,000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1,60,000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14,400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7,48,400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7,48,400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3568" y="2348880"/>
          <a:ext cx="7920880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6696744"/>
                <a:gridCol w="1224136"/>
              </a:tblGrid>
              <a:tr h="2592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Working capital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requirements:</a:t>
                      </a: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         =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Current assets – Current liabilities </a:t>
                      </a: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= (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4,98,400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1,20,000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)</a:t>
                      </a:r>
                      <a:endParaRPr lang="en-IN" sz="200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Current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Assets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= (80,000+28,000+2,16,000+1,60,000+14,400)</a:t>
                      </a:r>
                      <a:endParaRPr lang="en-US" sz="2000" baseline="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                      = 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4,98,400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               </a:t>
                      </a:r>
                      <a:endParaRPr lang="en-US" sz="2000" b="1" baseline="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Current liabilities = 1,20,000</a:t>
                      </a:r>
                      <a:endParaRPr lang="en-US" sz="2000" b="1" baseline="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aseline="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3,78,400</a:t>
                      </a:r>
                      <a:endParaRPr lang="en-IN" sz="20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Problem 2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user\Downloads\CamScanner 10-04-2020 15.10.3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6" cy="570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3224</Words>
  <Application>WPS Presentation</Application>
  <PresentationFormat>On-screen Show (4:3)</PresentationFormat>
  <Paragraphs>227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Times New Roman</vt:lpstr>
      <vt:lpstr>Microsoft YaHei</vt:lpstr>
      <vt:lpstr>Arial Unicode MS</vt:lpstr>
      <vt:lpstr>Calibri</vt:lpstr>
      <vt:lpstr>Office Theme</vt:lpstr>
      <vt:lpstr>3. Projected Balance Sheet Method</vt:lpstr>
      <vt:lpstr>Projected Balance Sheet Method</vt:lpstr>
      <vt:lpstr>Problem.1</vt:lpstr>
      <vt:lpstr>PowerPoint 演示文稿</vt:lpstr>
      <vt:lpstr>PowerPoint 演示文稿</vt:lpstr>
      <vt:lpstr>Projected Profit and Loss Account </vt:lpstr>
      <vt:lpstr>Projected Balance sheet</vt:lpstr>
      <vt:lpstr>PowerPoint 演示文稿</vt:lpstr>
      <vt:lpstr>Problem 2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Projected Balance Sheet Method</dc:title>
  <dc:creator>user</dc:creator>
  <cp:lastModifiedBy>user</cp:lastModifiedBy>
  <cp:revision>19</cp:revision>
  <dcterms:created xsi:type="dcterms:W3CDTF">2020-10-04T07:11:00Z</dcterms:created>
  <dcterms:modified xsi:type="dcterms:W3CDTF">2024-08-31T07:04:25Z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A59E1564BDD04A2F81B3DC267645BFAC_12</vt:lpwstr>
  </property>
  <property fmtid="{D5CDD505-2E9C-101B-9397-08002B2CF9AE}" pid="3" name="KSOProductBuildVer">
    <vt:lpwstr>1033-12.2.0.17562</vt:lpwstr>
  </property>
</Properties>
</file>