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4" r:id="rId18"/>
    <p:sldId id="275" r:id="rId19"/>
    <p:sldId id="276" r:id="rId20"/>
    <p:sldId id="278" r:id="rId21"/>
    <p:sldId id="28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00BCD4A-E9F7-450F-8337-D1994B38BE4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BF1C19-615B-42D6-A655-C50AD536716C}"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D00BCD4A-E9F7-450F-8337-D1994B38BE4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BF1C19-615B-42D6-A655-C50AD536716C}"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D00BCD4A-E9F7-450F-8337-D1994B38BE4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BF1C19-615B-42D6-A655-C50AD536716C}"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D00BCD4A-E9F7-450F-8337-D1994B38BE4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BF1C19-615B-42D6-A655-C50AD536716C}"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D00BCD4A-E9F7-450F-8337-D1994B38BE4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BF1C19-615B-42D6-A655-C50AD536716C}"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D00BCD4A-E9F7-450F-8337-D1994B38BE4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1BF1C19-615B-42D6-A655-C50AD536716C}"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D00BCD4A-E9F7-450F-8337-D1994B38BE4F}"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1BF1C19-615B-42D6-A655-C50AD536716C}"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00BCD4A-E9F7-450F-8337-D1994B38BE4F}"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1BF1C19-615B-42D6-A655-C50AD536716C}"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0BCD4A-E9F7-450F-8337-D1994B38BE4F}"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1BF1C19-615B-42D6-A655-C50AD536716C}"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D00BCD4A-E9F7-450F-8337-D1994B38BE4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1BF1C19-615B-42D6-A655-C50AD536716C}"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D00BCD4A-E9F7-450F-8337-D1994B38BE4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1BF1C19-615B-42D6-A655-C50AD536716C}"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0BCD4A-E9F7-450F-8337-D1994B38BE4F}"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BF1C19-615B-42D6-A655-C50AD536716C}"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3">
              <a:lumMod val="20000"/>
              <a:lumOff val="80000"/>
            </a:schemeClr>
          </a:solidFill>
          <a:ln>
            <a:solidFill>
              <a:schemeClr val="accent5">
                <a:lumMod val="20000"/>
                <a:lumOff val="80000"/>
              </a:schemeClr>
            </a:solidFill>
          </a:ln>
        </p:spPr>
        <p:txBody>
          <a:bodyPr>
            <a:normAutofit/>
          </a:bodyPr>
          <a:lstStyle/>
          <a:p>
            <a:r>
              <a:rPr lang="en-US" sz="3000" b="1" dirty="0" smtClean="0">
                <a:solidFill>
                  <a:srgbClr val="C00000"/>
                </a:solidFill>
              </a:rPr>
              <a:t>Management of inventory</a:t>
            </a:r>
            <a:endParaRPr lang="en-IN" sz="3000" b="1" dirty="0">
              <a:solidFill>
                <a:srgbClr val="C00000"/>
              </a:solidFill>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lstStyle/>
          <a:p>
            <a:pPr marL="342900" lvl="0" indent="-342900">
              <a:spcBef>
                <a:spcPct val="20000"/>
              </a:spcBef>
            </a:pPr>
            <a:r>
              <a:rPr lang="en-IN" sz="2500" b="1" dirty="0" smtClean="0">
                <a:solidFill>
                  <a:srgbClr val="C00000"/>
                </a:solidFill>
                <a:ea typeface="+mn-ea"/>
                <a:cs typeface="+mn-cs"/>
              </a:rPr>
              <a:t>1. Economic </a:t>
            </a:r>
            <a:r>
              <a:rPr lang="en-IN" sz="2500" b="1" dirty="0">
                <a:solidFill>
                  <a:srgbClr val="C00000"/>
                </a:solidFill>
                <a:ea typeface="+mn-ea"/>
                <a:cs typeface="+mn-cs"/>
              </a:rPr>
              <a:t>Order Quantity (EOQ) </a:t>
            </a:r>
            <a:br>
              <a:rPr lang="en-IN" sz="2500" dirty="0">
                <a:solidFill>
                  <a:srgbClr val="C00000"/>
                </a:solidFill>
                <a:ea typeface="+mn-ea"/>
                <a:cs typeface="+mn-cs"/>
              </a:rPr>
            </a:br>
            <a:endParaRPr lang="en-IN" dirty="0">
              <a:solidFill>
                <a:srgbClr val="C00000"/>
              </a:solidFill>
            </a:endParaRPr>
          </a:p>
        </p:txBody>
      </p:sp>
      <p:sp>
        <p:nvSpPr>
          <p:cNvPr id="3" name="Content Placeholder 2"/>
          <p:cNvSpPr>
            <a:spLocks noGrp="1"/>
          </p:cNvSpPr>
          <p:nvPr>
            <p:ph idx="1"/>
          </p:nvPr>
        </p:nvSpPr>
        <p:spPr>
          <a:xfrm>
            <a:off x="457200" y="1628800"/>
            <a:ext cx="8229600" cy="4497363"/>
          </a:xfrm>
          <a:solidFill>
            <a:schemeClr val="accent2">
              <a:lumMod val="20000"/>
              <a:lumOff val="80000"/>
            </a:schemeClr>
          </a:solidFill>
        </p:spPr>
        <p:txBody>
          <a:bodyPr>
            <a:normAutofit/>
          </a:bodyPr>
          <a:lstStyle/>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EOQ </a:t>
            </a:r>
            <a:r>
              <a:rPr lang="en-IN" sz="2200" dirty="0">
                <a:latin typeface="Times New Roman" panose="02020603050405020304" pitchFamily="18" charset="0"/>
                <a:cs typeface="Times New Roman" panose="02020603050405020304" pitchFamily="18" charset="0"/>
              </a:rPr>
              <a:t>enables the firm to determine the optimum level of inventory</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EOQ </a:t>
            </a:r>
            <a:r>
              <a:rPr lang="en-IN" sz="2200" dirty="0">
                <a:latin typeface="Times New Roman" panose="02020603050405020304" pitchFamily="18" charset="0"/>
                <a:cs typeface="Times New Roman" panose="02020603050405020304" pitchFamily="18" charset="0"/>
              </a:rPr>
              <a:t>can be defined as the quantity which is most economical to order at a time</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It </a:t>
            </a:r>
            <a:r>
              <a:rPr lang="en-IN" sz="2200" dirty="0">
                <a:latin typeface="Times New Roman" panose="02020603050405020304" pitchFamily="18" charset="0"/>
                <a:cs typeface="Times New Roman" panose="02020603050405020304" pitchFamily="18" charset="0"/>
              </a:rPr>
              <a:t>is the ordering quantity which minimizes the total cost of inventory. The total inventory comprises ordering cost and carrying costs. </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If </a:t>
            </a:r>
            <a:r>
              <a:rPr lang="en-IN" sz="2200" dirty="0">
                <a:latin typeface="Times New Roman" panose="02020603050405020304" pitchFamily="18" charset="0"/>
                <a:cs typeface="Times New Roman" panose="02020603050405020304" pitchFamily="18" charset="0"/>
              </a:rPr>
              <a:t>the ordering quantity is less, then the ordering cost will be high and the carrying cost will be lesser and vice versa. It is because of more number of order to be placed.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pPr marL="342900" lvl="0" indent="-342900">
              <a:spcBef>
                <a:spcPct val="20000"/>
              </a:spcBef>
            </a:pPr>
            <a:r>
              <a:rPr lang="en-IN" sz="2800" b="1" dirty="0">
                <a:solidFill>
                  <a:srgbClr val="C00000"/>
                </a:solidFill>
                <a:ea typeface="+mn-ea"/>
                <a:cs typeface="+mn-cs"/>
              </a:rPr>
              <a:t>Assumptions of EOQ </a:t>
            </a:r>
            <a:endParaRPr lang="en-IN" sz="2800" dirty="0">
              <a:solidFill>
                <a:srgbClr val="C00000"/>
              </a:solidFill>
              <a:ea typeface="+mn-ea"/>
              <a:cs typeface="+mn-cs"/>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The </a:t>
            </a:r>
            <a:r>
              <a:rPr lang="en-IN" sz="2200" dirty="0">
                <a:latin typeface="Times New Roman" panose="02020603050405020304" pitchFamily="18" charset="0"/>
                <a:cs typeface="Times New Roman" panose="02020603050405020304" pitchFamily="18" charset="0"/>
              </a:rPr>
              <a:t>demand for material is </a:t>
            </a:r>
            <a:r>
              <a:rPr lang="en-IN" sz="2200" dirty="0" smtClean="0">
                <a:latin typeface="Times New Roman" panose="02020603050405020304" pitchFamily="18" charset="0"/>
                <a:cs typeface="Times New Roman" panose="02020603050405020304" pitchFamily="18" charset="0"/>
              </a:rPr>
              <a:t>known.</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Consumption </a:t>
            </a:r>
            <a:r>
              <a:rPr lang="en-IN" sz="2200" dirty="0">
                <a:latin typeface="Times New Roman" panose="02020603050405020304" pitchFamily="18" charset="0"/>
                <a:cs typeface="Times New Roman" panose="02020603050405020304" pitchFamily="18" charset="0"/>
              </a:rPr>
              <a:t>rate is </a:t>
            </a:r>
            <a:r>
              <a:rPr lang="en-IN" sz="2200" dirty="0" smtClean="0">
                <a:latin typeface="Times New Roman" panose="02020603050405020304" pitchFamily="18" charset="0"/>
                <a:cs typeface="Times New Roman" panose="02020603050405020304" pitchFamily="18" charset="0"/>
              </a:rPr>
              <a:t>constant.</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Purchase </a:t>
            </a:r>
            <a:r>
              <a:rPr lang="en-IN" sz="2200" dirty="0">
                <a:latin typeface="Times New Roman" panose="02020603050405020304" pitchFamily="18" charset="0"/>
                <a:cs typeface="Times New Roman" panose="02020603050405020304" pitchFamily="18" charset="0"/>
              </a:rPr>
              <a:t>price of material is </a:t>
            </a:r>
            <a:r>
              <a:rPr lang="en-IN" sz="2200" dirty="0" smtClean="0">
                <a:latin typeface="Times New Roman" panose="02020603050405020304" pitchFamily="18" charset="0"/>
                <a:cs typeface="Times New Roman" panose="02020603050405020304" pitchFamily="18" charset="0"/>
              </a:rPr>
              <a:t>fixed.</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Carrying </a:t>
            </a:r>
            <a:r>
              <a:rPr lang="en-IN" sz="2200" dirty="0">
                <a:latin typeface="Times New Roman" panose="02020603050405020304" pitchFamily="18" charset="0"/>
                <a:cs typeface="Times New Roman" panose="02020603050405020304" pitchFamily="18" charset="0"/>
              </a:rPr>
              <a:t>or storage cost per unit is </a:t>
            </a:r>
            <a:r>
              <a:rPr lang="en-IN" sz="2200" dirty="0" smtClean="0">
                <a:latin typeface="Times New Roman" panose="02020603050405020304" pitchFamily="18" charset="0"/>
                <a:cs typeface="Times New Roman" panose="02020603050405020304" pitchFamily="18" charset="0"/>
              </a:rPr>
              <a:t>fixed.</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Ordering </a:t>
            </a:r>
            <a:r>
              <a:rPr lang="en-IN" sz="2200" dirty="0">
                <a:latin typeface="Times New Roman" panose="02020603050405020304" pitchFamily="18" charset="0"/>
                <a:cs typeface="Times New Roman" panose="02020603050405020304" pitchFamily="18" charset="0"/>
              </a:rPr>
              <a:t>cost per unit is fixed</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The </a:t>
            </a:r>
            <a:r>
              <a:rPr lang="en-IN" sz="2200" dirty="0">
                <a:latin typeface="Times New Roman" panose="02020603050405020304" pitchFamily="18" charset="0"/>
                <a:cs typeface="Times New Roman" panose="02020603050405020304" pitchFamily="18" charset="0"/>
              </a:rPr>
              <a:t>quantity of material ordered is received immediately. The lead time is zero </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r>
              <a:rPr lang="en-US" sz="3000" b="1" dirty="0" smtClean="0">
                <a:solidFill>
                  <a:srgbClr val="C00000"/>
                </a:solidFill>
              </a:rPr>
              <a:t>Formula for computing EOQ </a:t>
            </a:r>
            <a:endParaRPr lang="en-IN" sz="3000" b="1" dirty="0">
              <a:solidFill>
                <a:srgbClr val="C00000"/>
              </a:solidFill>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buNone/>
            </a:pP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a:t>
            </a:r>
            <a:r>
              <a:rPr lang="en-IN" sz="2200" b="1" dirty="0" smtClean="0">
                <a:latin typeface="Times New Roman" panose="02020603050405020304" pitchFamily="18" charset="0"/>
                <a:cs typeface="Times New Roman" panose="02020603050405020304" pitchFamily="18" charset="0"/>
              </a:rPr>
              <a:t>EOQ = √</a:t>
            </a:r>
            <a:r>
              <a:rPr lang="en-IN" sz="2200" b="1" u="sng" dirty="0" smtClean="0">
                <a:latin typeface="Times New Roman" panose="02020603050405020304" pitchFamily="18" charset="0"/>
                <a:cs typeface="Times New Roman" panose="02020603050405020304" pitchFamily="18" charset="0"/>
              </a:rPr>
              <a:t>2C0</a:t>
            </a:r>
            <a:endParaRPr lang="en-IN" sz="2200" b="1" dirty="0" smtClean="0">
              <a:latin typeface="Times New Roman" panose="02020603050405020304" pitchFamily="18" charset="0"/>
              <a:cs typeface="Times New Roman" panose="02020603050405020304" pitchFamily="18" charset="0"/>
            </a:endParaRPr>
          </a:p>
          <a:p>
            <a:pPr marL="0" indent="0">
              <a:buNone/>
            </a:pPr>
            <a:r>
              <a:rPr lang="en-US" sz="2200" b="1" dirty="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		                 I</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Where,    C= Annual consumption</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O = Cost of placing an order</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I = Annual carrying or storage cost/unit</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 I = Given % of value of material per unit.)</a:t>
            </a:r>
            <a:endParaRPr lang="en-IN" sz="2200" dirty="0">
              <a:latin typeface="Times New Roman" panose="02020603050405020304" pitchFamily="18" charset="0"/>
              <a:cs typeface="Times New Roman" panose="02020603050405020304" pitchFamily="18" charset="0"/>
            </a:endParaRPr>
          </a:p>
        </p:txBody>
      </p:sp>
      <p:cxnSp>
        <p:nvCxnSpPr>
          <p:cNvPr id="5" name="Straight Connector 4"/>
          <p:cNvCxnSpPr/>
          <p:nvPr/>
        </p:nvCxnSpPr>
        <p:spPr>
          <a:xfrm>
            <a:off x="4355976" y="2060848"/>
            <a:ext cx="576064"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r>
              <a:rPr lang="en-US" sz="2800" b="1" dirty="0" smtClean="0">
                <a:solidFill>
                  <a:srgbClr val="C00000"/>
                </a:solidFill>
              </a:rPr>
              <a:t>Problem 1</a:t>
            </a:r>
            <a:endParaRPr lang="en-IN" sz="2800" b="1" dirty="0">
              <a:solidFill>
                <a:srgbClr val="C00000"/>
              </a:solidFill>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From the following particulars, calculate the EOQ.</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Annual requirement			=	1600 units</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Cost of material per unit			=	</a:t>
            </a:r>
            <a:r>
              <a:rPr lang="en-US" sz="2200" dirty="0" err="1" smtClean="0">
                <a:latin typeface="Times New Roman" panose="02020603050405020304" pitchFamily="18" charset="0"/>
                <a:cs typeface="Times New Roman" panose="02020603050405020304" pitchFamily="18" charset="0"/>
              </a:rPr>
              <a:t>Rs</a:t>
            </a:r>
            <a:r>
              <a:rPr lang="en-US" sz="2200" dirty="0" smtClean="0">
                <a:latin typeface="Times New Roman" panose="02020603050405020304" pitchFamily="18" charset="0"/>
                <a:cs typeface="Times New Roman" panose="02020603050405020304" pitchFamily="18" charset="0"/>
              </a:rPr>
              <a:t>. 40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Cost of placing and receiving one order	= 	Rs.50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Annual carrying cost of inventory	= 	10% of inventory 						value.</a:t>
            </a:r>
            <a:endParaRPr lang="en-US" sz="2200" dirty="0" smtClean="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r>
              <a:rPr lang="en-US" sz="2800" b="1" dirty="0" smtClean="0">
                <a:solidFill>
                  <a:srgbClr val="C00000"/>
                </a:solidFill>
                <a:latin typeface="Times New Roman" panose="02020603050405020304" pitchFamily="18" charset="0"/>
                <a:cs typeface="Times New Roman" panose="02020603050405020304" pitchFamily="18" charset="0"/>
              </a:rPr>
              <a:t>Solution </a:t>
            </a:r>
            <a:endParaRPr lang="en-IN" sz="28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229600" cy="4925144"/>
          </a:xfrm>
          <a:solidFill>
            <a:schemeClr val="accent2">
              <a:lumMod val="20000"/>
              <a:lumOff val="80000"/>
            </a:schemeClr>
          </a:solidFill>
        </p:spPr>
        <p:txBody>
          <a:bodyPr>
            <a:normAutofit fontScale="92500" lnSpcReduction="20000"/>
          </a:bodyPr>
          <a:lstStyle/>
          <a:p>
            <a:pPr marL="0" lvl="0" indent="0">
              <a:buNone/>
            </a:pPr>
            <a:r>
              <a:rPr lang="en-IN" sz="2200" b="1" dirty="0" smtClean="0">
                <a:solidFill>
                  <a:prstClr val="black"/>
                </a:solidFill>
                <a:latin typeface="Times New Roman" panose="02020603050405020304" pitchFamily="18" charset="0"/>
                <a:cs typeface="Times New Roman" panose="02020603050405020304" pitchFamily="18" charset="0"/>
              </a:rPr>
              <a:t>			EOQ </a:t>
            </a:r>
            <a:r>
              <a:rPr lang="en-IN" sz="2200" b="1" dirty="0">
                <a:solidFill>
                  <a:prstClr val="black"/>
                </a:solidFill>
                <a:latin typeface="Times New Roman" panose="02020603050405020304" pitchFamily="18" charset="0"/>
                <a:cs typeface="Times New Roman" panose="02020603050405020304" pitchFamily="18" charset="0"/>
              </a:rPr>
              <a:t>= √</a:t>
            </a:r>
            <a:r>
              <a:rPr lang="en-IN" sz="2200" b="1" u="sng" dirty="0">
                <a:solidFill>
                  <a:prstClr val="black"/>
                </a:solidFill>
                <a:latin typeface="Times New Roman" panose="02020603050405020304" pitchFamily="18" charset="0"/>
                <a:cs typeface="Times New Roman" panose="02020603050405020304" pitchFamily="18" charset="0"/>
              </a:rPr>
              <a:t>2C0</a:t>
            </a:r>
            <a:endParaRPr lang="en-IN"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b="1" dirty="0">
                <a:solidFill>
                  <a:prstClr val="black"/>
                </a:solidFill>
                <a:latin typeface="Times New Roman" panose="02020603050405020304" pitchFamily="18" charset="0"/>
                <a:cs typeface="Times New Roman" panose="02020603050405020304" pitchFamily="18" charset="0"/>
              </a:rPr>
              <a:t>	 		                 I</a:t>
            </a: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Where,    C= Annual </a:t>
            </a:r>
            <a:r>
              <a:rPr lang="en-US" sz="2200" dirty="0" smtClean="0">
                <a:solidFill>
                  <a:prstClr val="black"/>
                </a:solidFill>
                <a:latin typeface="Times New Roman" panose="02020603050405020304" pitchFamily="18" charset="0"/>
                <a:cs typeface="Times New Roman" panose="02020603050405020304" pitchFamily="18" charset="0"/>
              </a:rPr>
              <a:t>consumption  = 1600 units</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O = Cost of placing an </a:t>
            </a:r>
            <a:r>
              <a:rPr lang="en-US" sz="2200" dirty="0" smtClean="0">
                <a:solidFill>
                  <a:prstClr val="black"/>
                </a:solidFill>
                <a:latin typeface="Times New Roman" panose="02020603050405020304" pitchFamily="18" charset="0"/>
                <a:cs typeface="Times New Roman" panose="02020603050405020304" pitchFamily="18" charset="0"/>
              </a:rPr>
              <a:t>order = Rs.50</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I = Annual carrying or storage cost/unit</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 I = Given % of value of material per unit.)</a:t>
            </a:r>
            <a:endParaRPr lang="en-IN" sz="2200" dirty="0">
              <a:solidFill>
                <a:prstClr val="black"/>
              </a:solidFill>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I = 10% OF Rs.40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I = 4</a:t>
            </a:r>
            <a:endParaRPr lang="en-US" sz="2200" dirty="0" smtClean="0">
              <a:latin typeface="Times New Roman" panose="02020603050405020304" pitchFamily="18" charset="0"/>
              <a:cs typeface="Times New Roman" panose="02020603050405020304" pitchFamily="18" charset="0"/>
            </a:endParaRPr>
          </a:p>
          <a:p>
            <a:pPr marL="0" lvl="0" indent="0">
              <a:buNone/>
            </a:pPr>
            <a:r>
              <a:rPr lang="en-US" sz="2200" dirty="0" smtClean="0">
                <a:latin typeface="Times New Roman" panose="02020603050405020304" pitchFamily="18" charset="0"/>
                <a:cs typeface="Times New Roman" panose="02020603050405020304" pitchFamily="18" charset="0"/>
              </a:rPr>
              <a:t>                   EOQ = </a:t>
            </a:r>
            <a:r>
              <a:rPr lang="en-IN" sz="2200" dirty="0" smtClean="0">
                <a:solidFill>
                  <a:prstClr val="black"/>
                </a:solidFill>
                <a:latin typeface="Times New Roman" panose="02020603050405020304" pitchFamily="18" charset="0"/>
                <a:cs typeface="Times New Roman" panose="02020603050405020304" pitchFamily="18" charset="0"/>
              </a:rPr>
              <a:t>√</a:t>
            </a:r>
            <a:r>
              <a:rPr lang="en-IN" sz="2200" u="sng" dirty="0" smtClean="0">
                <a:solidFill>
                  <a:prstClr val="black"/>
                </a:solidFill>
                <a:latin typeface="Times New Roman" panose="02020603050405020304" pitchFamily="18" charset="0"/>
                <a:cs typeface="Times New Roman" panose="02020603050405020304" pitchFamily="18" charset="0"/>
              </a:rPr>
              <a:t>2 x 1600 x 50 </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4</a:t>
            </a:r>
            <a:endParaRPr lang="en-US"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 </a:t>
            </a:r>
            <a:r>
              <a:rPr lang="en-IN" sz="2200" dirty="0" smtClean="0">
                <a:solidFill>
                  <a:prstClr val="black"/>
                </a:solidFill>
                <a:latin typeface="Times New Roman" panose="02020603050405020304" pitchFamily="18" charset="0"/>
                <a:cs typeface="Times New Roman" panose="02020603050405020304" pitchFamily="18" charset="0"/>
              </a:rPr>
              <a:t>√</a:t>
            </a:r>
            <a:r>
              <a:rPr lang="en-IN" sz="2200" u="sng" dirty="0" smtClean="0">
                <a:solidFill>
                  <a:prstClr val="black"/>
                </a:solidFill>
                <a:latin typeface="Times New Roman" panose="02020603050405020304" pitchFamily="18" charset="0"/>
                <a:cs typeface="Times New Roman" panose="02020603050405020304" pitchFamily="18" charset="0"/>
              </a:rPr>
              <a:t>1,60,000 </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a:solidFill>
                  <a:prstClr val="black"/>
                </a:solidFill>
                <a:latin typeface="Times New Roman" panose="02020603050405020304" pitchFamily="18" charset="0"/>
                <a:cs typeface="Times New Roman" panose="02020603050405020304" pitchFamily="18" charset="0"/>
              </a:rPr>
              <a:t>4</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a:t>
            </a:r>
            <a:r>
              <a:rPr lang="en-IN"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40,000</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b="1" dirty="0">
                <a:solidFill>
                  <a:prstClr val="black"/>
                </a:solidFill>
                <a:latin typeface="Times New Roman" panose="02020603050405020304" pitchFamily="18" charset="0"/>
                <a:cs typeface="Times New Roman" panose="02020603050405020304" pitchFamily="18" charset="0"/>
              </a:rPr>
              <a:t>   </a:t>
            </a: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b="1" dirty="0">
                <a:solidFill>
                  <a:prstClr val="black"/>
                </a:solidFill>
                <a:latin typeface="Times New Roman" panose="02020603050405020304" pitchFamily="18" charset="0"/>
                <a:cs typeface="Times New Roman" panose="02020603050405020304" pitchFamily="18" charset="0"/>
              </a:rPr>
              <a:t>	         </a:t>
            </a:r>
            <a:r>
              <a:rPr lang="en-US" sz="2200" b="1" dirty="0" smtClean="0">
                <a:solidFill>
                  <a:prstClr val="black"/>
                </a:solidFill>
                <a:latin typeface="Times New Roman" panose="02020603050405020304" pitchFamily="18" charset="0"/>
                <a:cs typeface="Times New Roman" panose="02020603050405020304" pitchFamily="18" charset="0"/>
              </a:rPr>
              <a:t>   =  200 units</a:t>
            </a: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US" sz="2200" b="1" dirty="0" smtClean="0">
              <a:solidFill>
                <a:prstClr val="black"/>
              </a:solidFill>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r>
              <a:rPr lang="en-US" sz="2800" b="1" dirty="0" smtClean="0">
                <a:solidFill>
                  <a:srgbClr val="C00000"/>
                </a:solidFill>
              </a:rPr>
              <a:t>Problem 2</a:t>
            </a:r>
            <a:endParaRPr lang="en-IN" sz="2800" b="1" dirty="0">
              <a:solidFill>
                <a:srgbClr val="C00000"/>
              </a:solidFill>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Calculate the EOQ from the following details. Also state the </a:t>
            </a:r>
            <a:r>
              <a:rPr lang="en-US" sz="2200" dirty="0" err="1" smtClean="0">
                <a:latin typeface="Times New Roman" panose="02020603050405020304" pitchFamily="18" charset="0"/>
                <a:cs typeface="Times New Roman" panose="02020603050405020304" pitchFamily="18" charset="0"/>
              </a:rPr>
              <a:t>no.of</a:t>
            </a:r>
            <a:r>
              <a:rPr lang="en-US" sz="2200" dirty="0" smtClean="0">
                <a:latin typeface="Times New Roman" panose="02020603050405020304" pitchFamily="18" charset="0"/>
                <a:cs typeface="Times New Roman" panose="02020603050405020304" pitchFamily="18" charset="0"/>
              </a:rPr>
              <a:t> orders to be placed in a year.</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Consumption of materials per annum       =	10,000 kg</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Cost per kg of material 			=	</a:t>
            </a:r>
            <a:r>
              <a:rPr lang="en-US" sz="2200" dirty="0" err="1" smtClean="0">
                <a:latin typeface="Times New Roman" panose="02020603050405020304" pitchFamily="18" charset="0"/>
                <a:cs typeface="Times New Roman" panose="02020603050405020304" pitchFamily="18" charset="0"/>
              </a:rPr>
              <a:t>Rs</a:t>
            </a:r>
            <a:r>
              <a:rPr lang="en-US" sz="2200" dirty="0" smtClean="0">
                <a:latin typeface="Times New Roman" panose="02020603050405020304" pitchFamily="18" charset="0"/>
                <a:cs typeface="Times New Roman" panose="02020603050405020304" pitchFamily="18" charset="0"/>
              </a:rPr>
              <a:t>. 2</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Cost of placing 				= 	Rs.50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Storage cost			 	= 	8% of Average 							inventory.</a:t>
            </a:r>
            <a:endParaRPr lang="en-US" sz="2200" dirty="0" smtClean="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r>
              <a:rPr lang="en-US" sz="2800" b="1" dirty="0" smtClean="0">
                <a:solidFill>
                  <a:srgbClr val="C00000"/>
                </a:solidFill>
                <a:latin typeface="Times New Roman" panose="02020603050405020304" pitchFamily="18" charset="0"/>
                <a:cs typeface="Times New Roman" panose="02020603050405020304" pitchFamily="18" charset="0"/>
              </a:rPr>
              <a:t>Solution </a:t>
            </a:r>
            <a:endParaRPr lang="en-IN" sz="28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229600" cy="4925144"/>
          </a:xfrm>
          <a:solidFill>
            <a:schemeClr val="accent2">
              <a:lumMod val="20000"/>
              <a:lumOff val="80000"/>
            </a:schemeClr>
          </a:solidFill>
        </p:spPr>
        <p:txBody>
          <a:bodyPr>
            <a:normAutofit fontScale="92500" lnSpcReduction="20000"/>
          </a:bodyPr>
          <a:lstStyle/>
          <a:p>
            <a:pPr marL="0" lvl="0" indent="0">
              <a:buNone/>
            </a:pPr>
            <a:r>
              <a:rPr lang="en-IN" sz="2200" b="1" dirty="0" smtClean="0">
                <a:solidFill>
                  <a:prstClr val="black"/>
                </a:solidFill>
                <a:latin typeface="Times New Roman" panose="02020603050405020304" pitchFamily="18" charset="0"/>
                <a:cs typeface="Times New Roman" panose="02020603050405020304" pitchFamily="18" charset="0"/>
              </a:rPr>
              <a:t>			EOQ </a:t>
            </a:r>
            <a:r>
              <a:rPr lang="en-IN" sz="2200" b="1" dirty="0">
                <a:solidFill>
                  <a:prstClr val="black"/>
                </a:solidFill>
                <a:latin typeface="Times New Roman" panose="02020603050405020304" pitchFamily="18" charset="0"/>
                <a:cs typeface="Times New Roman" panose="02020603050405020304" pitchFamily="18" charset="0"/>
              </a:rPr>
              <a:t>= √</a:t>
            </a:r>
            <a:r>
              <a:rPr lang="en-IN" sz="2200" b="1" u="sng" dirty="0">
                <a:solidFill>
                  <a:prstClr val="black"/>
                </a:solidFill>
                <a:latin typeface="Times New Roman" panose="02020603050405020304" pitchFamily="18" charset="0"/>
                <a:cs typeface="Times New Roman" panose="02020603050405020304" pitchFamily="18" charset="0"/>
              </a:rPr>
              <a:t>2C0</a:t>
            </a:r>
            <a:endParaRPr lang="en-IN"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b="1" dirty="0">
                <a:solidFill>
                  <a:prstClr val="black"/>
                </a:solidFill>
                <a:latin typeface="Times New Roman" panose="02020603050405020304" pitchFamily="18" charset="0"/>
                <a:cs typeface="Times New Roman" panose="02020603050405020304" pitchFamily="18" charset="0"/>
              </a:rPr>
              <a:t>	 		                 I</a:t>
            </a: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Where,    C= Annual </a:t>
            </a:r>
            <a:r>
              <a:rPr lang="en-US" sz="2200" dirty="0" smtClean="0">
                <a:solidFill>
                  <a:prstClr val="black"/>
                </a:solidFill>
                <a:latin typeface="Times New Roman" panose="02020603050405020304" pitchFamily="18" charset="0"/>
                <a:cs typeface="Times New Roman" panose="02020603050405020304" pitchFamily="18" charset="0"/>
              </a:rPr>
              <a:t>consumption  = 10,000 units</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O = Cost of placing an </a:t>
            </a:r>
            <a:r>
              <a:rPr lang="en-US" sz="2200" dirty="0" smtClean="0">
                <a:solidFill>
                  <a:prstClr val="black"/>
                </a:solidFill>
                <a:latin typeface="Times New Roman" panose="02020603050405020304" pitchFamily="18" charset="0"/>
                <a:cs typeface="Times New Roman" panose="02020603050405020304" pitchFamily="18" charset="0"/>
              </a:rPr>
              <a:t>order = Rs.50</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I = Annual carrying or storage cost/unit</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 I = Given % of value of material per unit.)</a:t>
            </a:r>
            <a:endParaRPr lang="en-IN" sz="2200" dirty="0">
              <a:solidFill>
                <a:prstClr val="black"/>
              </a:solidFill>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I = 8% of Rs.2</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I = .16</a:t>
            </a:r>
            <a:endParaRPr lang="en-US" sz="2200" b="1" dirty="0" smtClean="0">
              <a:latin typeface="Times New Roman" panose="02020603050405020304" pitchFamily="18" charset="0"/>
              <a:cs typeface="Times New Roman" panose="02020603050405020304" pitchFamily="18" charset="0"/>
            </a:endParaRPr>
          </a:p>
          <a:p>
            <a:pPr marL="0" lvl="0" indent="0">
              <a:buNone/>
            </a:pP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1)</a:t>
            </a:r>
            <a:r>
              <a:rPr lang="en-US" sz="2200" dirty="0" smtClean="0">
                <a:latin typeface="Times New Roman" panose="02020603050405020304" pitchFamily="18" charset="0"/>
                <a:cs typeface="Times New Roman" panose="02020603050405020304" pitchFamily="18" charset="0"/>
              </a:rPr>
              <a:t>     EOQ = </a:t>
            </a:r>
            <a:r>
              <a:rPr lang="en-IN" sz="2200" dirty="0" smtClean="0">
                <a:solidFill>
                  <a:prstClr val="black"/>
                </a:solidFill>
                <a:latin typeface="Times New Roman" panose="02020603050405020304" pitchFamily="18" charset="0"/>
                <a:cs typeface="Times New Roman" panose="02020603050405020304" pitchFamily="18" charset="0"/>
              </a:rPr>
              <a:t>√</a:t>
            </a:r>
            <a:r>
              <a:rPr lang="en-IN" sz="2200" u="sng" dirty="0" smtClean="0">
                <a:solidFill>
                  <a:prstClr val="black"/>
                </a:solidFill>
                <a:latin typeface="Times New Roman" panose="02020603050405020304" pitchFamily="18" charset="0"/>
                <a:cs typeface="Times New Roman" panose="02020603050405020304" pitchFamily="18" charset="0"/>
              </a:rPr>
              <a:t>2 x 10,000 x 50 </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0.16</a:t>
            </a:r>
            <a:endParaRPr lang="en-US"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 </a:t>
            </a:r>
            <a:r>
              <a:rPr lang="en-IN" sz="2200" dirty="0" smtClean="0">
                <a:solidFill>
                  <a:prstClr val="black"/>
                </a:solidFill>
                <a:latin typeface="Times New Roman" panose="02020603050405020304" pitchFamily="18" charset="0"/>
                <a:cs typeface="Times New Roman" panose="02020603050405020304" pitchFamily="18" charset="0"/>
              </a:rPr>
              <a:t>√</a:t>
            </a:r>
            <a:r>
              <a:rPr lang="en-IN" sz="2200" u="sng" dirty="0" smtClean="0">
                <a:solidFill>
                  <a:prstClr val="black"/>
                </a:solidFill>
                <a:latin typeface="Times New Roman" panose="02020603050405020304" pitchFamily="18" charset="0"/>
                <a:cs typeface="Times New Roman" panose="02020603050405020304" pitchFamily="18" charset="0"/>
              </a:rPr>
              <a:t>10,00,000 </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0.16</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a:t>
            </a:r>
            <a:r>
              <a:rPr lang="en-IN"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62,50,000</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b="1" dirty="0">
                <a:solidFill>
                  <a:prstClr val="black"/>
                </a:solidFill>
                <a:latin typeface="Times New Roman" panose="02020603050405020304" pitchFamily="18" charset="0"/>
                <a:cs typeface="Times New Roman" panose="02020603050405020304" pitchFamily="18" charset="0"/>
              </a:rPr>
              <a:t>   </a:t>
            </a: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b="1" dirty="0">
                <a:solidFill>
                  <a:prstClr val="black"/>
                </a:solidFill>
                <a:latin typeface="Times New Roman" panose="02020603050405020304" pitchFamily="18" charset="0"/>
                <a:cs typeface="Times New Roman" panose="02020603050405020304" pitchFamily="18" charset="0"/>
              </a:rPr>
              <a:t>	         </a:t>
            </a:r>
            <a:r>
              <a:rPr lang="en-US" sz="2200" b="1" dirty="0" smtClean="0">
                <a:solidFill>
                  <a:prstClr val="black"/>
                </a:solidFill>
                <a:latin typeface="Times New Roman" panose="02020603050405020304" pitchFamily="18" charset="0"/>
                <a:cs typeface="Times New Roman" panose="02020603050405020304" pitchFamily="18" charset="0"/>
              </a:rPr>
              <a:t>   =  2,500 kg</a:t>
            </a:r>
            <a:endParaRPr lang="en-US" sz="2200" b="1"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US" sz="2200" b="1" dirty="0" smtClean="0">
              <a:solidFill>
                <a:prstClr val="black"/>
              </a:solidFill>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buNone/>
            </a:pPr>
            <a:r>
              <a:rPr lang="en-US" sz="2200" b="1" dirty="0" smtClean="0">
                <a:latin typeface="Times New Roman" panose="02020603050405020304" pitchFamily="18" charset="0"/>
                <a:cs typeface="Times New Roman" panose="02020603050405020304" pitchFamily="18" charset="0"/>
              </a:rPr>
              <a:t>2) </a:t>
            </a:r>
            <a:r>
              <a:rPr lang="en-US" sz="2200" b="1" dirty="0" err="1" smtClean="0">
                <a:latin typeface="Times New Roman" panose="02020603050405020304" pitchFamily="18" charset="0"/>
                <a:cs typeface="Times New Roman" panose="02020603050405020304" pitchFamily="18" charset="0"/>
              </a:rPr>
              <a:t>No.of</a:t>
            </a:r>
            <a:r>
              <a:rPr lang="en-US" sz="2200" b="1" dirty="0" smtClean="0">
                <a:latin typeface="Times New Roman" panose="02020603050405020304" pitchFamily="18" charset="0"/>
                <a:cs typeface="Times New Roman" panose="02020603050405020304" pitchFamily="18" charset="0"/>
              </a:rPr>
              <a:t> orders to be placed in a year</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u="sng" dirty="0" smtClean="0">
                <a:latin typeface="Times New Roman" panose="02020603050405020304" pitchFamily="18" charset="0"/>
                <a:cs typeface="Times New Roman" panose="02020603050405020304" pitchFamily="18" charset="0"/>
              </a:rPr>
              <a:t>Annual </a:t>
            </a:r>
            <a:r>
              <a:rPr lang="en-US" sz="2200" u="sng" dirty="0" err="1" smtClean="0">
                <a:latin typeface="Times New Roman" panose="02020603050405020304" pitchFamily="18" charset="0"/>
                <a:cs typeface="Times New Roman" panose="02020603050405020304" pitchFamily="18" charset="0"/>
              </a:rPr>
              <a:t>consumprtion</a:t>
            </a:r>
            <a:endParaRPr lang="en-US" sz="2200" u="sng"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EOQ</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u="sng" dirty="0" smtClean="0">
                <a:latin typeface="Times New Roman" panose="02020603050405020304" pitchFamily="18" charset="0"/>
                <a:cs typeface="Times New Roman" panose="02020603050405020304" pitchFamily="18" charset="0"/>
              </a:rPr>
              <a:t>10,000</a:t>
            </a:r>
            <a:endParaRPr lang="en-US" sz="2200" u="sng"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2,500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4 orders per year</a:t>
            </a:r>
            <a:endParaRPr lang="en-IN" sz="22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r>
              <a:rPr lang="en-US" sz="2800" b="1" dirty="0" smtClean="0">
                <a:solidFill>
                  <a:srgbClr val="C00000"/>
                </a:solidFill>
              </a:rPr>
              <a:t>Problem 3</a:t>
            </a:r>
            <a:endParaRPr lang="en-IN" sz="2800" b="1" dirty="0">
              <a:solidFill>
                <a:srgbClr val="C00000"/>
              </a:solidFill>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The annual demand for an item is 3200 units. The unit cost is Rs.6 and inventory carrying cost 25%. If the cost of one procurement is Rs.150, determine:</a:t>
            </a:r>
            <a:endParaRPr lang="en-US" sz="2200" dirty="0" smtClean="0">
              <a:latin typeface="Times New Roman" panose="02020603050405020304" pitchFamily="18" charset="0"/>
              <a:cs typeface="Times New Roman" panose="02020603050405020304" pitchFamily="18" charset="0"/>
            </a:endParaRPr>
          </a:p>
          <a:p>
            <a:pPr marL="514350" indent="-514350">
              <a:buAutoNum type="alphaLcParenR"/>
            </a:pPr>
            <a:r>
              <a:rPr lang="en-US" sz="2200" dirty="0" smtClean="0">
                <a:latin typeface="Times New Roman" panose="02020603050405020304" pitchFamily="18" charset="0"/>
                <a:cs typeface="Times New Roman" panose="02020603050405020304" pitchFamily="18" charset="0"/>
              </a:rPr>
              <a:t>EOQ</a:t>
            </a:r>
            <a:endParaRPr lang="en-US" sz="2200" dirty="0" smtClean="0">
              <a:latin typeface="Times New Roman" panose="02020603050405020304" pitchFamily="18" charset="0"/>
              <a:cs typeface="Times New Roman" panose="02020603050405020304" pitchFamily="18" charset="0"/>
            </a:endParaRPr>
          </a:p>
          <a:p>
            <a:pPr marL="514350" indent="-514350">
              <a:buAutoNum type="alphaLcParenR"/>
            </a:pPr>
            <a:r>
              <a:rPr lang="en-US" sz="2200" dirty="0" err="1" smtClean="0">
                <a:latin typeface="Times New Roman" panose="02020603050405020304" pitchFamily="18" charset="0"/>
                <a:cs typeface="Times New Roman" panose="02020603050405020304" pitchFamily="18" charset="0"/>
              </a:rPr>
              <a:t>No.of</a:t>
            </a:r>
            <a:r>
              <a:rPr lang="en-US" sz="2200" dirty="0" smtClean="0">
                <a:latin typeface="Times New Roman" panose="02020603050405020304" pitchFamily="18" charset="0"/>
                <a:cs typeface="Times New Roman" panose="02020603050405020304" pitchFamily="18" charset="0"/>
              </a:rPr>
              <a:t> orders per year</a:t>
            </a:r>
            <a:endParaRPr lang="en-US" sz="2200" dirty="0" smtClean="0">
              <a:latin typeface="Times New Roman" panose="02020603050405020304" pitchFamily="18" charset="0"/>
              <a:cs typeface="Times New Roman" panose="02020603050405020304" pitchFamily="18" charset="0"/>
            </a:endParaRPr>
          </a:p>
          <a:p>
            <a:pPr marL="514350" indent="-514350">
              <a:buAutoNum type="alphaLcParenR"/>
            </a:pPr>
            <a:r>
              <a:rPr lang="en-US" sz="2200" dirty="0" smtClean="0">
                <a:latin typeface="Times New Roman" panose="02020603050405020304" pitchFamily="18" charset="0"/>
                <a:cs typeface="Times New Roman" panose="02020603050405020304" pitchFamily="18" charset="0"/>
              </a:rPr>
              <a:t>Time between two consecutive orders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r>
              <a:rPr lang="en-US" sz="2800" b="1" dirty="0" smtClean="0">
                <a:solidFill>
                  <a:srgbClr val="C00000"/>
                </a:solidFill>
                <a:latin typeface="Times New Roman" panose="02020603050405020304" pitchFamily="18" charset="0"/>
                <a:cs typeface="Times New Roman" panose="02020603050405020304" pitchFamily="18" charset="0"/>
              </a:rPr>
              <a:t>Solution </a:t>
            </a:r>
            <a:endParaRPr lang="en-IN" sz="28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229600" cy="4925144"/>
          </a:xfrm>
          <a:solidFill>
            <a:schemeClr val="accent2">
              <a:lumMod val="20000"/>
              <a:lumOff val="80000"/>
            </a:schemeClr>
          </a:solidFill>
        </p:spPr>
        <p:txBody>
          <a:bodyPr>
            <a:normAutofit/>
          </a:bodyPr>
          <a:lstStyle/>
          <a:p>
            <a:pPr marL="0" lvl="0" indent="0">
              <a:buNone/>
            </a:pPr>
            <a:r>
              <a:rPr lang="en-IN" sz="2200" b="1" dirty="0">
                <a:solidFill>
                  <a:prstClr val="black"/>
                </a:solidFill>
                <a:latin typeface="Times New Roman" panose="02020603050405020304" pitchFamily="18" charset="0"/>
                <a:cs typeface="Times New Roman" panose="02020603050405020304" pitchFamily="18" charset="0"/>
              </a:rPr>
              <a:t>1</a:t>
            </a:r>
            <a:r>
              <a:rPr lang="en-IN" sz="2200" b="1" dirty="0" smtClean="0">
                <a:solidFill>
                  <a:prstClr val="black"/>
                </a:solidFill>
                <a:latin typeface="Times New Roman" panose="02020603050405020304" pitchFamily="18" charset="0"/>
                <a:cs typeface="Times New Roman" panose="02020603050405020304" pitchFamily="18" charset="0"/>
              </a:rPr>
              <a:t>) EOQ		EOQ </a:t>
            </a:r>
            <a:r>
              <a:rPr lang="en-IN" sz="2200" b="1" dirty="0">
                <a:solidFill>
                  <a:prstClr val="black"/>
                </a:solidFill>
                <a:latin typeface="Times New Roman" panose="02020603050405020304" pitchFamily="18" charset="0"/>
                <a:cs typeface="Times New Roman" panose="02020603050405020304" pitchFamily="18" charset="0"/>
              </a:rPr>
              <a:t>= √</a:t>
            </a:r>
            <a:r>
              <a:rPr lang="en-IN" sz="2200" b="1" u="sng" dirty="0">
                <a:solidFill>
                  <a:prstClr val="black"/>
                </a:solidFill>
                <a:latin typeface="Times New Roman" panose="02020603050405020304" pitchFamily="18" charset="0"/>
                <a:cs typeface="Times New Roman" panose="02020603050405020304" pitchFamily="18" charset="0"/>
              </a:rPr>
              <a:t>2C0</a:t>
            </a:r>
            <a:endParaRPr lang="en-IN"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b="1" dirty="0">
                <a:solidFill>
                  <a:prstClr val="black"/>
                </a:solidFill>
                <a:latin typeface="Times New Roman" panose="02020603050405020304" pitchFamily="18" charset="0"/>
                <a:cs typeface="Times New Roman" panose="02020603050405020304" pitchFamily="18" charset="0"/>
              </a:rPr>
              <a:t>	 		                 I</a:t>
            </a: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Where,    </a:t>
            </a:r>
            <a:r>
              <a:rPr lang="en-US" sz="2200" dirty="0" smtClean="0">
                <a:solidFill>
                  <a:prstClr val="black"/>
                </a:solidFill>
                <a:latin typeface="Times New Roman" panose="02020603050405020304" pitchFamily="18" charset="0"/>
                <a:cs typeface="Times New Roman" panose="02020603050405020304" pitchFamily="18" charset="0"/>
              </a:rPr>
              <a:t>C</a:t>
            </a: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 3,200 units</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O  </a:t>
            </a:r>
            <a:r>
              <a:rPr lang="en-US" sz="2200" dirty="0" smtClean="0">
                <a:solidFill>
                  <a:prstClr val="black"/>
                </a:solidFill>
                <a:latin typeface="Times New Roman" panose="02020603050405020304" pitchFamily="18" charset="0"/>
                <a:cs typeface="Times New Roman" panose="02020603050405020304" pitchFamily="18" charset="0"/>
              </a:rPr>
              <a:t>  = Rs.150</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I    </a:t>
            </a: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25% of Rs.6</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I = 1.50</a:t>
            </a:r>
            <a:endParaRPr lang="en-US" sz="2200" b="1" dirty="0" smtClean="0">
              <a:latin typeface="Times New Roman" panose="02020603050405020304" pitchFamily="18" charset="0"/>
              <a:cs typeface="Times New Roman" panose="02020603050405020304" pitchFamily="18" charset="0"/>
            </a:endParaRPr>
          </a:p>
          <a:p>
            <a:pPr marL="0" lvl="0" indent="0">
              <a:buNone/>
            </a:pP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1)</a:t>
            </a:r>
            <a:r>
              <a:rPr lang="en-US" sz="2200" dirty="0" smtClean="0">
                <a:latin typeface="Times New Roman" panose="02020603050405020304" pitchFamily="18" charset="0"/>
                <a:cs typeface="Times New Roman" panose="02020603050405020304" pitchFamily="18" charset="0"/>
              </a:rPr>
              <a:t>     EOQ = </a:t>
            </a:r>
            <a:r>
              <a:rPr lang="en-IN" sz="2200" dirty="0" smtClean="0">
                <a:solidFill>
                  <a:prstClr val="black"/>
                </a:solidFill>
                <a:latin typeface="Times New Roman" panose="02020603050405020304" pitchFamily="18" charset="0"/>
                <a:cs typeface="Times New Roman" panose="02020603050405020304" pitchFamily="18" charset="0"/>
              </a:rPr>
              <a:t>√</a:t>
            </a:r>
            <a:r>
              <a:rPr lang="en-IN" sz="2200" u="sng" dirty="0" smtClean="0">
                <a:solidFill>
                  <a:prstClr val="black"/>
                </a:solidFill>
                <a:latin typeface="Times New Roman" panose="02020603050405020304" pitchFamily="18" charset="0"/>
                <a:cs typeface="Times New Roman" panose="02020603050405020304" pitchFamily="18" charset="0"/>
              </a:rPr>
              <a:t>2 x 3,200 x 150 </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1.50</a:t>
            </a:r>
            <a:endParaRPr lang="en-US"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a:t>
            </a:r>
            <a:r>
              <a:rPr lang="en-IN"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6,40,000</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b="1" dirty="0">
                <a:solidFill>
                  <a:prstClr val="black"/>
                </a:solidFill>
                <a:latin typeface="Times New Roman" panose="02020603050405020304" pitchFamily="18" charset="0"/>
                <a:cs typeface="Times New Roman" panose="02020603050405020304" pitchFamily="18" charset="0"/>
              </a:rPr>
              <a:t>   </a:t>
            </a: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b="1" dirty="0">
                <a:solidFill>
                  <a:prstClr val="black"/>
                </a:solidFill>
                <a:latin typeface="Times New Roman" panose="02020603050405020304" pitchFamily="18" charset="0"/>
                <a:cs typeface="Times New Roman" panose="02020603050405020304" pitchFamily="18" charset="0"/>
              </a:rPr>
              <a:t>	         </a:t>
            </a:r>
            <a:r>
              <a:rPr lang="en-US" sz="2200" b="1" dirty="0" smtClean="0">
                <a:solidFill>
                  <a:prstClr val="black"/>
                </a:solidFill>
                <a:latin typeface="Times New Roman" panose="02020603050405020304" pitchFamily="18" charset="0"/>
                <a:cs typeface="Times New Roman" panose="02020603050405020304" pitchFamily="18" charset="0"/>
              </a:rPr>
              <a:t>        =  800 units</a:t>
            </a:r>
            <a:endParaRPr lang="en-US" sz="2200" b="1"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US" sz="2200" b="1" dirty="0" smtClean="0">
              <a:solidFill>
                <a:prstClr val="black"/>
              </a:solidFill>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pPr marL="342900" lvl="0" indent="-342900">
              <a:spcBef>
                <a:spcPct val="20000"/>
              </a:spcBef>
            </a:pPr>
            <a:r>
              <a:rPr lang="en-IN" sz="2800" b="1" dirty="0">
                <a:solidFill>
                  <a:srgbClr val="C00000"/>
                </a:solidFill>
                <a:latin typeface="Times New Roman" panose="02020603050405020304" pitchFamily="18" charset="0"/>
                <a:ea typeface="+mn-ea"/>
                <a:cs typeface="Times New Roman" panose="02020603050405020304" pitchFamily="18" charset="0"/>
              </a:rPr>
              <a:t>Working Capital Management Consist- </a:t>
            </a:r>
            <a:br>
              <a:rPr lang="en-IN" sz="2800" dirty="0">
                <a:solidFill>
                  <a:srgbClr val="C00000"/>
                </a:solidFill>
                <a:latin typeface="Times New Roman" panose="02020603050405020304" pitchFamily="18" charset="0"/>
                <a:ea typeface="+mn-ea"/>
                <a:cs typeface="Times New Roman" panose="02020603050405020304" pitchFamily="18" charset="0"/>
              </a:rPr>
            </a:br>
            <a:endParaRPr lang="en-IN" sz="2800"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r>
              <a:rPr lang="en-IN" sz="2200" dirty="0" smtClean="0">
                <a:latin typeface="Times New Roman" panose="02020603050405020304" pitchFamily="18" charset="0"/>
                <a:cs typeface="Times New Roman" panose="02020603050405020304" pitchFamily="18" charset="0"/>
              </a:rPr>
              <a:t>Management </a:t>
            </a:r>
            <a:r>
              <a:rPr lang="en-IN" sz="2200" dirty="0">
                <a:latin typeface="Times New Roman" panose="02020603050405020304" pitchFamily="18" charset="0"/>
                <a:cs typeface="Times New Roman" panose="02020603050405020304" pitchFamily="18" charset="0"/>
              </a:rPr>
              <a:t>of inventory </a:t>
            </a:r>
            <a:endParaRPr lang="en-IN" sz="2200" dirty="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Management </a:t>
            </a:r>
            <a:r>
              <a:rPr lang="en-IN" sz="2200" dirty="0">
                <a:latin typeface="Times New Roman" panose="02020603050405020304" pitchFamily="18" charset="0"/>
                <a:cs typeface="Times New Roman" panose="02020603050405020304" pitchFamily="18" charset="0"/>
              </a:rPr>
              <a:t>of cash </a:t>
            </a:r>
            <a:endParaRPr lang="en-IN" sz="2200" dirty="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Management </a:t>
            </a:r>
            <a:r>
              <a:rPr lang="en-IN" sz="2200" dirty="0">
                <a:latin typeface="Times New Roman" panose="02020603050405020304" pitchFamily="18" charset="0"/>
                <a:cs typeface="Times New Roman" panose="02020603050405020304" pitchFamily="18" charset="0"/>
              </a:rPr>
              <a:t>of receivables </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buNone/>
            </a:pPr>
            <a:r>
              <a:rPr lang="en-US" sz="2200" b="1" dirty="0" smtClean="0">
                <a:latin typeface="Times New Roman" panose="02020603050405020304" pitchFamily="18" charset="0"/>
                <a:cs typeface="Times New Roman" panose="02020603050405020304" pitchFamily="18" charset="0"/>
              </a:rPr>
              <a:t>2) </a:t>
            </a:r>
            <a:r>
              <a:rPr lang="en-US" sz="2200" b="1" dirty="0" err="1" smtClean="0">
                <a:latin typeface="Times New Roman" panose="02020603050405020304" pitchFamily="18" charset="0"/>
                <a:cs typeface="Times New Roman" panose="02020603050405020304" pitchFamily="18" charset="0"/>
              </a:rPr>
              <a:t>No.of</a:t>
            </a:r>
            <a:r>
              <a:rPr lang="en-US" sz="2200" b="1" dirty="0" smtClean="0">
                <a:latin typeface="Times New Roman" panose="02020603050405020304" pitchFamily="18" charset="0"/>
                <a:cs typeface="Times New Roman" panose="02020603050405020304" pitchFamily="18" charset="0"/>
              </a:rPr>
              <a:t> orders to be placed in a year</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u="sng" dirty="0" smtClean="0">
                <a:latin typeface="Times New Roman" panose="02020603050405020304" pitchFamily="18" charset="0"/>
                <a:cs typeface="Times New Roman" panose="02020603050405020304" pitchFamily="18" charset="0"/>
              </a:rPr>
              <a:t>Annual </a:t>
            </a:r>
            <a:r>
              <a:rPr lang="en-US" sz="2200" u="sng" dirty="0" err="1" smtClean="0">
                <a:latin typeface="Times New Roman" panose="02020603050405020304" pitchFamily="18" charset="0"/>
                <a:cs typeface="Times New Roman" panose="02020603050405020304" pitchFamily="18" charset="0"/>
              </a:rPr>
              <a:t>consumprtion</a:t>
            </a:r>
            <a:endParaRPr lang="en-US" sz="2200" u="sng"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EOQ</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u="sng" dirty="0" smtClean="0">
                <a:latin typeface="Times New Roman" panose="02020603050405020304" pitchFamily="18" charset="0"/>
                <a:cs typeface="Times New Roman" panose="02020603050405020304" pitchFamily="18" charset="0"/>
              </a:rPr>
              <a:t>3200</a:t>
            </a:r>
            <a:endParaRPr lang="en-US" sz="2200" u="sng"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800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4  orders per year</a:t>
            </a:r>
            <a:endParaRPr lang="en-US" sz="2200" b="1" dirty="0" smtClean="0">
              <a:latin typeface="Times New Roman" panose="02020603050405020304" pitchFamily="18" charset="0"/>
              <a:cs typeface="Times New Roman" panose="02020603050405020304" pitchFamily="18" charset="0"/>
            </a:endParaRPr>
          </a:p>
          <a:p>
            <a:pPr marL="0" indent="0">
              <a:buNone/>
            </a:pP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3) Time between two orders</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b="1"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u="sng" dirty="0" smtClean="0">
                <a:latin typeface="Times New Roman" panose="02020603050405020304" pitchFamily="18" charset="0"/>
                <a:cs typeface="Times New Roman" panose="02020603050405020304" pitchFamily="18" charset="0"/>
              </a:rPr>
              <a:t>12 months</a:t>
            </a:r>
            <a:endParaRPr lang="en-US" sz="2200" u="sng"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4 orders</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 3 months</a:t>
            </a:r>
            <a:endParaRPr lang="en-IN" sz="22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lstStyle/>
          <a:p>
            <a:pPr lvl="0">
              <a:spcBef>
                <a:spcPct val="20000"/>
              </a:spcBef>
            </a:pPr>
            <a:r>
              <a:rPr lang="en-IN" sz="2500" b="1" dirty="0">
                <a:solidFill>
                  <a:srgbClr val="C00000"/>
                </a:solidFill>
                <a:ea typeface="+mn-ea"/>
                <a:cs typeface="+mn-cs"/>
              </a:rPr>
              <a:t> </a:t>
            </a:r>
            <a:r>
              <a:rPr lang="en-IN" sz="2500" b="1" dirty="0" smtClean="0">
                <a:solidFill>
                  <a:srgbClr val="C00000"/>
                </a:solidFill>
                <a:ea typeface="+mn-ea"/>
                <a:cs typeface="+mn-cs"/>
              </a:rPr>
              <a:t>Meaning </a:t>
            </a:r>
            <a:r>
              <a:rPr lang="en-IN" sz="2500" b="1" dirty="0">
                <a:solidFill>
                  <a:srgbClr val="C00000"/>
                </a:solidFill>
                <a:ea typeface="+mn-ea"/>
                <a:cs typeface="+mn-cs"/>
              </a:rPr>
              <a:t>of </a:t>
            </a:r>
            <a:r>
              <a:rPr lang="en-IN" sz="2500" b="1" dirty="0" smtClean="0">
                <a:solidFill>
                  <a:srgbClr val="C00000"/>
                </a:solidFill>
                <a:ea typeface="+mn-ea"/>
                <a:cs typeface="+mn-cs"/>
              </a:rPr>
              <a:t>inventory</a:t>
            </a:r>
            <a:br>
              <a:rPr lang="en-IN" sz="2500" dirty="0">
                <a:solidFill>
                  <a:srgbClr val="C00000"/>
                </a:solidFill>
                <a:ea typeface="+mn-ea"/>
                <a:cs typeface="+mn-cs"/>
              </a:rPr>
            </a:br>
            <a:endParaRPr lang="en-IN" dirty="0">
              <a:solidFill>
                <a:srgbClr val="C00000"/>
              </a:solidFill>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r>
              <a:rPr lang="en-IN" sz="2200" dirty="0" smtClean="0">
                <a:latin typeface="Times New Roman" panose="02020603050405020304" pitchFamily="18" charset="0"/>
                <a:cs typeface="Times New Roman" panose="02020603050405020304" pitchFamily="18" charset="0"/>
              </a:rPr>
              <a:t>Inventory </a:t>
            </a:r>
            <a:r>
              <a:rPr lang="en-IN" sz="2200" dirty="0">
                <a:latin typeface="Times New Roman" panose="02020603050405020304" pitchFamily="18" charset="0"/>
                <a:cs typeface="Times New Roman" panose="02020603050405020304" pitchFamily="18" charset="0"/>
              </a:rPr>
              <a:t>means stock of goods. </a:t>
            </a:r>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In </a:t>
            </a:r>
            <a:r>
              <a:rPr lang="en-IN" sz="2200" dirty="0">
                <a:latin typeface="Times New Roman" panose="02020603050405020304" pitchFamily="18" charset="0"/>
                <a:cs typeface="Times New Roman" panose="02020603050405020304" pitchFamily="18" charset="0"/>
              </a:rPr>
              <a:t>accounting language inventory means stock of raw materials, stock of work in progress and stock of finished goods. </a:t>
            </a:r>
            <a:endParaRPr lang="en-IN" sz="2200" dirty="0">
              <a:latin typeface="Times New Roman" panose="02020603050405020304" pitchFamily="18" charset="0"/>
              <a:cs typeface="Times New Roman" panose="02020603050405020304" pitchFamily="18" charset="0"/>
            </a:endParaRPr>
          </a:p>
          <a:p>
            <a:pPr marL="0" indent="0">
              <a:buNone/>
            </a:pPr>
            <a:endParaRPr lang="en-IN" sz="2200" b="1" dirty="0" smtClean="0">
              <a:latin typeface="Times New Roman" panose="02020603050405020304" pitchFamily="18" charset="0"/>
              <a:cs typeface="Times New Roman" panose="02020603050405020304" pitchFamily="18" charset="0"/>
            </a:endParaRPr>
          </a:p>
          <a:p>
            <a:pPr marL="0" indent="0">
              <a:buNone/>
            </a:pPr>
            <a:r>
              <a:rPr lang="en-IN" sz="2200" b="1" dirty="0">
                <a:latin typeface="Times New Roman" panose="02020603050405020304" pitchFamily="18" charset="0"/>
                <a:cs typeface="Times New Roman" panose="02020603050405020304" pitchFamily="18" charset="0"/>
              </a:rPr>
              <a:t>	</a:t>
            </a:r>
            <a:r>
              <a:rPr lang="en-IN" sz="2200" b="1" dirty="0" smtClean="0">
                <a:latin typeface="Times New Roman" panose="02020603050405020304" pitchFamily="18" charset="0"/>
                <a:cs typeface="Times New Roman" panose="02020603050405020304" pitchFamily="18" charset="0"/>
              </a:rPr>
              <a:t>	Types </a:t>
            </a:r>
            <a:r>
              <a:rPr lang="en-IN" sz="2200" b="1" dirty="0">
                <a:latin typeface="Times New Roman" panose="02020603050405020304" pitchFamily="18" charset="0"/>
                <a:cs typeface="Times New Roman" panose="02020603050405020304" pitchFamily="18" charset="0"/>
              </a:rPr>
              <a:t>of inventory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 </a:t>
            </a:r>
            <a:r>
              <a:rPr lang="en-IN" sz="2200" b="1" i="1" dirty="0">
                <a:latin typeface="Times New Roman" panose="02020603050405020304" pitchFamily="18" charset="0"/>
                <a:cs typeface="Times New Roman" panose="02020603050405020304" pitchFamily="18" charset="0"/>
              </a:rPr>
              <a:t>Raw material inventory </a:t>
            </a:r>
            <a:r>
              <a:rPr lang="en-IN" sz="2200" dirty="0">
                <a:latin typeface="Times New Roman" panose="02020603050405020304" pitchFamily="18" charset="0"/>
                <a:cs typeface="Times New Roman" panose="02020603050405020304" pitchFamily="18" charset="0"/>
              </a:rPr>
              <a:t>– inputs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 </a:t>
            </a:r>
            <a:r>
              <a:rPr lang="en-IN" sz="2200" b="1" i="1" dirty="0">
                <a:latin typeface="Times New Roman" panose="02020603050405020304" pitchFamily="18" charset="0"/>
                <a:cs typeface="Times New Roman" panose="02020603050405020304" pitchFamily="18" charset="0"/>
              </a:rPr>
              <a:t>Work in progress </a:t>
            </a:r>
            <a:r>
              <a:rPr lang="en-IN" sz="2200" dirty="0">
                <a:latin typeface="Times New Roman" panose="02020603050405020304" pitchFamily="18" charset="0"/>
                <a:cs typeface="Times New Roman" panose="02020603050405020304" pitchFamily="18" charset="0"/>
              </a:rPr>
              <a:t>– semi finished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 </a:t>
            </a:r>
            <a:r>
              <a:rPr lang="en-IN" sz="2200" b="1" i="1" dirty="0">
                <a:latin typeface="Times New Roman" panose="02020603050405020304" pitchFamily="18" charset="0"/>
                <a:cs typeface="Times New Roman" panose="02020603050405020304" pitchFamily="18" charset="0"/>
              </a:rPr>
              <a:t>Finished goods </a:t>
            </a:r>
            <a:r>
              <a:rPr lang="en-IN" sz="2200" dirty="0">
                <a:latin typeface="Times New Roman" panose="02020603050405020304" pitchFamily="18" charset="0"/>
                <a:cs typeface="Times New Roman" panose="02020603050405020304" pitchFamily="18" charset="0"/>
              </a:rPr>
              <a:t>– final products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pPr marL="342900" lvl="0" indent="-342900">
              <a:spcBef>
                <a:spcPct val="20000"/>
              </a:spcBef>
            </a:pPr>
            <a:r>
              <a:rPr lang="en-IN" sz="3000" b="1" dirty="0">
                <a:solidFill>
                  <a:srgbClr val="C00000"/>
                </a:solidFill>
                <a:latin typeface="Times New Roman" panose="02020603050405020304" pitchFamily="18" charset="0"/>
                <a:ea typeface="+mn-ea"/>
                <a:cs typeface="Times New Roman" panose="02020603050405020304" pitchFamily="18" charset="0"/>
              </a:rPr>
              <a:t>Inventory Management </a:t>
            </a:r>
            <a:endParaRPr lang="en-IN" sz="3000" dirty="0">
              <a:solidFill>
                <a:srgbClr val="C00000"/>
              </a:solidFill>
              <a:latin typeface="Times New Roman" panose="02020603050405020304" pitchFamily="18" charset="0"/>
              <a:ea typeface="+mn-ea"/>
              <a:cs typeface="Times New Roman" panose="02020603050405020304" pitchFamily="18" charset="0"/>
            </a:endParaRPr>
          </a:p>
        </p:txBody>
      </p:sp>
      <p:sp>
        <p:nvSpPr>
          <p:cNvPr id="3" name="Content Placeholder 2"/>
          <p:cNvSpPr>
            <a:spLocks noGrp="1"/>
          </p:cNvSpPr>
          <p:nvPr>
            <p:ph idx="1"/>
          </p:nvPr>
        </p:nvSpPr>
        <p:spPr>
          <a:solidFill>
            <a:schemeClr val="accent2">
              <a:lumMod val="20000"/>
              <a:lumOff val="80000"/>
            </a:schemeClr>
          </a:solidFill>
        </p:spPr>
        <p:txBody>
          <a:bodyPr/>
          <a:lstStyle/>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Simply </a:t>
            </a:r>
            <a:r>
              <a:rPr lang="en-IN" sz="2200" dirty="0">
                <a:solidFill>
                  <a:prstClr val="black"/>
                </a:solidFill>
                <a:latin typeface="Times New Roman" panose="02020603050405020304" pitchFamily="18" charset="0"/>
                <a:cs typeface="Times New Roman" panose="02020603050405020304" pitchFamily="18" charset="0"/>
              </a:rPr>
              <a:t>inventory management means managing inventory or stocks of business enterprise. Widely it means efficient planning and controlling of inventories. </a:t>
            </a:r>
            <a:endParaRPr lang="en-IN" sz="2200"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pPr marL="342900" lvl="0" indent="-342900">
              <a:spcBef>
                <a:spcPct val="20000"/>
              </a:spcBef>
            </a:pPr>
            <a:r>
              <a:rPr lang="en-IN" sz="2800" b="1" dirty="0">
                <a:solidFill>
                  <a:srgbClr val="C00000"/>
                </a:solidFill>
                <a:latin typeface="Times New Roman" panose="02020603050405020304" pitchFamily="18" charset="0"/>
                <a:ea typeface="+mn-ea"/>
                <a:cs typeface="Times New Roman" panose="02020603050405020304" pitchFamily="18" charset="0"/>
              </a:rPr>
              <a:t>Objectives of inventory management </a:t>
            </a:r>
            <a:br>
              <a:rPr lang="en-IN" sz="2800" dirty="0">
                <a:solidFill>
                  <a:srgbClr val="C00000"/>
                </a:solidFill>
                <a:latin typeface="Times New Roman" panose="02020603050405020304" pitchFamily="18" charset="0"/>
                <a:ea typeface="+mn-ea"/>
                <a:cs typeface="Times New Roman" panose="02020603050405020304" pitchFamily="18" charset="0"/>
              </a:rPr>
            </a:br>
            <a:endParaRPr lang="en-IN" sz="2800"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To </a:t>
            </a:r>
            <a:r>
              <a:rPr lang="en-IN" sz="2200" dirty="0">
                <a:latin typeface="Times New Roman" panose="02020603050405020304" pitchFamily="18" charset="0"/>
                <a:cs typeface="Times New Roman" panose="02020603050405020304" pitchFamily="18" charset="0"/>
              </a:rPr>
              <a:t>ensure that adequate inventories are </a:t>
            </a:r>
            <a:r>
              <a:rPr lang="en-IN" sz="2200" dirty="0" smtClean="0">
                <a:latin typeface="Times New Roman" panose="02020603050405020304" pitchFamily="18" charset="0"/>
                <a:cs typeface="Times New Roman" panose="02020603050405020304" pitchFamily="18" charset="0"/>
              </a:rPr>
              <a:t>available.</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To </a:t>
            </a:r>
            <a:r>
              <a:rPr lang="en-IN" sz="2200" dirty="0">
                <a:latin typeface="Times New Roman" panose="02020603050405020304" pitchFamily="18" charset="0"/>
                <a:cs typeface="Times New Roman" panose="02020603050405020304" pitchFamily="18" charset="0"/>
              </a:rPr>
              <a:t>minims the investment of funds in </a:t>
            </a:r>
            <a:r>
              <a:rPr lang="en-IN" sz="2200" dirty="0" smtClean="0">
                <a:latin typeface="Times New Roman" panose="02020603050405020304" pitchFamily="18" charset="0"/>
                <a:cs typeface="Times New Roman" panose="02020603050405020304" pitchFamily="18" charset="0"/>
              </a:rPr>
              <a:t>inventories.</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Minimize </a:t>
            </a:r>
            <a:r>
              <a:rPr lang="en-IN" sz="2200" dirty="0">
                <a:latin typeface="Times New Roman" panose="02020603050405020304" pitchFamily="18" charset="0"/>
                <a:cs typeface="Times New Roman" panose="02020603050405020304" pitchFamily="18" charset="0"/>
              </a:rPr>
              <a:t>cost ordering and carrying </a:t>
            </a:r>
            <a:r>
              <a:rPr lang="en-IN" sz="2200" dirty="0" smtClean="0">
                <a:latin typeface="Times New Roman" panose="02020603050405020304" pitchFamily="18" charset="0"/>
                <a:cs typeface="Times New Roman" panose="02020603050405020304" pitchFamily="18" charset="0"/>
              </a:rPr>
              <a:t>inventories.</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Maximize </a:t>
            </a:r>
            <a:r>
              <a:rPr lang="en-IN" sz="2200" dirty="0">
                <a:latin typeface="Times New Roman" panose="02020603050405020304" pitchFamily="18" charset="0"/>
                <a:cs typeface="Times New Roman" panose="02020603050405020304" pitchFamily="18" charset="0"/>
              </a:rPr>
              <a:t>wealth of </a:t>
            </a:r>
            <a:r>
              <a:rPr lang="en-IN" sz="2200" dirty="0" smtClean="0">
                <a:latin typeface="Times New Roman" panose="02020603050405020304" pitchFamily="18" charset="0"/>
                <a:cs typeface="Times New Roman" panose="02020603050405020304" pitchFamily="18" charset="0"/>
              </a:rPr>
              <a:t>shareholders.</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Avoid </a:t>
            </a:r>
            <a:r>
              <a:rPr lang="en-IN" sz="2200" dirty="0">
                <a:latin typeface="Times New Roman" panose="02020603050405020304" pitchFamily="18" charset="0"/>
                <a:cs typeface="Times New Roman" panose="02020603050405020304" pitchFamily="18" charset="0"/>
              </a:rPr>
              <a:t>cash </a:t>
            </a:r>
            <a:r>
              <a:rPr lang="en-IN" sz="2200" dirty="0" smtClean="0">
                <a:latin typeface="Times New Roman" panose="02020603050405020304" pitchFamily="18" charset="0"/>
                <a:cs typeface="Times New Roman" panose="02020603050405020304" pitchFamily="18" charset="0"/>
              </a:rPr>
              <a:t>crisis.</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Avoid </a:t>
            </a:r>
            <a:r>
              <a:rPr lang="en-IN" sz="2200" dirty="0">
                <a:latin typeface="Times New Roman" panose="02020603050405020304" pitchFamily="18" charset="0"/>
                <a:cs typeface="Times New Roman" panose="02020603050405020304" pitchFamily="18" charset="0"/>
              </a:rPr>
              <a:t>over stocking and under </a:t>
            </a:r>
            <a:r>
              <a:rPr lang="en-IN" sz="2200" dirty="0" smtClean="0">
                <a:latin typeface="Times New Roman" panose="02020603050405020304" pitchFamily="18" charset="0"/>
                <a:cs typeface="Times New Roman" panose="02020603050405020304" pitchFamily="18" charset="0"/>
              </a:rPr>
              <a:t>stocking.</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Minimize </a:t>
            </a:r>
            <a:r>
              <a:rPr lang="en-IN" sz="2200" dirty="0">
                <a:latin typeface="Times New Roman" panose="02020603050405020304" pitchFamily="18" charset="0"/>
                <a:cs typeface="Times New Roman" panose="02020603050405020304" pitchFamily="18" charset="0"/>
              </a:rPr>
              <a:t>wastage and </a:t>
            </a:r>
            <a:r>
              <a:rPr lang="en-IN" sz="2200" dirty="0" smtClean="0">
                <a:latin typeface="Times New Roman" panose="02020603050405020304" pitchFamily="18" charset="0"/>
                <a:cs typeface="Times New Roman" panose="02020603050405020304" pitchFamily="18" charset="0"/>
              </a:rPr>
              <a:t>pilferage.</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Ensure </a:t>
            </a:r>
            <a:r>
              <a:rPr lang="en-IN" sz="2200" dirty="0">
                <a:latin typeface="Times New Roman" panose="02020603050405020304" pitchFamily="18" charset="0"/>
                <a:cs typeface="Times New Roman" panose="02020603050405020304" pitchFamily="18" charset="0"/>
              </a:rPr>
              <a:t>quality of products </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pPr marL="342900" lvl="0" indent="-342900">
              <a:spcBef>
                <a:spcPct val="20000"/>
              </a:spcBef>
            </a:pPr>
            <a:r>
              <a:rPr lang="en-IN" sz="2800" b="1" dirty="0">
                <a:solidFill>
                  <a:srgbClr val="C00000"/>
                </a:solidFill>
                <a:latin typeface="Times New Roman" panose="02020603050405020304" pitchFamily="18" charset="0"/>
                <a:ea typeface="+mn-ea"/>
                <a:cs typeface="Times New Roman" panose="02020603050405020304" pitchFamily="18" charset="0"/>
              </a:rPr>
              <a:t>Motives of Holding Inventories </a:t>
            </a:r>
            <a:endParaRPr lang="en-IN" sz="2800" dirty="0">
              <a:solidFill>
                <a:srgbClr val="C00000"/>
              </a:solidFill>
              <a:latin typeface="Times New Roman" panose="02020603050405020304" pitchFamily="18" charset="0"/>
              <a:ea typeface="+mn-ea"/>
              <a:cs typeface="Times New Roman" panose="02020603050405020304" pitchFamily="18" charset="0"/>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514350" indent="-514350">
              <a:buFont typeface="+mj-lt"/>
              <a:buAutoNum type="arabicPeriod"/>
            </a:pPr>
            <a:r>
              <a:rPr lang="en-IN" sz="2200" b="1" dirty="0" smtClean="0">
                <a:solidFill>
                  <a:srgbClr val="C00000"/>
                </a:solidFill>
                <a:latin typeface="Times New Roman" panose="02020603050405020304" pitchFamily="18" charset="0"/>
                <a:cs typeface="Times New Roman" panose="02020603050405020304" pitchFamily="18" charset="0"/>
              </a:rPr>
              <a:t>Transaction </a:t>
            </a:r>
            <a:r>
              <a:rPr lang="en-IN" sz="2200" b="1" dirty="0">
                <a:solidFill>
                  <a:srgbClr val="C00000"/>
                </a:solidFill>
                <a:latin typeface="Times New Roman" panose="02020603050405020304" pitchFamily="18" charset="0"/>
                <a:cs typeface="Times New Roman" panose="02020603050405020304" pitchFamily="18" charset="0"/>
              </a:rPr>
              <a:t>motive </a:t>
            </a:r>
            <a:r>
              <a:rPr lang="en-IN" sz="2200" dirty="0">
                <a:solidFill>
                  <a:srgbClr val="C00000"/>
                </a:solidFill>
                <a:latin typeface="Times New Roman" panose="02020603050405020304" pitchFamily="18" charset="0"/>
                <a:cs typeface="Times New Roman" panose="02020603050405020304" pitchFamily="18" charset="0"/>
              </a:rPr>
              <a:t>:</a:t>
            </a:r>
            <a:endParaRPr lang="en-IN" sz="2200" dirty="0">
              <a:solidFill>
                <a:srgbClr val="C00000"/>
              </a:solidFill>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Every </a:t>
            </a:r>
            <a:r>
              <a:rPr lang="en-IN" sz="2200" dirty="0">
                <a:latin typeface="Times New Roman" panose="02020603050405020304" pitchFamily="18" charset="0"/>
                <a:cs typeface="Times New Roman" panose="02020603050405020304" pitchFamily="18" charset="0"/>
              </a:rPr>
              <a:t>firm has to maintain some level of inventory to meet day to day requirement of sales. </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dirty="0">
              <a:solidFill>
                <a:srgbClr val="C00000"/>
              </a:solidFill>
              <a:latin typeface="Times New Roman" panose="02020603050405020304" pitchFamily="18" charset="0"/>
              <a:cs typeface="Times New Roman" panose="02020603050405020304" pitchFamily="18" charset="0"/>
            </a:endParaRPr>
          </a:p>
          <a:p>
            <a:pPr marL="0" indent="0">
              <a:buNone/>
            </a:pPr>
            <a:r>
              <a:rPr lang="en-IN" sz="2200" dirty="0" smtClean="0">
                <a:solidFill>
                  <a:srgbClr val="C00000"/>
                </a:solidFill>
                <a:latin typeface="Times New Roman" panose="02020603050405020304" pitchFamily="18" charset="0"/>
                <a:cs typeface="Times New Roman" panose="02020603050405020304" pitchFamily="18" charset="0"/>
              </a:rPr>
              <a:t>2.    </a:t>
            </a:r>
            <a:r>
              <a:rPr lang="en-IN" sz="2200" b="1" dirty="0" smtClean="0">
                <a:solidFill>
                  <a:srgbClr val="C00000"/>
                </a:solidFill>
                <a:latin typeface="Times New Roman" panose="02020603050405020304" pitchFamily="18" charset="0"/>
                <a:cs typeface="Times New Roman" panose="02020603050405020304" pitchFamily="18" charset="0"/>
              </a:rPr>
              <a:t>Production </a:t>
            </a:r>
            <a:r>
              <a:rPr lang="en-IN" sz="2200" b="1" dirty="0">
                <a:solidFill>
                  <a:srgbClr val="C00000"/>
                </a:solidFill>
                <a:latin typeface="Times New Roman" panose="02020603050405020304" pitchFamily="18" charset="0"/>
                <a:cs typeface="Times New Roman" panose="02020603050405020304" pitchFamily="18" charset="0"/>
              </a:rPr>
              <a:t>motive </a:t>
            </a:r>
            <a:r>
              <a:rPr lang="en-IN" sz="2200" dirty="0">
                <a:solidFill>
                  <a:srgbClr val="C00000"/>
                </a:solidFill>
                <a:latin typeface="Times New Roman" panose="02020603050405020304" pitchFamily="18" charset="0"/>
                <a:cs typeface="Times New Roman" panose="02020603050405020304" pitchFamily="18" charset="0"/>
              </a:rPr>
              <a:t>:</a:t>
            </a:r>
            <a:endParaRPr lang="en-IN" sz="2200" dirty="0">
              <a:solidFill>
                <a:srgbClr val="C00000"/>
              </a:solidFill>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A </a:t>
            </a:r>
            <a:r>
              <a:rPr lang="en-IN" sz="2200" dirty="0">
                <a:latin typeface="Times New Roman" panose="02020603050405020304" pitchFamily="18" charset="0"/>
                <a:cs typeface="Times New Roman" panose="02020603050405020304" pitchFamily="18" charset="0"/>
              </a:rPr>
              <a:t>firm should keep some inventory for unforeseen circumstances. </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dirty="0">
              <a:solidFill>
                <a:srgbClr val="C00000"/>
              </a:solidFill>
              <a:latin typeface="Times New Roman" panose="02020603050405020304" pitchFamily="18" charset="0"/>
              <a:cs typeface="Times New Roman" panose="02020603050405020304" pitchFamily="18" charset="0"/>
            </a:endParaRPr>
          </a:p>
          <a:p>
            <a:pPr marL="0" indent="0">
              <a:buNone/>
            </a:pPr>
            <a:r>
              <a:rPr lang="en-IN" sz="2200" dirty="0" smtClean="0">
                <a:solidFill>
                  <a:srgbClr val="C00000"/>
                </a:solidFill>
                <a:latin typeface="Times New Roman" panose="02020603050405020304" pitchFamily="18" charset="0"/>
                <a:cs typeface="Times New Roman" panose="02020603050405020304" pitchFamily="18" charset="0"/>
              </a:rPr>
              <a:t>3.    </a:t>
            </a:r>
            <a:r>
              <a:rPr lang="en-IN" sz="2200" b="1" dirty="0" smtClean="0">
                <a:solidFill>
                  <a:srgbClr val="C00000"/>
                </a:solidFill>
                <a:latin typeface="Times New Roman" panose="02020603050405020304" pitchFamily="18" charset="0"/>
                <a:cs typeface="Times New Roman" panose="02020603050405020304" pitchFamily="18" charset="0"/>
              </a:rPr>
              <a:t>Speculative transaction:</a:t>
            </a:r>
            <a:endParaRPr lang="en-IN" sz="2200" dirty="0">
              <a:solidFill>
                <a:srgbClr val="C00000"/>
              </a:solidFill>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The </a:t>
            </a:r>
            <a:r>
              <a:rPr lang="en-IN" sz="2200" dirty="0">
                <a:latin typeface="Times New Roman" panose="02020603050405020304" pitchFamily="18" charset="0"/>
                <a:cs typeface="Times New Roman" panose="02020603050405020304" pitchFamily="18" charset="0"/>
              </a:rPr>
              <a:t>firm may keep some inventory in order to capitalize an opportunity of making profit.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pPr marL="342900" lvl="0" indent="-342900">
              <a:spcBef>
                <a:spcPct val="20000"/>
              </a:spcBef>
            </a:pPr>
            <a:r>
              <a:rPr lang="en-IN" sz="2800" b="1" dirty="0" smtClean="0">
                <a:solidFill>
                  <a:srgbClr val="C00000"/>
                </a:solidFill>
                <a:latin typeface="Times New Roman" panose="02020603050405020304" pitchFamily="18" charset="0"/>
                <a:ea typeface="+mn-ea"/>
                <a:cs typeface="Times New Roman" panose="02020603050405020304" pitchFamily="18" charset="0"/>
              </a:rPr>
              <a:t>Benefits of inventories </a:t>
            </a:r>
            <a:br>
              <a:rPr lang="en-IN" sz="2800" dirty="0" smtClean="0">
                <a:solidFill>
                  <a:srgbClr val="C00000"/>
                </a:solidFill>
                <a:latin typeface="Times New Roman" panose="02020603050405020304" pitchFamily="18" charset="0"/>
                <a:ea typeface="+mn-ea"/>
                <a:cs typeface="Times New Roman" panose="02020603050405020304" pitchFamily="18" charset="0"/>
              </a:rPr>
            </a:br>
            <a:endParaRPr lang="en-IN" sz="2800"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buNone/>
            </a:pPr>
            <a:r>
              <a:rPr lang="en-IN" sz="2200" b="1" dirty="0" smtClean="0">
                <a:latin typeface="Times New Roman" panose="02020603050405020304" pitchFamily="18" charset="0"/>
                <a:cs typeface="Times New Roman" panose="02020603050405020304" pitchFamily="18" charset="0"/>
              </a:rPr>
              <a:t>1.     Uninterrupted </a:t>
            </a:r>
            <a:r>
              <a:rPr lang="en-IN" sz="2200" b="1" dirty="0">
                <a:latin typeface="Times New Roman" panose="02020603050405020304" pitchFamily="18" charset="0"/>
                <a:cs typeface="Times New Roman" panose="02020603050405020304" pitchFamily="18" charset="0"/>
              </a:rPr>
              <a:t>production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Continuous </a:t>
            </a:r>
            <a:r>
              <a:rPr lang="en-IN" sz="2200" dirty="0">
                <a:latin typeface="Times New Roman" panose="02020603050405020304" pitchFamily="18" charset="0"/>
                <a:cs typeface="Times New Roman" panose="02020603050405020304" pitchFamily="18" charset="0"/>
              </a:rPr>
              <a:t>flow of production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2.     </a:t>
            </a:r>
            <a:r>
              <a:rPr lang="en-IN" sz="2200" b="1" dirty="0">
                <a:latin typeface="Times New Roman" panose="02020603050405020304" pitchFamily="18" charset="0"/>
                <a:cs typeface="Times New Roman" panose="02020603050405020304" pitchFamily="18" charset="0"/>
              </a:rPr>
              <a:t>Efficient purchase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Bulk </a:t>
            </a:r>
            <a:r>
              <a:rPr lang="en-IN" sz="2200" dirty="0">
                <a:latin typeface="Times New Roman" panose="02020603050405020304" pitchFamily="18" charset="0"/>
                <a:cs typeface="Times New Roman" panose="02020603050405020304" pitchFamily="18" charset="0"/>
              </a:rPr>
              <a:t>purchase may lead to trade and cash discounts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3.     </a:t>
            </a:r>
            <a:r>
              <a:rPr lang="en-IN" sz="2200" b="1" dirty="0" smtClean="0">
                <a:latin typeface="Times New Roman" panose="02020603050405020304" pitchFamily="18" charset="0"/>
                <a:cs typeface="Times New Roman" panose="02020603050405020304" pitchFamily="18" charset="0"/>
              </a:rPr>
              <a:t>Independent </a:t>
            </a:r>
            <a:r>
              <a:rPr lang="en-IN" sz="2200" b="1" dirty="0">
                <a:latin typeface="Times New Roman" panose="02020603050405020304" pitchFamily="18" charset="0"/>
                <a:cs typeface="Times New Roman" panose="02020603050405020304" pitchFamily="18" charset="0"/>
              </a:rPr>
              <a:t>sales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Maintain </a:t>
            </a:r>
            <a:r>
              <a:rPr lang="en-IN" sz="2200" dirty="0">
                <a:latin typeface="Times New Roman" panose="02020603050405020304" pitchFamily="18" charset="0"/>
                <a:cs typeface="Times New Roman" panose="02020603050405020304" pitchFamily="18" charset="0"/>
              </a:rPr>
              <a:t>minimum level of stock of finished goods to avoid flow sales.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4.     </a:t>
            </a:r>
            <a:r>
              <a:rPr lang="en-IN" sz="2200" b="1" dirty="0" smtClean="0">
                <a:latin typeface="Times New Roman" panose="02020603050405020304" pitchFamily="18" charset="0"/>
                <a:cs typeface="Times New Roman" panose="02020603050405020304" pitchFamily="18" charset="0"/>
              </a:rPr>
              <a:t>Goodwill </a:t>
            </a:r>
            <a:r>
              <a:rPr lang="en-IN" sz="2200" b="1" dirty="0">
                <a:latin typeface="Times New Roman" panose="02020603050405020304" pitchFamily="18" charset="0"/>
                <a:cs typeface="Times New Roman" panose="02020603050405020304" pitchFamily="18" charset="0"/>
              </a:rPr>
              <a:t>with customers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In </a:t>
            </a:r>
            <a:r>
              <a:rPr lang="en-IN" sz="2200" dirty="0">
                <a:latin typeface="Times New Roman" panose="02020603050405020304" pitchFamily="18" charset="0"/>
                <a:cs typeface="Times New Roman" panose="02020603050405020304" pitchFamily="18" charset="0"/>
              </a:rPr>
              <a:t>order to provide goods on demand.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pPr marL="342900" lvl="0" indent="-342900">
              <a:spcBef>
                <a:spcPct val="20000"/>
              </a:spcBef>
            </a:pPr>
            <a:r>
              <a:rPr lang="en-IN" sz="2800" b="1" dirty="0">
                <a:solidFill>
                  <a:srgbClr val="C00000"/>
                </a:solidFill>
                <a:ea typeface="+mn-ea"/>
                <a:cs typeface="+mn-cs"/>
              </a:rPr>
              <a:t>Costs of Inventory </a:t>
            </a:r>
            <a:br>
              <a:rPr lang="en-IN" sz="2800" dirty="0">
                <a:solidFill>
                  <a:srgbClr val="C00000"/>
                </a:solidFill>
                <a:ea typeface="+mn-ea"/>
                <a:cs typeface="+mn-cs"/>
              </a:rPr>
            </a:br>
            <a:endParaRPr lang="en-IN" sz="2800" dirty="0">
              <a:solidFill>
                <a:srgbClr val="C00000"/>
              </a:solidFill>
            </a:endParaRPr>
          </a:p>
        </p:txBody>
      </p:sp>
      <p:sp>
        <p:nvSpPr>
          <p:cNvPr id="3" name="Content Placeholder 2"/>
          <p:cNvSpPr>
            <a:spLocks noGrp="1"/>
          </p:cNvSpPr>
          <p:nvPr>
            <p:ph idx="1"/>
          </p:nvPr>
        </p:nvSpPr>
        <p:spPr>
          <a:xfrm>
            <a:off x="457200" y="1052736"/>
            <a:ext cx="8229600" cy="5073427"/>
          </a:xfrm>
          <a:solidFill>
            <a:schemeClr val="accent2">
              <a:lumMod val="20000"/>
              <a:lumOff val="80000"/>
            </a:schemeClr>
          </a:solidFill>
        </p:spPr>
        <p:txBody>
          <a:bodyPr>
            <a:normAutofit/>
          </a:bodyPr>
          <a:lstStyle/>
          <a:p>
            <a:pPr marL="0" lvl="0" indent="0">
              <a:buNone/>
            </a:pPr>
            <a:endParaRPr lang="en-IN" sz="2200" dirty="0">
              <a:solidFill>
                <a:prstClr val="black"/>
              </a:solidFill>
              <a:latin typeface="Times New Roman" panose="02020603050405020304" pitchFamily="18" charset="0"/>
              <a:cs typeface="Times New Roman" panose="02020603050405020304" pitchFamily="18" charset="0"/>
            </a:endParaRPr>
          </a:p>
          <a:p>
            <a:pPr lvl="0">
              <a:buFont typeface="+mj-lt"/>
              <a:buAutoNum type="arabicPeriod"/>
            </a:pPr>
            <a:r>
              <a:rPr lang="en-IN" sz="2200" b="1" i="1" dirty="0" smtClean="0">
                <a:solidFill>
                  <a:prstClr val="black"/>
                </a:solidFill>
                <a:latin typeface="Times New Roman" panose="02020603050405020304" pitchFamily="18" charset="0"/>
                <a:cs typeface="Times New Roman" panose="02020603050405020304" pitchFamily="18" charset="0"/>
              </a:rPr>
              <a:t>Ordering </a:t>
            </a:r>
            <a:r>
              <a:rPr lang="en-IN" sz="2200" b="1" i="1" dirty="0">
                <a:solidFill>
                  <a:prstClr val="black"/>
                </a:solidFill>
                <a:latin typeface="Times New Roman" panose="02020603050405020304" pitchFamily="18" charset="0"/>
                <a:cs typeface="Times New Roman" panose="02020603050405020304" pitchFamily="18" charset="0"/>
              </a:rPr>
              <a:t>cost </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smtClean="0">
              <a:solidFill>
                <a:prstClr val="black"/>
              </a:solidFill>
              <a:latin typeface="Times New Roman" panose="02020603050405020304" pitchFamily="18" charset="0"/>
              <a:cs typeface="Times New Roman" panose="02020603050405020304" pitchFamily="18" charset="0"/>
            </a:endParaRPr>
          </a:p>
          <a:p>
            <a:pPr marL="457200" lvl="1" indent="0">
              <a:buNone/>
            </a:pPr>
            <a:r>
              <a:rPr lang="en-IN" sz="2200" dirty="0" smtClean="0">
                <a:solidFill>
                  <a:prstClr val="black"/>
                </a:solidFill>
                <a:latin typeface="Times New Roman" panose="02020603050405020304" pitchFamily="18" charset="0"/>
                <a:cs typeface="Times New Roman" panose="02020603050405020304" pitchFamily="18" charset="0"/>
              </a:rPr>
              <a:t>These </a:t>
            </a:r>
            <a:r>
              <a:rPr lang="en-IN" sz="2200" dirty="0">
                <a:solidFill>
                  <a:prstClr val="black"/>
                </a:solidFill>
                <a:latin typeface="Times New Roman" panose="02020603050405020304" pitchFamily="18" charset="0"/>
                <a:cs typeface="Times New Roman" panose="02020603050405020304" pitchFamily="18" charset="0"/>
              </a:rPr>
              <a:t>are cost of placing an orders. This cost depends on number of orders. It includes preparation of purchase order, cost of receiving order, transport costs, etc. </a:t>
            </a:r>
            <a:endParaRPr lang="en-IN" sz="2200" dirty="0" smtClean="0">
              <a:solidFill>
                <a:prstClr val="black"/>
              </a:solidFill>
              <a:latin typeface="Times New Roman" panose="02020603050405020304" pitchFamily="18" charset="0"/>
              <a:cs typeface="Times New Roman" panose="02020603050405020304" pitchFamily="18" charset="0"/>
            </a:endParaRPr>
          </a:p>
          <a:p>
            <a:pPr lvl="0">
              <a:buFont typeface="+mj-lt"/>
              <a:buAutoNum type="arabicPeriod"/>
            </a:pPr>
            <a:r>
              <a:rPr lang="en-US" sz="2200" dirty="0">
                <a:solidFill>
                  <a:prstClr val="black"/>
                </a:solidFill>
                <a:latin typeface="Times New Roman" panose="02020603050405020304" pitchFamily="18" charset="0"/>
                <a:cs typeface="Times New Roman" panose="02020603050405020304" pitchFamily="18" charset="0"/>
              </a:rPr>
              <a:t> </a:t>
            </a:r>
            <a:r>
              <a:rPr lang="en-IN" sz="2200" b="1" dirty="0" smtClean="0">
                <a:solidFill>
                  <a:prstClr val="black"/>
                </a:solidFill>
                <a:latin typeface="Times New Roman" panose="02020603050405020304" pitchFamily="18" charset="0"/>
                <a:cs typeface="Times New Roman" panose="02020603050405020304" pitchFamily="18" charset="0"/>
              </a:rPr>
              <a:t>Carrying </a:t>
            </a:r>
            <a:r>
              <a:rPr lang="en-IN" sz="2200" b="1" dirty="0">
                <a:solidFill>
                  <a:prstClr val="black"/>
                </a:solidFill>
                <a:latin typeface="Times New Roman" panose="02020603050405020304" pitchFamily="18" charset="0"/>
                <a:cs typeface="Times New Roman" panose="02020603050405020304" pitchFamily="18" charset="0"/>
              </a:rPr>
              <a:t>cost </a:t>
            </a:r>
            <a:r>
              <a:rPr lang="en-IN" sz="2200" dirty="0" smtClean="0">
                <a:solidFill>
                  <a:prstClr val="black"/>
                </a:solidFill>
                <a:latin typeface="Times New Roman" panose="02020603050405020304" pitchFamily="18" charset="0"/>
                <a:cs typeface="Times New Roman" panose="02020603050405020304" pitchFamily="18" charset="0"/>
              </a:rPr>
              <a:t>: </a:t>
            </a:r>
            <a:endParaRPr lang="en-IN" sz="2200" dirty="0" smtClean="0">
              <a:solidFill>
                <a:prstClr val="black"/>
              </a:solidFill>
              <a:latin typeface="Times New Roman" panose="02020603050405020304" pitchFamily="18" charset="0"/>
              <a:cs typeface="Times New Roman" panose="02020603050405020304" pitchFamily="18" charset="0"/>
            </a:endParaRPr>
          </a:p>
          <a:p>
            <a:pPr marL="457200" lvl="1" indent="0">
              <a:buNone/>
            </a:pPr>
            <a:r>
              <a:rPr lang="en-IN" sz="2200" dirty="0" smtClean="0">
                <a:solidFill>
                  <a:prstClr val="black"/>
                </a:solidFill>
                <a:latin typeface="Times New Roman" panose="02020603050405020304" pitchFamily="18" charset="0"/>
                <a:cs typeface="Times New Roman" panose="02020603050405020304" pitchFamily="18" charset="0"/>
              </a:rPr>
              <a:t>These </a:t>
            </a:r>
            <a:r>
              <a:rPr lang="en-IN" sz="2200" dirty="0">
                <a:solidFill>
                  <a:prstClr val="black"/>
                </a:solidFill>
                <a:latin typeface="Times New Roman" panose="02020603050405020304" pitchFamily="18" charset="0"/>
                <a:cs typeface="Times New Roman" panose="02020603050405020304" pitchFamily="18" charset="0"/>
              </a:rPr>
              <a:t>are the cost incurred in keeping inventory. These includes storage costs (rent, lighting), handling costs, insurance, security cost, damage etc. </a:t>
            </a:r>
            <a:endParaRPr lang="en-IN" sz="2200" dirty="0" smtClean="0">
              <a:solidFill>
                <a:prstClr val="black"/>
              </a:solidFill>
              <a:latin typeface="Times New Roman" panose="02020603050405020304" pitchFamily="18" charset="0"/>
              <a:cs typeface="Times New Roman" panose="02020603050405020304" pitchFamily="18" charset="0"/>
            </a:endParaRPr>
          </a:p>
          <a:p>
            <a:pPr lvl="0">
              <a:buFont typeface="+mj-lt"/>
              <a:buAutoNum type="arabicPeriod"/>
            </a:pPr>
            <a:r>
              <a:rPr lang="en-US" sz="2200" dirty="0">
                <a:solidFill>
                  <a:prstClr val="black"/>
                </a:solidFill>
                <a:latin typeface="Times New Roman" panose="02020603050405020304" pitchFamily="18" charset="0"/>
                <a:cs typeface="Times New Roman" panose="02020603050405020304" pitchFamily="18" charset="0"/>
              </a:rPr>
              <a:t> </a:t>
            </a:r>
            <a:r>
              <a:rPr lang="en-IN" sz="2200" b="1" i="1" dirty="0" smtClean="0">
                <a:solidFill>
                  <a:prstClr val="black"/>
                </a:solidFill>
                <a:latin typeface="Times New Roman" panose="02020603050405020304" pitchFamily="18" charset="0"/>
                <a:cs typeface="Times New Roman" panose="02020603050405020304" pitchFamily="18" charset="0"/>
              </a:rPr>
              <a:t>Stock </a:t>
            </a:r>
            <a:r>
              <a:rPr lang="en-IN" sz="2200" b="1" i="1" dirty="0">
                <a:solidFill>
                  <a:prstClr val="black"/>
                </a:solidFill>
                <a:latin typeface="Times New Roman" panose="02020603050405020304" pitchFamily="18" charset="0"/>
                <a:cs typeface="Times New Roman" panose="02020603050405020304" pitchFamily="18" charset="0"/>
              </a:rPr>
              <a:t>out </a:t>
            </a:r>
            <a:r>
              <a:rPr lang="en-IN" sz="2200" b="1" i="1" dirty="0" smtClean="0">
                <a:solidFill>
                  <a:prstClr val="black"/>
                </a:solidFill>
                <a:latin typeface="Times New Roman" panose="02020603050405020304" pitchFamily="18" charset="0"/>
                <a:cs typeface="Times New Roman" panose="02020603050405020304" pitchFamily="18" charset="0"/>
              </a:rPr>
              <a:t>cost: </a:t>
            </a:r>
            <a:endParaRPr lang="en-IN" sz="2200" b="1" i="1" dirty="0" smtClean="0">
              <a:solidFill>
                <a:prstClr val="black"/>
              </a:solidFill>
              <a:latin typeface="Times New Roman" panose="02020603050405020304" pitchFamily="18" charset="0"/>
              <a:cs typeface="Times New Roman" panose="02020603050405020304" pitchFamily="18" charset="0"/>
            </a:endParaRPr>
          </a:p>
          <a:p>
            <a:pPr marL="457200" lvl="1" indent="0">
              <a:buNone/>
            </a:pPr>
            <a:r>
              <a:rPr lang="en-IN" sz="2200" b="1" i="1" dirty="0" smtClean="0">
                <a:solidFill>
                  <a:prstClr val="black"/>
                </a:solidFill>
                <a:latin typeface="Times New Roman" panose="02020603050405020304" pitchFamily="18" charset="0"/>
                <a:cs typeface="Times New Roman" panose="02020603050405020304" pitchFamily="18" charset="0"/>
              </a:rPr>
              <a:t>A</a:t>
            </a:r>
            <a:r>
              <a:rPr lang="en-IN" sz="2200" dirty="0" smtClean="0">
                <a:solidFill>
                  <a:prstClr val="black"/>
                </a:solidFill>
                <a:latin typeface="Times New Roman" panose="02020603050405020304" pitchFamily="18" charset="0"/>
                <a:cs typeface="Times New Roman" panose="02020603050405020304" pitchFamily="18" charset="0"/>
              </a:rPr>
              <a:t> </a:t>
            </a:r>
            <a:r>
              <a:rPr lang="en-IN" sz="2200" dirty="0">
                <a:solidFill>
                  <a:prstClr val="black"/>
                </a:solidFill>
                <a:latin typeface="Times New Roman" panose="02020603050405020304" pitchFamily="18" charset="0"/>
                <a:cs typeface="Times New Roman" panose="02020603050405020304" pitchFamily="18" charset="0"/>
              </a:rPr>
              <a:t>stock out is a situation when the firm is not having items in store but there is a demand for the same</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a:solidFill>
                <a:prstClr val="black"/>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pPr marL="342900" lvl="0" indent="-342900">
              <a:spcBef>
                <a:spcPct val="20000"/>
              </a:spcBef>
            </a:pPr>
            <a:r>
              <a:rPr lang="en-IN" sz="2800" b="1" dirty="0">
                <a:solidFill>
                  <a:srgbClr val="C00000"/>
                </a:solidFill>
                <a:ea typeface="+mn-ea"/>
                <a:cs typeface="+mn-cs"/>
              </a:rPr>
              <a:t>Techniques of Inventory Management </a:t>
            </a:r>
            <a:br>
              <a:rPr lang="en-IN" sz="2800" dirty="0">
                <a:solidFill>
                  <a:srgbClr val="C00000"/>
                </a:solidFill>
                <a:ea typeface="+mn-ea"/>
                <a:cs typeface="+mn-cs"/>
              </a:rPr>
            </a:br>
            <a:endParaRPr lang="en-IN" sz="2800" dirty="0">
              <a:solidFill>
                <a:srgbClr val="C00000"/>
              </a:solidFill>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r>
              <a:rPr lang="en-IN" sz="2200" b="1" dirty="0" smtClean="0">
                <a:latin typeface="Times New Roman" panose="02020603050405020304" pitchFamily="18" charset="0"/>
                <a:cs typeface="Times New Roman" panose="02020603050405020304" pitchFamily="18" charset="0"/>
              </a:rPr>
              <a:t> </a:t>
            </a:r>
            <a:r>
              <a:rPr lang="en-IN" sz="2200" b="1" dirty="0">
                <a:latin typeface="Times New Roman" panose="02020603050405020304" pitchFamily="18" charset="0"/>
                <a:cs typeface="Times New Roman" panose="02020603050405020304" pitchFamily="18" charset="0"/>
              </a:rPr>
              <a:t>Economic order quantity (EOQ) </a:t>
            </a:r>
            <a:endParaRPr lang="en-IN" sz="2200" b="1" dirty="0">
              <a:latin typeface="Times New Roman" panose="02020603050405020304" pitchFamily="18" charset="0"/>
              <a:cs typeface="Times New Roman" panose="02020603050405020304" pitchFamily="18" charset="0"/>
            </a:endParaRPr>
          </a:p>
          <a:p>
            <a:r>
              <a:rPr lang="en-IN" sz="2200" b="1" dirty="0" smtClean="0">
                <a:latin typeface="Times New Roman" panose="02020603050405020304" pitchFamily="18" charset="0"/>
                <a:cs typeface="Times New Roman" panose="02020603050405020304" pitchFamily="18" charset="0"/>
              </a:rPr>
              <a:t> </a:t>
            </a:r>
            <a:r>
              <a:rPr lang="en-IN" sz="2200" b="1" dirty="0">
                <a:latin typeface="Times New Roman" panose="02020603050405020304" pitchFamily="18" charset="0"/>
                <a:cs typeface="Times New Roman" panose="02020603050405020304" pitchFamily="18" charset="0"/>
              </a:rPr>
              <a:t>Classification and codification </a:t>
            </a:r>
            <a:endParaRPr lang="en-IN" sz="2200" b="1" dirty="0">
              <a:latin typeface="Times New Roman" panose="02020603050405020304" pitchFamily="18" charset="0"/>
              <a:cs typeface="Times New Roman" panose="02020603050405020304" pitchFamily="18" charset="0"/>
            </a:endParaRPr>
          </a:p>
          <a:p>
            <a:r>
              <a:rPr lang="en-IN" sz="2200" b="1" dirty="0" smtClean="0">
                <a:latin typeface="Times New Roman" panose="02020603050405020304" pitchFamily="18" charset="0"/>
                <a:cs typeface="Times New Roman" panose="02020603050405020304" pitchFamily="18" charset="0"/>
              </a:rPr>
              <a:t> </a:t>
            </a:r>
            <a:r>
              <a:rPr lang="en-IN" sz="2200" b="1" dirty="0">
                <a:latin typeface="Times New Roman" panose="02020603050405020304" pitchFamily="18" charset="0"/>
                <a:cs typeface="Times New Roman" panose="02020603050405020304" pitchFamily="18" charset="0"/>
              </a:rPr>
              <a:t>Stock levels </a:t>
            </a:r>
            <a:endParaRPr lang="en-IN" sz="2200" b="1" dirty="0">
              <a:latin typeface="Times New Roman" panose="02020603050405020304" pitchFamily="18" charset="0"/>
              <a:cs typeface="Times New Roman" panose="02020603050405020304" pitchFamily="18" charset="0"/>
            </a:endParaRPr>
          </a:p>
          <a:p>
            <a:r>
              <a:rPr lang="en-IN" sz="2200" b="1" dirty="0" smtClean="0">
                <a:latin typeface="Times New Roman" panose="02020603050405020304" pitchFamily="18" charset="0"/>
                <a:cs typeface="Times New Roman" panose="02020603050405020304" pitchFamily="18" charset="0"/>
              </a:rPr>
              <a:t> </a:t>
            </a:r>
            <a:r>
              <a:rPr lang="en-IN" sz="2200" b="1" dirty="0">
                <a:latin typeface="Times New Roman" panose="02020603050405020304" pitchFamily="18" charset="0"/>
                <a:cs typeface="Times New Roman" panose="02020603050405020304" pitchFamily="18" charset="0"/>
              </a:rPr>
              <a:t>Safety of stocks </a:t>
            </a:r>
            <a:endParaRPr lang="en-IN" sz="2200" b="1" dirty="0">
              <a:latin typeface="Times New Roman" panose="02020603050405020304" pitchFamily="18" charset="0"/>
              <a:cs typeface="Times New Roman" panose="02020603050405020304" pitchFamily="18" charset="0"/>
            </a:endParaRPr>
          </a:p>
          <a:p>
            <a:r>
              <a:rPr lang="en-IN" sz="2200" b="1" dirty="0" smtClean="0">
                <a:latin typeface="Times New Roman" panose="02020603050405020304" pitchFamily="18" charset="0"/>
                <a:cs typeface="Times New Roman" panose="02020603050405020304" pitchFamily="18" charset="0"/>
              </a:rPr>
              <a:t> </a:t>
            </a:r>
            <a:r>
              <a:rPr lang="en-IN" sz="2200" b="1" dirty="0">
                <a:latin typeface="Times New Roman" panose="02020603050405020304" pitchFamily="18" charset="0"/>
                <a:cs typeface="Times New Roman" panose="02020603050405020304" pitchFamily="18" charset="0"/>
              </a:rPr>
              <a:t>Inventory turnover ratio </a:t>
            </a:r>
            <a:endParaRPr lang="en-IN" sz="2200" b="1" dirty="0" smtClean="0">
              <a:latin typeface="Times New Roman" panose="02020603050405020304" pitchFamily="18" charset="0"/>
              <a:cs typeface="Times New Roman" panose="02020603050405020304" pitchFamily="18" charset="0"/>
            </a:endParaRPr>
          </a:p>
          <a:p>
            <a:r>
              <a:rPr lang="en-IN" sz="2200" b="1" dirty="0" smtClean="0">
                <a:latin typeface="Times New Roman" panose="02020603050405020304" pitchFamily="18" charset="0"/>
                <a:cs typeface="Times New Roman" panose="02020603050405020304" pitchFamily="18" charset="0"/>
              </a:rPr>
              <a:t>ABC </a:t>
            </a:r>
            <a:r>
              <a:rPr lang="en-IN" sz="2200" b="1" dirty="0">
                <a:latin typeface="Times New Roman" panose="02020603050405020304" pitchFamily="18" charset="0"/>
                <a:cs typeface="Times New Roman" panose="02020603050405020304" pitchFamily="18" charset="0"/>
              </a:rPr>
              <a:t>analysis </a:t>
            </a:r>
            <a:endParaRPr lang="en-IN" sz="2200" b="1" dirty="0">
              <a:latin typeface="Times New Roman" panose="02020603050405020304" pitchFamily="18" charset="0"/>
              <a:cs typeface="Times New Roman" panose="02020603050405020304" pitchFamily="18" charset="0"/>
            </a:endParaRPr>
          </a:p>
          <a:p>
            <a:r>
              <a:rPr lang="en-IN" sz="2200" b="1" dirty="0" smtClean="0">
                <a:latin typeface="Times New Roman" panose="02020603050405020304" pitchFamily="18" charset="0"/>
                <a:cs typeface="Times New Roman" panose="02020603050405020304" pitchFamily="18" charset="0"/>
              </a:rPr>
              <a:t> </a:t>
            </a:r>
            <a:r>
              <a:rPr lang="en-IN" sz="2200" b="1" dirty="0">
                <a:latin typeface="Times New Roman" panose="02020603050405020304" pitchFamily="18" charset="0"/>
                <a:cs typeface="Times New Roman" panose="02020603050405020304" pitchFamily="18" charset="0"/>
              </a:rPr>
              <a:t>VED analysis </a:t>
            </a:r>
            <a:endParaRPr lang="en-IN" sz="2200" b="1" dirty="0">
              <a:latin typeface="Times New Roman" panose="02020603050405020304" pitchFamily="18" charset="0"/>
              <a:cs typeface="Times New Roman" panose="02020603050405020304" pitchFamily="18" charset="0"/>
            </a:endParaRPr>
          </a:p>
          <a:p>
            <a:r>
              <a:rPr lang="en-IN" sz="2200" b="1" dirty="0" smtClean="0">
                <a:latin typeface="Times New Roman" panose="02020603050405020304" pitchFamily="18" charset="0"/>
                <a:cs typeface="Times New Roman" panose="02020603050405020304" pitchFamily="18" charset="0"/>
              </a:rPr>
              <a:t> </a:t>
            </a:r>
            <a:r>
              <a:rPr lang="en-IN" sz="2200" b="1" dirty="0">
                <a:latin typeface="Times New Roman" panose="02020603050405020304" pitchFamily="18" charset="0"/>
                <a:cs typeface="Times New Roman" panose="02020603050405020304" pitchFamily="18" charset="0"/>
              </a:rPr>
              <a:t>Aging schedule of inventories </a:t>
            </a:r>
            <a:endParaRPr lang="en-IN" sz="2200" b="1" dirty="0">
              <a:latin typeface="Times New Roman" panose="02020603050405020304" pitchFamily="18" charset="0"/>
              <a:cs typeface="Times New Roman" panose="02020603050405020304" pitchFamily="18" charset="0"/>
            </a:endParaRPr>
          </a:p>
          <a:p>
            <a:r>
              <a:rPr lang="en-IN" sz="2200" b="1" dirty="0" smtClean="0">
                <a:latin typeface="Times New Roman" panose="02020603050405020304" pitchFamily="18" charset="0"/>
                <a:cs typeface="Times New Roman" panose="02020603050405020304" pitchFamily="18" charset="0"/>
              </a:rPr>
              <a:t> </a:t>
            </a:r>
            <a:r>
              <a:rPr lang="en-IN" sz="2200" b="1" dirty="0">
                <a:latin typeface="Times New Roman" panose="02020603050405020304" pitchFamily="18" charset="0"/>
                <a:cs typeface="Times New Roman" panose="02020603050405020304" pitchFamily="18" charset="0"/>
              </a:rPr>
              <a:t>Perpetual inventory system </a:t>
            </a:r>
            <a:endParaRPr lang="en-IN" sz="2200" b="1" dirty="0">
              <a:latin typeface="Times New Roman" panose="02020603050405020304" pitchFamily="18" charset="0"/>
              <a:cs typeface="Times New Roman" panose="02020603050405020304" pitchFamily="18" charset="0"/>
            </a:endParaRPr>
          </a:p>
          <a:p>
            <a:r>
              <a:rPr lang="en-IN" sz="2200" b="1" dirty="0" smtClean="0">
                <a:latin typeface="Times New Roman" panose="02020603050405020304" pitchFamily="18" charset="0"/>
                <a:cs typeface="Times New Roman" panose="02020603050405020304" pitchFamily="18" charset="0"/>
              </a:rPr>
              <a:t> </a:t>
            </a:r>
            <a:r>
              <a:rPr lang="en-IN" sz="2200" b="1" dirty="0">
                <a:latin typeface="Times New Roman" panose="02020603050405020304" pitchFamily="18" charset="0"/>
                <a:cs typeface="Times New Roman" panose="02020603050405020304" pitchFamily="18" charset="0"/>
              </a:rPr>
              <a:t>JIT inventory system </a:t>
            </a:r>
            <a:endParaRPr lang="en-IN" sz="2200" b="1"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5731</Words>
  <Application>WPS Presentation</Application>
  <PresentationFormat>On-screen Show (4:3)</PresentationFormat>
  <Paragraphs>217</Paragraphs>
  <Slides>20</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20</vt:i4>
      </vt:variant>
    </vt:vector>
  </HeadingPairs>
  <TitlesOfParts>
    <vt:vector size="28" baseType="lpstr">
      <vt:lpstr>Arial</vt:lpstr>
      <vt:lpstr>SimSun</vt:lpstr>
      <vt:lpstr>Wingdings</vt:lpstr>
      <vt:lpstr>Times New Roman</vt:lpstr>
      <vt:lpstr>Calibri</vt:lpstr>
      <vt:lpstr>Microsoft YaHei</vt:lpstr>
      <vt:lpstr>Arial Unicode MS</vt:lpstr>
      <vt:lpstr>Office Theme</vt:lpstr>
      <vt:lpstr>Management of inventory</vt:lpstr>
      <vt:lpstr>Working Capital Management Consist-  </vt:lpstr>
      <vt:lpstr> Meaning of inventory </vt:lpstr>
      <vt:lpstr>Inventory Management </vt:lpstr>
      <vt:lpstr>Objectives of inventory management  </vt:lpstr>
      <vt:lpstr>Motives of Holding Inventories </vt:lpstr>
      <vt:lpstr>Benefits of inventories  </vt:lpstr>
      <vt:lpstr>Costs of Inventory  </vt:lpstr>
      <vt:lpstr>Techniques of Inventory Management  </vt:lpstr>
      <vt:lpstr>1. Economic Order Quantity (EOQ)  </vt:lpstr>
      <vt:lpstr>Assumptions of EOQ </vt:lpstr>
      <vt:lpstr>Formula for computing EOQ </vt:lpstr>
      <vt:lpstr>Problem 1</vt:lpstr>
      <vt:lpstr>Solution </vt:lpstr>
      <vt:lpstr>Problem 2</vt:lpstr>
      <vt:lpstr>Solution </vt:lpstr>
      <vt:lpstr>PowerPoint 演示文稿</vt:lpstr>
      <vt:lpstr>Problem 3</vt:lpstr>
      <vt:lpstr>Solution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inventory</dc:title>
  <dc:creator>user</dc:creator>
  <cp:lastModifiedBy>user</cp:lastModifiedBy>
  <cp:revision>12</cp:revision>
  <dcterms:created xsi:type="dcterms:W3CDTF">2020-10-07T07:37:00Z</dcterms:created>
  <dcterms:modified xsi:type="dcterms:W3CDTF">2024-08-31T07:04:36Z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9FF4C592D5B94563B1758255A5F83FEC_12</vt:lpwstr>
  </property>
  <property fmtid="{D5CDD505-2E9C-101B-9397-08002B2CF9AE}" pid="3" name="KSOProductBuildVer">
    <vt:lpwstr>1033-12.2.0.17562</vt:lpwstr>
  </property>
</Properties>
</file>