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97" r:id="rId3"/>
    <p:sldId id="301" r:id="rId4"/>
    <p:sldId id="299" r:id="rId5"/>
    <p:sldId id="280" r:id="rId6"/>
    <p:sldId id="281" r:id="rId7"/>
    <p:sldId id="282" r:id="rId8"/>
    <p:sldId id="302" r:id="rId9"/>
    <p:sldId id="283" r:id="rId10"/>
    <p:sldId id="28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799E2A81-3D8E-47A7-A84D-3A9B85518A2F}"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49E5CA3-7DBC-4362-9189-87171EB2FB11}"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799E2A81-3D8E-47A7-A84D-3A9B85518A2F}"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49E5CA3-7DBC-4362-9189-87171EB2FB11}"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799E2A81-3D8E-47A7-A84D-3A9B85518A2F}"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49E5CA3-7DBC-4362-9189-87171EB2FB11}"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799E2A81-3D8E-47A7-A84D-3A9B85518A2F}"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49E5CA3-7DBC-4362-9189-87171EB2FB11}"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799E2A81-3D8E-47A7-A84D-3A9B85518A2F}"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49E5CA3-7DBC-4362-9189-87171EB2FB11}"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799E2A81-3D8E-47A7-A84D-3A9B85518A2F}"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49E5CA3-7DBC-4362-9189-87171EB2FB11}"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799E2A81-3D8E-47A7-A84D-3A9B85518A2F}"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49E5CA3-7DBC-4362-9189-87171EB2FB11}"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799E2A81-3D8E-47A7-A84D-3A9B85518A2F}"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49E5CA3-7DBC-4362-9189-87171EB2FB11}"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9E2A81-3D8E-47A7-A84D-3A9B85518A2F}"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49E5CA3-7DBC-4362-9189-87171EB2FB11}"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799E2A81-3D8E-47A7-A84D-3A9B85518A2F}"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49E5CA3-7DBC-4362-9189-87171EB2FB11}"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799E2A81-3D8E-47A7-A84D-3A9B85518A2F}"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49E5CA3-7DBC-4362-9189-87171EB2FB11}"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9E2A81-3D8E-47A7-A84D-3A9B85518A2F}"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9E5CA3-7DBC-4362-9189-87171EB2FB11}"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5">
              <a:lumMod val="60000"/>
              <a:lumOff val="40000"/>
            </a:schemeClr>
          </a:solidFill>
        </p:spPr>
        <p:txBody>
          <a:bodyPr>
            <a:normAutofit/>
          </a:bodyPr>
          <a:lstStyle/>
          <a:p>
            <a:r>
              <a:rPr lang="en-US" sz="3000" b="1" dirty="0" smtClean="0">
                <a:solidFill>
                  <a:srgbClr val="FF0000"/>
                </a:solidFill>
              </a:rPr>
              <a:t>Cash Management</a:t>
            </a:r>
            <a:endParaRPr lang="en-IN" sz="3000" b="1" dirty="0">
              <a:solidFill>
                <a:srgbClr val="FF0000"/>
              </a:solidFill>
            </a:endParaRPr>
          </a:p>
        </p:txBody>
      </p:sp>
      <p:sp>
        <p:nvSpPr>
          <p:cNvPr id="3" name="Subtitle 2"/>
          <p:cNvSpPr>
            <a:spLocks noGrp="1"/>
          </p:cNvSpPr>
          <p:nvPr>
            <p:ph type="subTitle" idx="1"/>
          </p:nvPr>
        </p:nvSpPr>
        <p:spPr/>
        <p:txBody>
          <a:bodyPr>
            <a:normAutofit fontScale="60000"/>
          </a:bodyPr>
          <a:lstStyle/>
          <a:p>
            <a:r>
              <a:rPr lang="en-US" altLang="en-IN" b="1" dirty="0">
                <a:solidFill>
                  <a:srgbClr val="002060"/>
                </a:solidFill>
                <a:sym typeface="+mn-ea"/>
              </a:rPr>
              <a:t>Prepared by </a:t>
            </a:r>
            <a:endParaRPr lang="en-US" altLang="en-IN" b="1" dirty="0">
              <a:solidFill>
                <a:srgbClr val="002060"/>
              </a:solidFill>
              <a:sym typeface="+mn-ea"/>
            </a:endParaRPr>
          </a:p>
          <a:p>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r>
              <a:rPr lang="en-US" sz="3000" b="1" dirty="0" smtClean="0">
                <a:solidFill>
                  <a:srgbClr val="C00000"/>
                </a:solidFill>
              </a:rPr>
              <a:t>Meaning of cash</a:t>
            </a:r>
            <a:endParaRPr lang="en-IN" sz="3000" b="1" dirty="0">
              <a:solidFill>
                <a:srgbClr val="C00000"/>
              </a:solidFill>
            </a:endParaRPr>
          </a:p>
        </p:txBody>
      </p:sp>
      <p:sp>
        <p:nvSpPr>
          <p:cNvPr id="3" name="Content Placeholder 2"/>
          <p:cNvSpPr>
            <a:spLocks noGrp="1"/>
          </p:cNvSpPr>
          <p:nvPr>
            <p:ph idx="1"/>
          </p:nvPr>
        </p:nvSpPr>
        <p:spPr>
          <a:solidFill>
            <a:schemeClr val="accent1">
              <a:lumMod val="20000"/>
              <a:lumOff val="80000"/>
            </a:schemeClr>
          </a:solidFill>
        </p:spPr>
        <p:txBody>
          <a:bodyPr>
            <a:normAutofit/>
          </a:bodyPr>
          <a:lstStyle/>
          <a:p>
            <a:pPr marR="949325" algn="just">
              <a:lnSpc>
                <a:spcPct val="110000"/>
              </a:lnSpc>
              <a:spcBef>
                <a:spcPts val="520"/>
              </a:spcBef>
              <a:spcAft>
                <a:spcPts val="0"/>
              </a:spcAft>
              <a:buFont typeface="Wingdings" panose="05000000000000000000" pitchFamily="2" charset="2"/>
              <a:buChar char="Ø"/>
            </a:pPr>
            <a:r>
              <a:rPr lang="en-US" sz="2200" dirty="0">
                <a:solidFill>
                  <a:srgbClr val="231F20"/>
                </a:solidFill>
                <a:latin typeface="Times New Roman" panose="02020603050405020304" pitchFamily="18" charset="0"/>
                <a:ea typeface="Cambria" panose="02040503050406030204"/>
                <a:cs typeface="Times New Roman" panose="02020603050405020304" pitchFamily="18" charset="0"/>
              </a:rPr>
              <a:t>Cash is one of the important and key parts of</a:t>
            </a:r>
            <a:r>
              <a:rPr lang="en-US" sz="2200" spc="65" dirty="0">
                <a:solidFill>
                  <a:srgbClr val="231F20"/>
                </a:solidFill>
                <a:latin typeface="Times New Roman" panose="02020603050405020304" pitchFamily="18" charset="0"/>
                <a:ea typeface="Cambria" panose="02040503050406030204"/>
                <a:cs typeface="Times New Roman" panose="02020603050405020304" pitchFamily="18" charset="0"/>
              </a:rPr>
              <a:t> </a:t>
            </a:r>
            <a:r>
              <a:rPr lang="en-US" sz="2200" spc="10" dirty="0">
                <a:solidFill>
                  <a:srgbClr val="231F20"/>
                </a:solidFill>
                <a:latin typeface="Times New Roman" panose="02020603050405020304" pitchFamily="18" charset="0"/>
                <a:ea typeface="Cambria" panose="02040503050406030204"/>
                <a:cs typeface="Times New Roman" panose="02020603050405020304" pitchFamily="18" charset="0"/>
              </a:rPr>
              <a:t>the </a:t>
            </a:r>
            <a:r>
              <a:rPr lang="en-US" sz="2200" dirty="0">
                <a:solidFill>
                  <a:srgbClr val="231F20"/>
                </a:solidFill>
                <a:latin typeface="Times New Roman" panose="02020603050405020304" pitchFamily="18" charset="0"/>
                <a:ea typeface="Cambria" panose="02040503050406030204"/>
                <a:cs typeface="Times New Roman" panose="02020603050405020304" pitchFamily="18" charset="0"/>
              </a:rPr>
              <a:t>current</a:t>
            </a:r>
            <a:r>
              <a:rPr lang="en-US" sz="2200" spc="80" dirty="0">
                <a:solidFill>
                  <a:srgbClr val="231F20"/>
                </a:solidFill>
                <a:latin typeface="Times New Roman" panose="02020603050405020304" pitchFamily="18" charset="0"/>
                <a:ea typeface="Cambria" panose="02040503050406030204"/>
                <a:cs typeface="Times New Roman" panose="02020603050405020304" pitchFamily="18" charset="0"/>
              </a:rPr>
              <a:t> </a:t>
            </a:r>
            <a:r>
              <a:rPr lang="en-US" sz="2200" dirty="0">
                <a:solidFill>
                  <a:srgbClr val="231F20"/>
                </a:solidFill>
                <a:latin typeface="Times New Roman" panose="02020603050405020304" pitchFamily="18" charset="0"/>
                <a:ea typeface="Cambria" panose="02040503050406030204"/>
                <a:cs typeface="Times New Roman" panose="02020603050405020304" pitchFamily="18" charset="0"/>
              </a:rPr>
              <a:t>assets</a:t>
            </a:r>
            <a:r>
              <a:rPr lang="en-US" sz="2200" dirty="0" smtClean="0">
                <a:solidFill>
                  <a:srgbClr val="231F20"/>
                </a:solidFill>
                <a:latin typeface="Times New Roman" panose="02020603050405020304" pitchFamily="18" charset="0"/>
                <a:ea typeface="Cambria" panose="02040503050406030204"/>
                <a:cs typeface="Times New Roman" panose="02020603050405020304" pitchFamily="18" charset="0"/>
              </a:rPr>
              <a:t>.</a:t>
            </a:r>
            <a:endParaRPr lang="en-US" sz="2200" dirty="0" smtClean="0">
              <a:solidFill>
                <a:srgbClr val="231F20"/>
              </a:solidFill>
              <a:latin typeface="Times New Roman" panose="02020603050405020304" pitchFamily="18" charset="0"/>
              <a:ea typeface="Cambria" panose="02040503050406030204"/>
              <a:cs typeface="Times New Roman" panose="02020603050405020304" pitchFamily="18" charset="0"/>
            </a:endParaRPr>
          </a:p>
          <a:p>
            <a:pPr marR="949325" algn="just">
              <a:lnSpc>
                <a:spcPct val="110000"/>
              </a:lnSpc>
              <a:spcBef>
                <a:spcPts val="520"/>
              </a:spcBef>
              <a:spcAft>
                <a:spcPts val="0"/>
              </a:spcAft>
              <a:buFont typeface="Wingdings" panose="05000000000000000000" pitchFamily="2" charset="2"/>
              <a:buChar char="Ø"/>
            </a:pPr>
            <a:r>
              <a:rPr lang="en-US" sz="2200" dirty="0">
                <a:solidFill>
                  <a:srgbClr val="231F20"/>
                </a:solidFill>
                <a:latin typeface="Times New Roman" panose="02020603050405020304" pitchFamily="18" charset="0"/>
                <a:ea typeface="Cambria" panose="02040503050406030204"/>
                <a:cs typeface="Times New Roman" panose="02020603050405020304" pitchFamily="18" charset="0"/>
              </a:rPr>
              <a:t> </a:t>
            </a:r>
            <a:r>
              <a:rPr lang="en-US" sz="2200" dirty="0" smtClean="0">
                <a:solidFill>
                  <a:srgbClr val="231F20"/>
                </a:solidFill>
                <a:latin typeface="Times New Roman" panose="02020603050405020304" pitchFamily="18" charset="0"/>
                <a:ea typeface="Cambria" panose="02040503050406030204"/>
                <a:cs typeface="Times New Roman" panose="02020603050405020304" pitchFamily="18" charset="0"/>
              </a:rPr>
              <a:t>Cash </a:t>
            </a:r>
            <a:r>
              <a:rPr lang="en-US" sz="2200" dirty="0">
                <a:solidFill>
                  <a:srgbClr val="231F20"/>
                </a:solidFill>
                <a:latin typeface="Times New Roman" panose="02020603050405020304" pitchFamily="18" charset="0"/>
                <a:ea typeface="Cambria" panose="02040503050406030204"/>
                <a:cs typeface="Times New Roman" panose="02020603050405020304" pitchFamily="18" charset="0"/>
              </a:rPr>
              <a:t>is the money which a business concern can disburse immediately without any restriction. The term cash includes coins, currency, </a:t>
            </a:r>
            <a:r>
              <a:rPr lang="en-US" sz="2200" dirty="0" err="1">
                <a:solidFill>
                  <a:srgbClr val="231F20"/>
                </a:solidFill>
                <a:latin typeface="Times New Roman" panose="02020603050405020304" pitchFamily="18" charset="0"/>
                <a:ea typeface="Cambria" panose="02040503050406030204"/>
                <a:cs typeface="Times New Roman" panose="02020603050405020304" pitchFamily="18" charset="0"/>
              </a:rPr>
              <a:t>cheques</a:t>
            </a:r>
            <a:r>
              <a:rPr lang="en-US" sz="2200" dirty="0">
                <a:solidFill>
                  <a:srgbClr val="231F20"/>
                </a:solidFill>
                <a:latin typeface="Times New Roman" panose="02020603050405020304" pitchFamily="18" charset="0"/>
                <a:ea typeface="Cambria" panose="02040503050406030204"/>
                <a:cs typeface="Times New Roman" panose="02020603050405020304" pitchFamily="18" charset="0"/>
              </a:rPr>
              <a:t> held by the business concern and balance in its bank accounts. Management of cash consists of cash inflow and outflows, cash flow within the concern and cash balance held by the concern etc.</a:t>
            </a:r>
            <a:endParaRPr lang="en-IN" sz="2200" dirty="0">
              <a:latin typeface="Times New Roman" panose="02020603050405020304" pitchFamily="18" charset="0"/>
              <a:ea typeface="Cambria" panose="02040503050406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marL="342900" lvl="0" indent="-342900">
              <a:spcBef>
                <a:spcPct val="20000"/>
              </a:spcBef>
            </a:pPr>
            <a:r>
              <a:rPr lang="en-IN" sz="3000" b="1" dirty="0">
                <a:solidFill>
                  <a:srgbClr val="C00000"/>
                </a:solidFill>
                <a:ea typeface="+mn-ea"/>
                <a:cs typeface="+mn-cs"/>
              </a:rPr>
              <a:t>Nature of cash </a:t>
            </a:r>
            <a:br>
              <a:rPr lang="en-IN" sz="3000" dirty="0">
                <a:solidFill>
                  <a:srgbClr val="C00000"/>
                </a:solidFill>
                <a:ea typeface="+mn-ea"/>
                <a:cs typeface="+mn-cs"/>
              </a:rPr>
            </a:br>
            <a:endParaRPr lang="en-IN" sz="3000" dirty="0">
              <a:solidFill>
                <a:srgbClr val="C00000"/>
              </a:solidFill>
            </a:endParaRPr>
          </a:p>
        </p:txBody>
      </p:sp>
      <p:sp>
        <p:nvSpPr>
          <p:cNvPr id="3" name="Content Placeholder 2"/>
          <p:cNvSpPr>
            <a:spLocks noGrp="1"/>
          </p:cNvSpPr>
          <p:nvPr>
            <p:ph idx="1"/>
          </p:nvPr>
        </p:nvSpPr>
        <p:spPr>
          <a:solidFill>
            <a:schemeClr val="tx2">
              <a:lumMod val="20000"/>
              <a:lumOff val="80000"/>
            </a:schemeClr>
          </a:solidFill>
        </p:spPr>
        <p:txBody>
          <a:bodyPr>
            <a:normAutofit/>
          </a:bodyPr>
          <a:lstStyle/>
          <a:p>
            <a:pPr marL="514350" indent="-514350">
              <a:buFont typeface="+mj-lt"/>
              <a:buAutoNum type="arabicPeriod"/>
            </a:pPr>
            <a:r>
              <a:rPr lang="en-IN" sz="2200" dirty="0" smtClean="0">
                <a:latin typeface="Times New Roman" panose="02020603050405020304" pitchFamily="18" charset="0"/>
                <a:cs typeface="Times New Roman" panose="02020603050405020304" pitchFamily="18" charset="0"/>
              </a:rPr>
              <a:t>Cash </a:t>
            </a:r>
            <a:r>
              <a:rPr lang="en-IN" sz="2200" dirty="0">
                <a:latin typeface="Times New Roman" panose="02020603050405020304" pitchFamily="18" charset="0"/>
                <a:cs typeface="Times New Roman" panose="02020603050405020304" pitchFamily="18" charset="0"/>
              </a:rPr>
              <a:t>is essential for the smooth running of business </a:t>
            </a:r>
            <a:endParaRPr lang="en-IN" sz="2200" dirty="0">
              <a:latin typeface="Times New Roman" panose="02020603050405020304" pitchFamily="18" charset="0"/>
              <a:cs typeface="Times New Roman" panose="02020603050405020304" pitchFamily="18" charset="0"/>
            </a:endParaRPr>
          </a:p>
          <a:p>
            <a:pPr marL="514350" indent="-514350">
              <a:buFont typeface="+mj-lt"/>
              <a:buAutoNum type="arabicPeriod"/>
            </a:pPr>
            <a:r>
              <a:rPr lang="en-IN" sz="2200" dirty="0" smtClean="0">
                <a:latin typeface="Times New Roman" panose="02020603050405020304" pitchFamily="18" charset="0"/>
                <a:cs typeface="Times New Roman" panose="02020603050405020304" pitchFamily="18" charset="0"/>
              </a:rPr>
              <a:t>Liquid </a:t>
            </a:r>
            <a:r>
              <a:rPr lang="en-IN" sz="2200" dirty="0">
                <a:latin typeface="Times New Roman" panose="02020603050405020304" pitchFamily="18" charset="0"/>
                <a:cs typeface="Times New Roman" panose="02020603050405020304" pitchFamily="18" charset="0"/>
              </a:rPr>
              <a:t>asset </a:t>
            </a:r>
            <a:endParaRPr lang="en-IN" sz="2200" dirty="0">
              <a:latin typeface="Times New Roman" panose="02020603050405020304" pitchFamily="18" charset="0"/>
              <a:cs typeface="Times New Roman" panose="02020603050405020304" pitchFamily="18" charset="0"/>
            </a:endParaRPr>
          </a:p>
          <a:p>
            <a:pPr marL="514350" indent="-514350">
              <a:buFont typeface="+mj-lt"/>
              <a:buAutoNum type="arabicPeriod"/>
            </a:pPr>
            <a:r>
              <a:rPr lang="en-IN" sz="2200" dirty="0" smtClean="0">
                <a:latin typeface="Times New Roman" panose="02020603050405020304" pitchFamily="18" charset="0"/>
                <a:cs typeface="Times New Roman" panose="02020603050405020304" pitchFamily="18" charset="0"/>
              </a:rPr>
              <a:t>Not </a:t>
            </a:r>
            <a:r>
              <a:rPr lang="en-IN" sz="2200" dirty="0">
                <a:latin typeface="Times New Roman" panose="02020603050405020304" pitchFamily="18" charset="0"/>
                <a:cs typeface="Times New Roman" panose="02020603050405020304" pitchFamily="18" charset="0"/>
              </a:rPr>
              <a:t>available in abundance </a:t>
            </a:r>
            <a:endParaRPr lang="en-IN" sz="2200" dirty="0">
              <a:latin typeface="Times New Roman" panose="02020603050405020304" pitchFamily="18" charset="0"/>
              <a:cs typeface="Times New Roman" panose="02020603050405020304" pitchFamily="18" charset="0"/>
            </a:endParaRPr>
          </a:p>
          <a:p>
            <a:pPr marL="514350" indent="-514350">
              <a:buFont typeface="+mj-lt"/>
              <a:buAutoNum type="arabicPeriod"/>
            </a:pPr>
            <a:r>
              <a:rPr lang="en-IN" sz="2200" dirty="0" smtClean="0">
                <a:latin typeface="Times New Roman" panose="02020603050405020304" pitchFamily="18" charset="0"/>
                <a:cs typeface="Times New Roman" panose="02020603050405020304" pitchFamily="18" charset="0"/>
              </a:rPr>
              <a:t>Cash </a:t>
            </a:r>
            <a:r>
              <a:rPr lang="en-IN" sz="2200" dirty="0">
                <a:latin typeface="Times New Roman" panose="02020603050405020304" pitchFamily="18" charset="0"/>
                <a:cs typeface="Times New Roman" panose="02020603050405020304" pitchFamily="18" charset="0"/>
              </a:rPr>
              <a:t>is in itself unproductive </a:t>
            </a:r>
            <a:endParaRPr lang="en-IN" sz="2200" dirty="0">
              <a:latin typeface="Times New Roman" panose="02020603050405020304" pitchFamily="18" charset="0"/>
              <a:cs typeface="Times New Roman" panose="02020603050405020304" pitchFamily="18" charset="0"/>
            </a:endParaRPr>
          </a:p>
          <a:p>
            <a:pPr marL="514350" indent="-514350">
              <a:buFont typeface="+mj-lt"/>
              <a:buAutoNum type="arabicPeriod"/>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marL="342900" lvl="0" indent="-342900">
              <a:spcBef>
                <a:spcPct val="20000"/>
              </a:spcBef>
            </a:pPr>
            <a:r>
              <a:rPr lang="en-IN" sz="3000" b="1" dirty="0">
                <a:solidFill>
                  <a:srgbClr val="C00000"/>
                </a:solidFill>
                <a:ea typeface="+mn-ea"/>
                <a:cs typeface="+mn-cs"/>
              </a:rPr>
              <a:t>M</a:t>
            </a:r>
            <a:r>
              <a:rPr lang="en-IN" sz="3000" b="1" dirty="0" smtClean="0">
                <a:solidFill>
                  <a:srgbClr val="C00000"/>
                </a:solidFill>
                <a:ea typeface="+mn-ea"/>
                <a:cs typeface="+mn-cs"/>
              </a:rPr>
              <a:t>otives for holding cash </a:t>
            </a:r>
            <a:br>
              <a:rPr lang="en-IN" sz="3000" dirty="0" smtClean="0">
                <a:solidFill>
                  <a:srgbClr val="C00000"/>
                </a:solidFill>
                <a:ea typeface="+mn-ea"/>
                <a:cs typeface="+mn-cs"/>
              </a:rPr>
            </a:br>
            <a:endParaRPr lang="en-IN" sz="3000" dirty="0">
              <a:solidFill>
                <a:srgbClr val="C00000"/>
              </a:solidFill>
            </a:endParaRPr>
          </a:p>
        </p:txBody>
      </p:sp>
      <p:sp>
        <p:nvSpPr>
          <p:cNvPr id="3" name="Content Placeholder 2"/>
          <p:cNvSpPr>
            <a:spLocks noGrp="1"/>
          </p:cNvSpPr>
          <p:nvPr>
            <p:ph idx="1"/>
          </p:nvPr>
        </p:nvSpPr>
        <p:spPr>
          <a:xfrm>
            <a:off x="457200" y="1340768"/>
            <a:ext cx="8229600" cy="4785395"/>
          </a:xfrm>
          <a:solidFill>
            <a:schemeClr val="tx2">
              <a:lumMod val="20000"/>
              <a:lumOff val="80000"/>
            </a:schemeClr>
          </a:solidFill>
        </p:spPr>
        <p:txBody>
          <a:bodyPr>
            <a:normAutofit/>
          </a:bodyPr>
          <a:lstStyle/>
          <a:p>
            <a:pPr marL="457200" indent="-457200">
              <a:buFont typeface="+mj-lt"/>
              <a:buAutoNum type="arabicPeriod"/>
            </a:pPr>
            <a:r>
              <a:rPr lang="en-IN" sz="2200" b="1" i="1" dirty="0" smtClean="0">
                <a:latin typeface="Times New Roman" panose="02020603050405020304" pitchFamily="18" charset="0"/>
                <a:cs typeface="Times New Roman" panose="02020603050405020304" pitchFamily="18" charset="0"/>
              </a:rPr>
              <a:t>Transaction </a:t>
            </a:r>
            <a:r>
              <a:rPr lang="en-IN" sz="2200" b="1" i="1" dirty="0">
                <a:latin typeface="Times New Roman" panose="02020603050405020304" pitchFamily="18" charset="0"/>
                <a:cs typeface="Times New Roman" panose="02020603050405020304" pitchFamily="18" charset="0"/>
              </a:rPr>
              <a:t>motive </a:t>
            </a:r>
            <a:r>
              <a:rPr lang="en-IN" sz="2200" dirty="0">
                <a:latin typeface="Times New Roman" panose="02020603050405020304" pitchFamily="18" charset="0"/>
                <a:cs typeface="Times New Roman" panose="02020603050405020304" pitchFamily="18" charset="0"/>
              </a:rPr>
              <a:t>– </a:t>
            </a:r>
            <a:r>
              <a:rPr lang="en-IN" sz="2200" dirty="0">
                <a:latin typeface="Times New Roman" panose="02020603050405020304" pitchFamily="18" charset="0"/>
                <a:cs typeface="Times New Roman" panose="02020603050405020304" pitchFamily="18" charset="0"/>
              </a:rPr>
              <a:t>C</a:t>
            </a:r>
            <a:r>
              <a:rPr lang="en-IN" sz="2200" dirty="0" smtClean="0">
                <a:latin typeface="Times New Roman" panose="02020603050405020304" pitchFamily="18" charset="0"/>
                <a:cs typeface="Times New Roman" panose="02020603050405020304" pitchFamily="18" charset="0"/>
              </a:rPr>
              <a:t>ash </a:t>
            </a:r>
            <a:r>
              <a:rPr lang="en-IN" sz="2200" dirty="0">
                <a:latin typeface="Times New Roman" panose="02020603050405020304" pitchFamily="18" charset="0"/>
                <a:cs typeface="Times New Roman" panose="02020603050405020304" pitchFamily="18" charset="0"/>
              </a:rPr>
              <a:t>is necessary for business operation. It is required for financing transactions. </a:t>
            </a:r>
            <a:endParaRPr lang="en-IN"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IN" sz="2200" b="1" i="1" dirty="0" smtClean="0">
                <a:latin typeface="Times New Roman" panose="02020603050405020304" pitchFamily="18" charset="0"/>
                <a:cs typeface="Times New Roman" panose="02020603050405020304" pitchFamily="18" charset="0"/>
              </a:rPr>
              <a:t>Precautionary </a:t>
            </a:r>
            <a:r>
              <a:rPr lang="en-IN" sz="2200" b="1" i="1" dirty="0">
                <a:latin typeface="Times New Roman" panose="02020603050405020304" pitchFamily="18" charset="0"/>
                <a:cs typeface="Times New Roman" panose="02020603050405020304" pitchFamily="18" charset="0"/>
              </a:rPr>
              <a:t>motive </a:t>
            </a: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Cash </a:t>
            </a:r>
            <a:r>
              <a:rPr lang="en-IN" sz="2200" dirty="0">
                <a:latin typeface="Times New Roman" panose="02020603050405020304" pitchFamily="18" charset="0"/>
                <a:cs typeface="Times New Roman" panose="02020603050405020304" pitchFamily="18" charset="0"/>
              </a:rPr>
              <a:t>inflows and outflows are unpredictable. Therefore, firms need to hold some cash to meet unforeseen </a:t>
            </a:r>
            <a:r>
              <a:rPr lang="en-IN" sz="2200" dirty="0" smtClean="0">
                <a:latin typeface="Times New Roman" panose="02020603050405020304" pitchFamily="18" charset="0"/>
                <a:cs typeface="Times New Roman" panose="02020603050405020304" pitchFamily="18" charset="0"/>
              </a:rPr>
              <a:t>needs.</a:t>
            </a:r>
            <a:endParaRPr lang="en-IN"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IN" sz="2200" b="1" i="1" dirty="0" smtClean="0">
                <a:latin typeface="Times New Roman" panose="02020603050405020304" pitchFamily="18" charset="0"/>
                <a:cs typeface="Times New Roman" panose="02020603050405020304" pitchFamily="18" charset="0"/>
              </a:rPr>
              <a:t>Speculative </a:t>
            </a:r>
            <a:r>
              <a:rPr lang="en-IN" sz="2200" b="1" i="1" dirty="0">
                <a:latin typeface="Times New Roman" panose="02020603050405020304" pitchFamily="18" charset="0"/>
                <a:cs typeface="Times New Roman" panose="02020603050405020304" pitchFamily="18" charset="0"/>
              </a:rPr>
              <a:t>motive </a:t>
            </a: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A </a:t>
            </a:r>
            <a:r>
              <a:rPr lang="en-IN" sz="2200" dirty="0">
                <a:latin typeface="Times New Roman" panose="02020603050405020304" pitchFamily="18" charset="0"/>
                <a:cs typeface="Times New Roman" panose="02020603050405020304" pitchFamily="18" charset="0"/>
              </a:rPr>
              <a:t>firm sometimes hold cash to take advantage of unexpected opportunities. It is called speculative motive of holding cash. </a:t>
            </a:r>
            <a:endParaRPr lang="en-IN"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IN" sz="2200" b="1" i="1" dirty="0" smtClean="0">
                <a:latin typeface="Times New Roman" panose="02020603050405020304" pitchFamily="18" charset="0"/>
                <a:cs typeface="Times New Roman" panose="02020603050405020304" pitchFamily="18" charset="0"/>
              </a:rPr>
              <a:t>Compensation </a:t>
            </a:r>
            <a:r>
              <a:rPr lang="en-IN" sz="2200" b="1" i="1" dirty="0">
                <a:latin typeface="Times New Roman" panose="02020603050405020304" pitchFamily="18" charset="0"/>
                <a:cs typeface="Times New Roman" panose="02020603050405020304" pitchFamily="18" charset="0"/>
              </a:rPr>
              <a:t>motive </a:t>
            </a: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To </a:t>
            </a:r>
            <a:r>
              <a:rPr lang="en-IN" sz="2200" dirty="0">
                <a:latin typeface="Times New Roman" panose="02020603050405020304" pitchFamily="18" charset="0"/>
                <a:cs typeface="Times New Roman" panose="02020603050405020304" pitchFamily="18" charset="0"/>
              </a:rPr>
              <a:t>obtain a loan or other banking services the firm will be required to hold a minimum balance of cash in the bank. </a:t>
            </a:r>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normAutofit/>
          </a:bodyPr>
          <a:lstStyle/>
          <a:p>
            <a:pPr marL="342900" lvl="0" indent="-342900">
              <a:spcBef>
                <a:spcPct val="20000"/>
              </a:spcBef>
            </a:pPr>
            <a:r>
              <a:rPr lang="en-IN" sz="3000" b="1" dirty="0">
                <a:solidFill>
                  <a:srgbClr val="C00000"/>
                </a:solidFill>
                <a:ea typeface="+mn-ea"/>
                <a:cs typeface="+mn-cs"/>
              </a:rPr>
              <a:t>Factors Affecting Cash Level or Cash Needs </a:t>
            </a:r>
            <a:br>
              <a:rPr lang="en-IN" sz="3000" dirty="0">
                <a:solidFill>
                  <a:srgbClr val="C00000"/>
                </a:solidFill>
                <a:ea typeface="+mn-ea"/>
                <a:cs typeface="+mn-cs"/>
              </a:rPr>
            </a:br>
            <a:endParaRPr lang="en-IN" sz="3000" dirty="0">
              <a:solidFill>
                <a:srgbClr val="C00000"/>
              </a:solidFill>
            </a:endParaRPr>
          </a:p>
        </p:txBody>
      </p:sp>
      <p:sp>
        <p:nvSpPr>
          <p:cNvPr id="3" name="Content Placeholder 2"/>
          <p:cNvSpPr>
            <a:spLocks noGrp="1"/>
          </p:cNvSpPr>
          <p:nvPr>
            <p:ph idx="1"/>
          </p:nvPr>
        </p:nvSpPr>
        <p:spPr>
          <a:xfrm>
            <a:off x="457200" y="1700808"/>
            <a:ext cx="8229600" cy="4425355"/>
          </a:xfrm>
          <a:solidFill>
            <a:schemeClr val="accent1">
              <a:lumMod val="20000"/>
              <a:lumOff val="80000"/>
            </a:schemeClr>
          </a:solidFill>
        </p:spPr>
        <p:txBody>
          <a:bodyPr>
            <a:normAutofit lnSpcReduction="10000"/>
          </a:bodyPr>
          <a:lstStyle/>
          <a:p>
            <a:pPr marL="457200" indent="-457200">
              <a:buFont typeface="+mj-lt"/>
              <a:buAutoNum type="alphaLcParenR"/>
            </a:pPr>
            <a:r>
              <a:rPr lang="en-IN" sz="2200" b="1" dirty="0" smtClean="0">
                <a:latin typeface="Times New Roman" panose="02020603050405020304" pitchFamily="18" charset="0"/>
                <a:cs typeface="Times New Roman" panose="02020603050405020304" pitchFamily="18" charset="0"/>
              </a:rPr>
              <a:t>Credit </a:t>
            </a:r>
            <a:r>
              <a:rPr lang="en-IN" sz="2200" b="1" dirty="0">
                <a:latin typeface="Times New Roman" panose="02020603050405020304" pitchFamily="18" charset="0"/>
                <a:cs typeface="Times New Roman" panose="02020603050405020304" pitchFamily="18" charset="0"/>
              </a:rPr>
              <a:t>policy –</a:t>
            </a:r>
            <a:r>
              <a:rPr lang="en-IN" sz="2200" dirty="0">
                <a:latin typeface="Times New Roman" panose="02020603050405020304" pitchFamily="18" charset="0"/>
                <a:cs typeface="Times New Roman" panose="02020603050405020304" pitchFamily="18" charset="0"/>
              </a:rPr>
              <a:t> </a:t>
            </a:r>
            <a:r>
              <a:rPr lang="en-IN" sz="2200" dirty="0">
                <a:latin typeface="Times New Roman" panose="02020603050405020304" pitchFamily="18" charset="0"/>
                <a:cs typeface="Times New Roman" panose="02020603050405020304" pitchFamily="18" charset="0"/>
              </a:rPr>
              <a:t>I</a:t>
            </a:r>
            <a:r>
              <a:rPr lang="en-IN" sz="2200" dirty="0" smtClean="0">
                <a:latin typeface="Times New Roman" panose="02020603050405020304" pitchFamily="18" charset="0"/>
                <a:cs typeface="Times New Roman" panose="02020603050405020304" pitchFamily="18" charset="0"/>
              </a:rPr>
              <a:t>f </a:t>
            </a:r>
            <a:r>
              <a:rPr lang="en-IN" sz="2200" dirty="0">
                <a:latin typeface="Times New Roman" panose="02020603050405020304" pitchFamily="18" charset="0"/>
                <a:cs typeface="Times New Roman" panose="02020603050405020304" pitchFamily="18" charset="0"/>
              </a:rPr>
              <a:t>the credit policy liberal the cash level will be higher and vice versa</a:t>
            </a:r>
            <a:r>
              <a:rPr lang="en-IN" sz="2200" dirty="0" smtClean="0">
                <a:latin typeface="Times New Roman" panose="02020603050405020304" pitchFamily="18" charset="0"/>
                <a:cs typeface="Times New Roman" panose="02020603050405020304" pitchFamily="18" charset="0"/>
              </a:rPr>
              <a:t>.</a:t>
            </a:r>
            <a:endParaRPr lang="en-IN" sz="2200" dirty="0" smtClean="0">
              <a:latin typeface="Times New Roman" panose="02020603050405020304" pitchFamily="18" charset="0"/>
              <a:cs typeface="Times New Roman" panose="02020603050405020304" pitchFamily="18" charset="0"/>
            </a:endParaRPr>
          </a:p>
          <a:p>
            <a:pPr marL="457200" indent="-457200">
              <a:buFont typeface="+mj-lt"/>
              <a:buAutoNum type="alphaLcParenR"/>
            </a:pPr>
            <a:r>
              <a:rPr lang="en-IN" sz="2200" b="1" dirty="0" smtClean="0">
                <a:latin typeface="Times New Roman" panose="02020603050405020304" pitchFamily="18" charset="0"/>
                <a:cs typeface="Times New Roman" panose="02020603050405020304" pitchFamily="18" charset="0"/>
              </a:rPr>
              <a:t>Distribution </a:t>
            </a:r>
            <a:r>
              <a:rPr lang="en-IN" sz="2200" b="1" dirty="0">
                <a:latin typeface="Times New Roman" panose="02020603050405020304" pitchFamily="18" charset="0"/>
                <a:cs typeface="Times New Roman" panose="02020603050405020304" pitchFamily="18" charset="0"/>
              </a:rPr>
              <a:t>channel</a:t>
            </a:r>
            <a:r>
              <a:rPr lang="en-IN" sz="2200" dirty="0">
                <a:latin typeface="Times New Roman" panose="02020603050405020304" pitchFamily="18" charset="0"/>
                <a:cs typeface="Times New Roman" panose="02020603050405020304" pitchFamily="18" charset="0"/>
              </a:rPr>
              <a:t> – </a:t>
            </a:r>
            <a:r>
              <a:rPr lang="en-IN" sz="2200" dirty="0" smtClean="0">
                <a:latin typeface="Times New Roman" panose="02020603050405020304" pitchFamily="18" charset="0"/>
                <a:cs typeface="Times New Roman" panose="02020603050405020304" pitchFamily="18" charset="0"/>
              </a:rPr>
              <a:t>If </a:t>
            </a:r>
            <a:r>
              <a:rPr lang="en-IN" sz="2200" dirty="0">
                <a:latin typeface="Times New Roman" panose="02020603050405020304" pitchFamily="18" charset="0"/>
                <a:cs typeface="Times New Roman" panose="02020603050405020304" pitchFamily="18" charset="0"/>
              </a:rPr>
              <a:t>the distribution channel is long, the level cash may be higher. </a:t>
            </a:r>
            <a:endParaRPr lang="en-IN" sz="2200" dirty="0" smtClean="0">
              <a:latin typeface="Times New Roman" panose="02020603050405020304" pitchFamily="18" charset="0"/>
              <a:cs typeface="Times New Roman" panose="02020603050405020304" pitchFamily="18" charset="0"/>
            </a:endParaRPr>
          </a:p>
          <a:p>
            <a:pPr marL="457200" indent="-457200">
              <a:buFont typeface="+mj-lt"/>
              <a:buAutoNum type="alphaLcParenR"/>
            </a:pPr>
            <a:r>
              <a:rPr lang="en-IN" sz="2200" b="1" dirty="0" smtClean="0">
                <a:latin typeface="Times New Roman" panose="02020603050405020304" pitchFamily="18" charset="0"/>
                <a:cs typeface="Times New Roman" panose="02020603050405020304" pitchFamily="18" charset="0"/>
              </a:rPr>
              <a:t>Nature </a:t>
            </a:r>
            <a:r>
              <a:rPr lang="en-IN" sz="2200" b="1" dirty="0">
                <a:latin typeface="Times New Roman" panose="02020603050405020304" pitchFamily="18" charset="0"/>
                <a:cs typeface="Times New Roman" panose="02020603050405020304" pitchFamily="18" charset="0"/>
              </a:rPr>
              <a:t>of product</a:t>
            </a:r>
            <a:r>
              <a:rPr lang="en-IN" sz="2200" dirty="0">
                <a:latin typeface="Times New Roman" panose="02020603050405020304" pitchFamily="18" charset="0"/>
                <a:cs typeface="Times New Roman" panose="02020603050405020304" pitchFamily="18" charset="0"/>
              </a:rPr>
              <a:t> – </a:t>
            </a:r>
            <a:r>
              <a:rPr lang="en-IN" sz="2200" dirty="0" smtClean="0">
                <a:latin typeface="Times New Roman" panose="02020603050405020304" pitchFamily="18" charset="0"/>
                <a:cs typeface="Times New Roman" panose="02020603050405020304" pitchFamily="18" charset="0"/>
              </a:rPr>
              <a:t>The </a:t>
            </a:r>
            <a:r>
              <a:rPr lang="en-IN" sz="2200" dirty="0">
                <a:latin typeface="Times New Roman" panose="02020603050405020304" pitchFamily="18" charset="0"/>
                <a:cs typeface="Times New Roman" panose="02020603050405020304" pitchFamily="18" charset="0"/>
              </a:rPr>
              <a:t>level of cash holding in case of necessities and comforts will differ from the level of cash in case of luxury items. </a:t>
            </a:r>
            <a:endParaRPr lang="en-IN" sz="2200" dirty="0" smtClean="0">
              <a:latin typeface="Times New Roman" panose="02020603050405020304" pitchFamily="18" charset="0"/>
              <a:cs typeface="Times New Roman" panose="02020603050405020304" pitchFamily="18" charset="0"/>
            </a:endParaRPr>
          </a:p>
          <a:p>
            <a:pPr marL="457200" indent="-457200">
              <a:buFont typeface="+mj-lt"/>
              <a:buAutoNum type="alphaLcParenR"/>
            </a:pPr>
            <a:r>
              <a:rPr lang="en-IN" sz="2200" b="1" dirty="0" smtClean="0">
                <a:latin typeface="Times New Roman" panose="02020603050405020304" pitchFamily="18" charset="0"/>
                <a:cs typeface="Times New Roman" panose="02020603050405020304" pitchFamily="18" charset="0"/>
              </a:rPr>
              <a:t>Size </a:t>
            </a:r>
            <a:r>
              <a:rPr lang="en-IN" sz="2200" b="1" dirty="0">
                <a:latin typeface="Times New Roman" panose="02020603050405020304" pitchFamily="18" charset="0"/>
                <a:cs typeface="Times New Roman" panose="02020603050405020304" pitchFamily="18" charset="0"/>
              </a:rPr>
              <a:t>of the firm</a:t>
            </a:r>
            <a:r>
              <a:rPr lang="en-IN" sz="2200" dirty="0">
                <a:latin typeface="Times New Roman" panose="02020603050405020304" pitchFamily="18" charset="0"/>
                <a:cs typeface="Times New Roman" panose="02020603050405020304" pitchFamily="18" charset="0"/>
              </a:rPr>
              <a:t> – </a:t>
            </a:r>
            <a:r>
              <a:rPr lang="en-IN" sz="2200" dirty="0" smtClean="0">
                <a:latin typeface="Times New Roman" panose="02020603050405020304" pitchFamily="18" charset="0"/>
                <a:cs typeface="Times New Roman" panose="02020603050405020304" pitchFamily="18" charset="0"/>
              </a:rPr>
              <a:t>Larger </a:t>
            </a:r>
            <a:r>
              <a:rPr lang="en-IN" sz="2200" dirty="0">
                <a:latin typeface="Times New Roman" panose="02020603050405020304" pitchFamily="18" charset="0"/>
                <a:cs typeface="Times New Roman" panose="02020603050405020304" pitchFamily="18" charset="0"/>
              </a:rPr>
              <a:t>the firm, higher will be the cash level. </a:t>
            </a:r>
            <a:endParaRPr lang="en-IN" sz="2200" dirty="0" smtClean="0">
              <a:latin typeface="Times New Roman" panose="02020603050405020304" pitchFamily="18" charset="0"/>
              <a:cs typeface="Times New Roman" panose="02020603050405020304" pitchFamily="18" charset="0"/>
            </a:endParaRPr>
          </a:p>
          <a:p>
            <a:pPr marL="457200" indent="-457200">
              <a:buFont typeface="+mj-lt"/>
              <a:buAutoNum type="alphaLcParenR"/>
            </a:pPr>
            <a:r>
              <a:rPr lang="en-IN" sz="2200" b="1" dirty="0" smtClean="0">
                <a:latin typeface="Times New Roman" panose="02020603050405020304" pitchFamily="18" charset="0"/>
                <a:cs typeface="Times New Roman" panose="02020603050405020304" pitchFamily="18" charset="0"/>
              </a:rPr>
              <a:t>Working </a:t>
            </a:r>
            <a:r>
              <a:rPr lang="en-IN" sz="2200" b="1" dirty="0">
                <a:latin typeface="Times New Roman" panose="02020603050405020304" pitchFamily="18" charset="0"/>
                <a:cs typeface="Times New Roman" panose="02020603050405020304" pitchFamily="18" charset="0"/>
              </a:rPr>
              <a:t>capital cycle</a:t>
            </a:r>
            <a:r>
              <a:rPr lang="en-IN" sz="2200" dirty="0">
                <a:latin typeface="Times New Roman" panose="02020603050405020304" pitchFamily="18" charset="0"/>
                <a:cs typeface="Times New Roman" panose="02020603050405020304" pitchFamily="18" charset="0"/>
              </a:rPr>
              <a:t> – </a:t>
            </a:r>
            <a:r>
              <a:rPr lang="en-IN" sz="2200" dirty="0" smtClean="0">
                <a:latin typeface="Times New Roman" panose="02020603050405020304" pitchFamily="18" charset="0"/>
                <a:cs typeface="Times New Roman" panose="02020603050405020304" pitchFamily="18" charset="0"/>
              </a:rPr>
              <a:t>If </a:t>
            </a:r>
            <a:r>
              <a:rPr lang="en-IN" sz="2200" dirty="0">
                <a:latin typeface="Times New Roman" panose="02020603050405020304" pitchFamily="18" charset="0"/>
                <a:cs typeface="Times New Roman" panose="02020603050405020304" pitchFamily="18" charset="0"/>
              </a:rPr>
              <a:t>working capital cycle is long, cash level will be greater. </a:t>
            </a:r>
            <a:endParaRPr lang="en-IN" sz="2200" dirty="0" smtClean="0">
              <a:latin typeface="Times New Roman" panose="02020603050405020304" pitchFamily="18" charset="0"/>
              <a:cs typeface="Times New Roman" panose="02020603050405020304" pitchFamily="18" charset="0"/>
            </a:endParaRPr>
          </a:p>
          <a:p>
            <a:pPr marL="457200" indent="-457200">
              <a:buFont typeface="+mj-lt"/>
              <a:buAutoNum type="alphaLcParenR"/>
            </a:pPr>
            <a:r>
              <a:rPr lang="en-IN" sz="2200" b="1" dirty="0" smtClean="0">
                <a:latin typeface="Times New Roman" panose="02020603050405020304" pitchFamily="18" charset="0"/>
                <a:cs typeface="Times New Roman" panose="02020603050405020304" pitchFamily="18" charset="0"/>
              </a:rPr>
              <a:t>Policy </a:t>
            </a:r>
            <a:r>
              <a:rPr lang="en-IN" sz="2200" b="1" dirty="0">
                <a:latin typeface="Times New Roman" panose="02020603050405020304" pitchFamily="18" charset="0"/>
                <a:cs typeface="Times New Roman" panose="02020603050405020304" pitchFamily="18" charset="0"/>
              </a:rPr>
              <a:t>of disbursement</a:t>
            </a:r>
            <a:r>
              <a:rPr lang="en-IN" sz="2200" dirty="0">
                <a:latin typeface="Times New Roman" panose="02020603050405020304" pitchFamily="18" charset="0"/>
                <a:cs typeface="Times New Roman" panose="02020603050405020304" pitchFamily="18" charset="0"/>
              </a:rPr>
              <a:t> of salary if salaries are paid fortnightly or below, then the cash need will be higher and vice versa. </a:t>
            </a:r>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r>
              <a:rPr lang="en-IN" sz="3000" b="1" dirty="0" smtClean="0">
                <a:solidFill>
                  <a:srgbClr val="C00000"/>
                </a:solidFill>
                <a:ea typeface="+mn-ea"/>
                <a:cs typeface="+mn-cs"/>
              </a:rPr>
              <a:t>Cash Management</a:t>
            </a:r>
            <a:endParaRPr lang="en-IN" sz="3000" dirty="0">
              <a:solidFill>
                <a:srgbClr val="C00000"/>
              </a:solidFill>
            </a:endParaRPr>
          </a:p>
        </p:txBody>
      </p:sp>
      <p:sp>
        <p:nvSpPr>
          <p:cNvPr id="3" name="Content Placeholder 2"/>
          <p:cNvSpPr>
            <a:spLocks noGrp="1"/>
          </p:cNvSpPr>
          <p:nvPr>
            <p:ph idx="1"/>
          </p:nvPr>
        </p:nvSpPr>
        <p:spPr>
          <a:solidFill>
            <a:schemeClr val="accent1">
              <a:lumMod val="20000"/>
              <a:lumOff val="80000"/>
            </a:schemeClr>
          </a:solidFill>
        </p:spPr>
        <p:txBody>
          <a:bodyPr>
            <a:normAutofit/>
          </a:bodyPr>
          <a:lstStyle/>
          <a:p>
            <a:pPr>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It </a:t>
            </a:r>
            <a:r>
              <a:rPr lang="en-IN" sz="2200" dirty="0">
                <a:latin typeface="Times New Roman" panose="02020603050405020304" pitchFamily="18" charset="0"/>
                <a:cs typeface="Times New Roman" panose="02020603050405020304" pitchFamily="18" charset="0"/>
              </a:rPr>
              <a:t>is the efficient managing of cash and cash related items of business enterprise. </a:t>
            </a:r>
            <a:endParaRPr lang="en-IN"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It </a:t>
            </a:r>
            <a:r>
              <a:rPr lang="en-IN" sz="2200" dirty="0">
                <a:latin typeface="Times New Roman" panose="02020603050405020304" pitchFamily="18" charset="0"/>
                <a:cs typeface="Times New Roman" panose="02020603050405020304" pitchFamily="18" charset="0"/>
              </a:rPr>
              <a:t>means efficient planning, organizing and controlling cash and cash equivalents items. </a:t>
            </a:r>
            <a:endParaRPr lang="en-IN"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It </a:t>
            </a:r>
            <a:r>
              <a:rPr lang="en-IN" sz="2200" dirty="0">
                <a:latin typeface="Times New Roman" panose="02020603050405020304" pitchFamily="18" charset="0"/>
                <a:cs typeface="Times New Roman" panose="02020603050405020304" pitchFamily="18" charset="0"/>
              </a:rPr>
              <a:t>is the process of forecasting, collecting, disbursing, investing planning for the cash for the smooth running of enterprise. </a:t>
            </a:r>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marL="342900" lvl="0" indent="-342900">
              <a:spcBef>
                <a:spcPct val="20000"/>
              </a:spcBef>
            </a:pPr>
            <a:r>
              <a:rPr lang="en-IN" sz="3000" b="1" dirty="0">
                <a:solidFill>
                  <a:srgbClr val="C00000"/>
                </a:solidFill>
                <a:ea typeface="+mn-ea"/>
                <a:cs typeface="+mn-cs"/>
              </a:rPr>
              <a:t>S</a:t>
            </a:r>
            <a:r>
              <a:rPr lang="en-IN" sz="3000" b="1" dirty="0" smtClean="0">
                <a:solidFill>
                  <a:srgbClr val="C00000"/>
                </a:solidFill>
                <a:ea typeface="+mn-ea"/>
                <a:cs typeface="+mn-cs"/>
              </a:rPr>
              <a:t>cope of cash management. </a:t>
            </a:r>
            <a:endParaRPr lang="en-IN" sz="3000" dirty="0">
              <a:solidFill>
                <a:srgbClr val="C00000"/>
              </a:solidFill>
              <a:ea typeface="+mn-ea"/>
              <a:cs typeface="+mn-cs"/>
            </a:endParaRPr>
          </a:p>
        </p:txBody>
      </p:sp>
      <p:sp>
        <p:nvSpPr>
          <p:cNvPr id="3" name="Content Placeholder 2"/>
          <p:cNvSpPr>
            <a:spLocks noGrp="1"/>
          </p:cNvSpPr>
          <p:nvPr>
            <p:ph idx="1"/>
          </p:nvPr>
        </p:nvSpPr>
        <p:spPr>
          <a:solidFill>
            <a:schemeClr val="accent1">
              <a:lumMod val="20000"/>
              <a:lumOff val="80000"/>
            </a:schemeClr>
          </a:solidFill>
        </p:spPr>
        <p:txBody>
          <a:bodyPr/>
          <a:lstStyle/>
          <a:p>
            <a:pPr marL="457200" lvl="0" indent="-457200">
              <a:lnSpc>
                <a:spcPct val="150000"/>
              </a:lnSpc>
              <a:buFont typeface="+mj-lt"/>
              <a:buAutoNum type="arabicPeriod"/>
            </a:pPr>
            <a:r>
              <a:rPr lang="en-IN" sz="2200" b="1" dirty="0" smtClean="0">
                <a:solidFill>
                  <a:prstClr val="black"/>
                </a:solidFill>
                <a:latin typeface="Times New Roman" panose="02020603050405020304" pitchFamily="18" charset="0"/>
                <a:cs typeface="Times New Roman" panose="02020603050405020304" pitchFamily="18" charset="0"/>
              </a:rPr>
              <a:t>Cash </a:t>
            </a:r>
            <a:r>
              <a:rPr lang="en-IN" sz="2200" b="1" dirty="0">
                <a:solidFill>
                  <a:prstClr val="black"/>
                </a:solidFill>
                <a:latin typeface="Times New Roman" panose="02020603050405020304" pitchFamily="18" charset="0"/>
                <a:cs typeface="Times New Roman" panose="02020603050405020304" pitchFamily="18" charset="0"/>
              </a:rPr>
              <a:t>planning </a:t>
            </a:r>
            <a:r>
              <a:rPr lang="en-IN" sz="2200" dirty="0">
                <a:solidFill>
                  <a:prstClr val="black"/>
                </a:solidFill>
                <a:latin typeface="Times New Roman" panose="02020603050405020304" pitchFamily="18" charset="0"/>
                <a:cs typeface="Times New Roman" panose="02020603050405020304" pitchFamily="18" charset="0"/>
              </a:rPr>
              <a:t>– planning cash inflows and </a:t>
            </a:r>
            <a:r>
              <a:rPr lang="en-IN" sz="2200" dirty="0" smtClean="0">
                <a:solidFill>
                  <a:prstClr val="black"/>
                </a:solidFill>
                <a:latin typeface="Times New Roman" panose="02020603050405020304" pitchFamily="18" charset="0"/>
                <a:cs typeface="Times New Roman" panose="02020603050405020304" pitchFamily="18" charset="0"/>
              </a:rPr>
              <a:t>outflows.</a:t>
            </a:r>
            <a:endParaRPr lang="en-IN" sz="2200" dirty="0" smtClean="0">
              <a:solidFill>
                <a:prstClr val="black"/>
              </a:solidFill>
              <a:latin typeface="Times New Roman" panose="02020603050405020304" pitchFamily="18" charset="0"/>
              <a:cs typeface="Times New Roman" panose="02020603050405020304" pitchFamily="18" charset="0"/>
            </a:endParaRPr>
          </a:p>
          <a:p>
            <a:pPr marL="457200" lvl="0" indent="-457200">
              <a:lnSpc>
                <a:spcPct val="150000"/>
              </a:lnSpc>
              <a:buFont typeface="+mj-lt"/>
              <a:buAutoNum type="arabicPeriod"/>
            </a:pPr>
            <a:r>
              <a:rPr lang="en-IN" sz="2200" b="1" dirty="0" smtClean="0">
                <a:solidFill>
                  <a:prstClr val="black"/>
                </a:solidFill>
                <a:latin typeface="Times New Roman" panose="02020603050405020304" pitchFamily="18" charset="0"/>
                <a:cs typeface="Times New Roman" panose="02020603050405020304" pitchFamily="18" charset="0"/>
              </a:rPr>
              <a:t>Managing </a:t>
            </a:r>
            <a:r>
              <a:rPr lang="en-IN" sz="2200" b="1" dirty="0">
                <a:solidFill>
                  <a:prstClr val="black"/>
                </a:solidFill>
                <a:latin typeface="Times New Roman" panose="02020603050405020304" pitchFamily="18" charset="0"/>
                <a:cs typeface="Times New Roman" panose="02020603050405020304" pitchFamily="18" charset="0"/>
              </a:rPr>
              <a:t>the cash outflows </a:t>
            </a:r>
            <a:r>
              <a:rPr lang="en-IN" sz="2200" dirty="0">
                <a:solidFill>
                  <a:prstClr val="black"/>
                </a:solidFill>
                <a:latin typeface="Times New Roman" panose="02020603050405020304" pitchFamily="18" charset="0"/>
                <a:cs typeface="Times New Roman" panose="02020603050405020304" pitchFamily="18" charset="0"/>
              </a:rPr>
              <a:t>– outflows of cash should be made as late as possible. </a:t>
            </a:r>
            <a:endParaRPr lang="en-IN" sz="2200" dirty="0" smtClean="0">
              <a:solidFill>
                <a:prstClr val="black"/>
              </a:solidFill>
              <a:latin typeface="Times New Roman" panose="02020603050405020304" pitchFamily="18" charset="0"/>
              <a:cs typeface="Times New Roman" panose="02020603050405020304" pitchFamily="18" charset="0"/>
            </a:endParaRPr>
          </a:p>
          <a:p>
            <a:pPr marL="457200" lvl="0" indent="-457200">
              <a:lnSpc>
                <a:spcPct val="150000"/>
              </a:lnSpc>
              <a:buFont typeface="+mj-lt"/>
              <a:buAutoNum type="arabicPeriod"/>
            </a:pPr>
            <a:r>
              <a:rPr lang="en-IN" sz="2200" b="1" dirty="0" smtClean="0">
                <a:solidFill>
                  <a:prstClr val="black"/>
                </a:solidFill>
                <a:latin typeface="Times New Roman" panose="02020603050405020304" pitchFamily="18" charset="0"/>
                <a:cs typeface="Times New Roman" panose="02020603050405020304" pitchFamily="18" charset="0"/>
              </a:rPr>
              <a:t>Managing </a:t>
            </a:r>
            <a:r>
              <a:rPr lang="en-IN" sz="2200" b="1" dirty="0">
                <a:solidFill>
                  <a:prstClr val="black"/>
                </a:solidFill>
                <a:latin typeface="Times New Roman" panose="02020603050405020304" pitchFamily="18" charset="0"/>
                <a:cs typeface="Times New Roman" panose="02020603050405020304" pitchFamily="18" charset="0"/>
              </a:rPr>
              <a:t>optimum cash balance</a:t>
            </a:r>
            <a:r>
              <a:rPr lang="en-IN" sz="2200" dirty="0">
                <a:solidFill>
                  <a:prstClr val="black"/>
                </a:solidFill>
                <a:latin typeface="Times New Roman" panose="02020603050405020304" pitchFamily="18" charset="0"/>
                <a:cs typeface="Times New Roman" panose="02020603050405020304" pitchFamily="18" charset="0"/>
              </a:rPr>
              <a:t> – the firm should determine the optimum level of cash balance. </a:t>
            </a:r>
            <a:endParaRPr lang="en-IN" sz="2200" dirty="0" smtClean="0">
              <a:solidFill>
                <a:prstClr val="black"/>
              </a:solidFill>
              <a:latin typeface="Times New Roman" panose="02020603050405020304" pitchFamily="18" charset="0"/>
              <a:cs typeface="Times New Roman" panose="02020603050405020304" pitchFamily="18" charset="0"/>
            </a:endParaRPr>
          </a:p>
          <a:p>
            <a:pPr marL="457200" lvl="0" indent="-457200">
              <a:lnSpc>
                <a:spcPct val="150000"/>
              </a:lnSpc>
              <a:buFont typeface="+mj-lt"/>
              <a:buAutoNum type="arabicPeriod"/>
            </a:pPr>
            <a:r>
              <a:rPr lang="en-IN" sz="2200" b="1" dirty="0" smtClean="0">
                <a:solidFill>
                  <a:prstClr val="black"/>
                </a:solidFill>
                <a:latin typeface="Times New Roman" panose="02020603050405020304" pitchFamily="18" charset="0"/>
                <a:cs typeface="Times New Roman" panose="02020603050405020304" pitchFamily="18" charset="0"/>
              </a:rPr>
              <a:t>Investing </a:t>
            </a:r>
            <a:r>
              <a:rPr lang="en-IN" sz="2200" b="1" dirty="0">
                <a:solidFill>
                  <a:prstClr val="black"/>
                </a:solidFill>
                <a:latin typeface="Times New Roman" panose="02020603050405020304" pitchFamily="18" charset="0"/>
                <a:cs typeface="Times New Roman" panose="02020603050405020304" pitchFamily="18" charset="0"/>
              </a:rPr>
              <a:t>cash </a:t>
            </a:r>
            <a:r>
              <a:rPr lang="en-IN" sz="2200" dirty="0">
                <a:solidFill>
                  <a:prstClr val="black"/>
                </a:solidFill>
                <a:latin typeface="Times New Roman" panose="02020603050405020304" pitchFamily="18" charset="0"/>
                <a:cs typeface="Times New Roman" panose="02020603050405020304" pitchFamily="18" charset="0"/>
              </a:rPr>
              <a:t>– surplus cash if any, should be properly invested in short term investment to earn additional profit </a:t>
            </a:r>
            <a:endParaRPr lang="en-IN" sz="2200" dirty="0">
              <a:solidFill>
                <a:prstClr val="black"/>
              </a:solidFill>
              <a:latin typeface="Times New Roman" panose="02020603050405020304" pitchFamily="18" charset="0"/>
              <a:cs typeface="Times New Roman" panose="02020603050405020304" pitchFamily="18" charset="0"/>
            </a:endParaRPr>
          </a:p>
          <a:p>
            <a:pPr>
              <a:lnSpc>
                <a:spcPct val="150000"/>
              </a:lnSpc>
            </a:pPr>
            <a:endParaRPr lang="en-IN"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lvl="0">
              <a:spcBef>
                <a:spcPct val="20000"/>
              </a:spcBef>
            </a:pPr>
            <a:r>
              <a:rPr lang="en-IN" sz="3000" b="1" dirty="0">
                <a:solidFill>
                  <a:srgbClr val="C00000"/>
                </a:solidFill>
                <a:ea typeface="+mn-ea"/>
                <a:cs typeface="+mn-cs"/>
              </a:rPr>
              <a:t>Functions </a:t>
            </a:r>
            <a:r>
              <a:rPr lang="en-IN" sz="3000" b="1" dirty="0" smtClean="0">
                <a:solidFill>
                  <a:srgbClr val="C00000"/>
                </a:solidFill>
                <a:ea typeface="+mn-ea"/>
                <a:cs typeface="+mn-cs"/>
              </a:rPr>
              <a:t>of </a:t>
            </a:r>
            <a:r>
              <a:rPr lang="en-IN" sz="3000" b="1" dirty="0">
                <a:solidFill>
                  <a:srgbClr val="C00000"/>
                </a:solidFill>
                <a:ea typeface="+mn-ea"/>
                <a:cs typeface="+mn-cs"/>
              </a:rPr>
              <a:t>Cash Management </a:t>
            </a:r>
            <a:br>
              <a:rPr lang="en-IN" sz="3000" dirty="0">
                <a:solidFill>
                  <a:srgbClr val="C00000"/>
                </a:solidFill>
                <a:ea typeface="+mn-ea"/>
                <a:cs typeface="+mn-cs"/>
              </a:rPr>
            </a:br>
            <a:endParaRPr lang="en-IN" sz="3000" dirty="0">
              <a:solidFill>
                <a:srgbClr val="C00000"/>
              </a:solidFill>
            </a:endParaRPr>
          </a:p>
        </p:txBody>
      </p:sp>
      <p:sp>
        <p:nvSpPr>
          <p:cNvPr id="3" name="Content Placeholder 2"/>
          <p:cNvSpPr>
            <a:spLocks noGrp="1"/>
          </p:cNvSpPr>
          <p:nvPr>
            <p:ph idx="1"/>
          </p:nvPr>
        </p:nvSpPr>
        <p:spPr>
          <a:solidFill>
            <a:schemeClr val="accent1">
              <a:lumMod val="20000"/>
              <a:lumOff val="80000"/>
            </a:schemeClr>
          </a:solidFill>
        </p:spPr>
        <p:txBody>
          <a:bodyPr>
            <a:normAutofit/>
          </a:bodyPr>
          <a:lstStyle/>
          <a:p>
            <a:pPr marL="571500" indent="-571500">
              <a:lnSpc>
                <a:spcPct val="150000"/>
              </a:lnSpc>
              <a:buFont typeface="+mj-lt"/>
              <a:buAutoNum type="romanUcPeriod"/>
            </a:pPr>
            <a:r>
              <a:rPr lang="en-IN" sz="2200" b="1" dirty="0" smtClean="0">
                <a:latin typeface="Times New Roman" panose="02020603050405020304" pitchFamily="18" charset="0"/>
                <a:cs typeface="Times New Roman" panose="02020603050405020304" pitchFamily="18" charset="0"/>
              </a:rPr>
              <a:t> </a:t>
            </a:r>
            <a:r>
              <a:rPr lang="en-IN" sz="2200" b="1" dirty="0">
                <a:latin typeface="Times New Roman" panose="02020603050405020304" pitchFamily="18" charset="0"/>
                <a:cs typeface="Times New Roman" panose="02020603050405020304" pitchFamily="18" charset="0"/>
              </a:rPr>
              <a:t>Planning cash inflows and </a:t>
            </a:r>
            <a:r>
              <a:rPr lang="en-IN" sz="2200" b="1" dirty="0" smtClean="0">
                <a:latin typeface="Times New Roman" panose="02020603050405020304" pitchFamily="18" charset="0"/>
                <a:cs typeface="Times New Roman" panose="02020603050405020304" pitchFamily="18" charset="0"/>
              </a:rPr>
              <a:t>outflows.</a:t>
            </a:r>
            <a:endParaRPr lang="en-IN" sz="2200" b="1" dirty="0" smtClean="0">
              <a:latin typeface="Times New Roman" panose="02020603050405020304" pitchFamily="18" charset="0"/>
              <a:cs typeface="Times New Roman" panose="02020603050405020304" pitchFamily="18" charset="0"/>
            </a:endParaRPr>
          </a:p>
          <a:p>
            <a:pPr marL="571500" indent="-571500">
              <a:lnSpc>
                <a:spcPct val="150000"/>
              </a:lnSpc>
              <a:buFont typeface="+mj-lt"/>
              <a:buAutoNum type="romanUcPeriod"/>
            </a:pPr>
            <a:r>
              <a:rPr lang="en-US" sz="2200" b="1" dirty="0">
                <a:latin typeface="Times New Roman" panose="02020603050405020304" pitchFamily="18" charset="0"/>
                <a:cs typeface="Times New Roman" panose="02020603050405020304" pitchFamily="18" charset="0"/>
              </a:rPr>
              <a:t> </a:t>
            </a:r>
            <a:r>
              <a:rPr lang="en-IN" sz="2200" b="1" dirty="0" smtClean="0">
                <a:latin typeface="Times New Roman" panose="02020603050405020304" pitchFamily="18" charset="0"/>
                <a:cs typeface="Times New Roman" panose="02020603050405020304" pitchFamily="18" charset="0"/>
              </a:rPr>
              <a:t>Controlling </a:t>
            </a:r>
            <a:r>
              <a:rPr lang="en-IN" sz="2200" b="1" dirty="0">
                <a:latin typeface="Times New Roman" panose="02020603050405020304" pitchFamily="18" charset="0"/>
                <a:cs typeface="Times New Roman" panose="02020603050405020304" pitchFamily="18" charset="0"/>
              </a:rPr>
              <a:t>cash inflows and </a:t>
            </a:r>
            <a:r>
              <a:rPr lang="en-IN" sz="2200" b="1" dirty="0" smtClean="0">
                <a:latin typeface="Times New Roman" panose="02020603050405020304" pitchFamily="18" charset="0"/>
                <a:cs typeface="Times New Roman" panose="02020603050405020304" pitchFamily="18" charset="0"/>
              </a:rPr>
              <a:t>outflows.</a:t>
            </a:r>
            <a:endParaRPr lang="en-IN" sz="2200" b="1" dirty="0" smtClean="0">
              <a:latin typeface="Times New Roman" panose="02020603050405020304" pitchFamily="18" charset="0"/>
              <a:cs typeface="Times New Roman" panose="02020603050405020304" pitchFamily="18" charset="0"/>
            </a:endParaRPr>
          </a:p>
          <a:p>
            <a:pPr marL="571500" indent="-571500">
              <a:lnSpc>
                <a:spcPct val="150000"/>
              </a:lnSpc>
              <a:buFont typeface="+mj-lt"/>
              <a:buAutoNum type="romanUcPeriod"/>
            </a:pPr>
            <a:r>
              <a:rPr lang="en-US" sz="2200" b="1" dirty="0">
                <a:latin typeface="Times New Roman" panose="02020603050405020304" pitchFamily="18" charset="0"/>
                <a:cs typeface="Times New Roman" panose="02020603050405020304" pitchFamily="18" charset="0"/>
              </a:rPr>
              <a:t> </a:t>
            </a:r>
            <a:r>
              <a:rPr lang="en-IN" sz="2200" b="1" dirty="0" smtClean="0">
                <a:latin typeface="Times New Roman" panose="02020603050405020304" pitchFamily="18" charset="0"/>
                <a:cs typeface="Times New Roman" panose="02020603050405020304" pitchFamily="18" charset="0"/>
              </a:rPr>
              <a:t>Investing </a:t>
            </a:r>
            <a:r>
              <a:rPr lang="en-IN" sz="2200" b="1" dirty="0">
                <a:latin typeface="Times New Roman" panose="02020603050405020304" pitchFamily="18" charset="0"/>
                <a:cs typeface="Times New Roman" panose="02020603050405020304" pitchFamily="18" charset="0"/>
              </a:rPr>
              <a:t>surplus </a:t>
            </a:r>
            <a:r>
              <a:rPr lang="en-IN" sz="2200" b="1" dirty="0" smtClean="0">
                <a:latin typeface="Times New Roman" panose="02020603050405020304" pitchFamily="18" charset="0"/>
                <a:cs typeface="Times New Roman" panose="02020603050405020304" pitchFamily="18" charset="0"/>
              </a:rPr>
              <a:t>funds.</a:t>
            </a:r>
            <a:endParaRPr lang="en-IN" sz="2200" b="1" dirty="0" smtClean="0">
              <a:latin typeface="Times New Roman" panose="02020603050405020304" pitchFamily="18" charset="0"/>
              <a:cs typeface="Times New Roman" panose="02020603050405020304" pitchFamily="18" charset="0"/>
            </a:endParaRPr>
          </a:p>
          <a:p>
            <a:pPr marL="571500" indent="-571500">
              <a:lnSpc>
                <a:spcPct val="150000"/>
              </a:lnSpc>
              <a:buFont typeface="+mj-lt"/>
              <a:buAutoNum type="romanUcPeriod"/>
            </a:pPr>
            <a:r>
              <a:rPr lang="en-US" sz="2200" b="1" dirty="0">
                <a:latin typeface="Times New Roman" panose="02020603050405020304" pitchFamily="18" charset="0"/>
                <a:cs typeface="Times New Roman" panose="02020603050405020304" pitchFamily="18" charset="0"/>
              </a:rPr>
              <a:t> </a:t>
            </a:r>
            <a:r>
              <a:rPr lang="en-IN" sz="2200" b="1" dirty="0" smtClean="0">
                <a:latin typeface="Times New Roman" panose="02020603050405020304" pitchFamily="18" charset="0"/>
                <a:cs typeface="Times New Roman" panose="02020603050405020304" pitchFamily="18" charset="0"/>
              </a:rPr>
              <a:t>Improving </a:t>
            </a:r>
            <a:r>
              <a:rPr lang="en-IN" sz="2200" b="1" dirty="0">
                <a:latin typeface="Times New Roman" panose="02020603050405020304" pitchFamily="18" charset="0"/>
                <a:cs typeface="Times New Roman" panose="02020603050405020304" pitchFamily="18" charset="0"/>
              </a:rPr>
              <a:t>investment </a:t>
            </a:r>
            <a:r>
              <a:rPr lang="en-IN" sz="2200" b="1" dirty="0" smtClean="0">
                <a:latin typeface="Times New Roman" panose="02020603050405020304" pitchFamily="18" charset="0"/>
                <a:cs typeface="Times New Roman" panose="02020603050405020304" pitchFamily="18" charset="0"/>
              </a:rPr>
              <a:t>image.</a:t>
            </a:r>
            <a:endParaRPr lang="en-IN" sz="2200" b="1" dirty="0" smtClean="0">
              <a:latin typeface="Times New Roman" panose="02020603050405020304" pitchFamily="18" charset="0"/>
              <a:cs typeface="Times New Roman" panose="02020603050405020304" pitchFamily="18" charset="0"/>
            </a:endParaRPr>
          </a:p>
          <a:p>
            <a:pPr marL="571500" indent="-571500">
              <a:lnSpc>
                <a:spcPct val="150000"/>
              </a:lnSpc>
              <a:buFont typeface="+mj-lt"/>
              <a:buAutoNum type="romanUcPeriod"/>
            </a:pPr>
            <a:r>
              <a:rPr lang="en-US" sz="2200" b="1" dirty="0">
                <a:latin typeface="Times New Roman" panose="02020603050405020304" pitchFamily="18" charset="0"/>
                <a:cs typeface="Times New Roman" panose="02020603050405020304" pitchFamily="18" charset="0"/>
              </a:rPr>
              <a:t> </a:t>
            </a:r>
            <a:r>
              <a:rPr lang="en-IN" sz="2200" b="1" dirty="0" smtClean="0">
                <a:latin typeface="Times New Roman" panose="02020603050405020304" pitchFamily="18" charset="0"/>
                <a:cs typeface="Times New Roman" panose="02020603050405020304" pitchFamily="18" charset="0"/>
              </a:rPr>
              <a:t>Maintaining </a:t>
            </a:r>
            <a:r>
              <a:rPr lang="en-IN" sz="2200" b="1" dirty="0">
                <a:latin typeface="Times New Roman" panose="02020603050405020304" pitchFamily="18" charset="0"/>
                <a:cs typeface="Times New Roman" panose="02020603050405020304" pitchFamily="18" charset="0"/>
              </a:rPr>
              <a:t>relationship with banks. </a:t>
            </a:r>
            <a:endParaRPr lang="en-IN" sz="2200" b="1" dirty="0">
              <a:latin typeface="Times New Roman" panose="02020603050405020304" pitchFamily="18" charset="0"/>
              <a:cs typeface="Times New Roman" panose="02020603050405020304" pitchFamily="18" charset="0"/>
            </a:endParaRPr>
          </a:p>
          <a:p>
            <a:pPr>
              <a:lnSpc>
                <a:spcPct val="150000"/>
              </a:lnSpc>
            </a:pPr>
            <a:endParaRPr lang="en-IN" sz="22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marL="342900" lvl="0" indent="-342900">
              <a:spcBef>
                <a:spcPct val="20000"/>
              </a:spcBef>
            </a:pPr>
            <a:r>
              <a:rPr lang="en-IN" sz="3000" b="1" dirty="0">
                <a:solidFill>
                  <a:srgbClr val="C00000"/>
                </a:solidFill>
                <a:ea typeface="+mn-ea"/>
                <a:cs typeface="+mn-cs"/>
              </a:rPr>
              <a:t>Advantages of Cash Management </a:t>
            </a:r>
            <a:br>
              <a:rPr lang="en-IN" sz="3000" dirty="0">
                <a:solidFill>
                  <a:srgbClr val="C00000"/>
                </a:solidFill>
                <a:ea typeface="+mn-ea"/>
                <a:cs typeface="+mn-cs"/>
              </a:rPr>
            </a:br>
            <a:endParaRPr lang="en-IN" sz="3000" dirty="0">
              <a:solidFill>
                <a:srgbClr val="C00000"/>
              </a:solidFill>
            </a:endParaRPr>
          </a:p>
        </p:txBody>
      </p:sp>
      <p:sp>
        <p:nvSpPr>
          <p:cNvPr id="3" name="Content Placeholder 2"/>
          <p:cNvSpPr>
            <a:spLocks noGrp="1"/>
          </p:cNvSpPr>
          <p:nvPr>
            <p:ph idx="1"/>
          </p:nvPr>
        </p:nvSpPr>
        <p:spPr>
          <a:solidFill>
            <a:schemeClr val="accent1">
              <a:lumMod val="20000"/>
              <a:lumOff val="80000"/>
            </a:schemeClr>
          </a:solidFill>
        </p:spPr>
        <p:txBody>
          <a:bodyPr>
            <a:normAutofit/>
          </a:bodyPr>
          <a:lstStyle/>
          <a:p>
            <a:pPr>
              <a:lnSpc>
                <a:spcPct val="150000"/>
              </a:lnSpc>
            </a:pPr>
            <a:r>
              <a:rPr lang="en-IN" sz="2200" dirty="0" smtClean="0">
                <a:latin typeface="Times New Roman" panose="02020603050405020304" pitchFamily="18" charset="0"/>
                <a:cs typeface="Times New Roman" panose="02020603050405020304" pitchFamily="18" charset="0"/>
              </a:rPr>
              <a:t>Smooth </a:t>
            </a:r>
            <a:r>
              <a:rPr lang="en-IN" sz="2200" dirty="0">
                <a:latin typeface="Times New Roman" panose="02020603050405020304" pitchFamily="18" charset="0"/>
                <a:cs typeface="Times New Roman" panose="02020603050405020304" pitchFamily="18" charset="0"/>
              </a:rPr>
              <a:t>running of business </a:t>
            </a:r>
            <a:endParaRPr lang="en-IN" sz="2200" dirty="0">
              <a:latin typeface="Times New Roman" panose="02020603050405020304" pitchFamily="18" charset="0"/>
              <a:cs typeface="Times New Roman" panose="02020603050405020304" pitchFamily="18" charset="0"/>
            </a:endParaRPr>
          </a:p>
          <a:p>
            <a:pPr>
              <a:lnSpc>
                <a:spcPct val="150000"/>
              </a:lnSpc>
            </a:pPr>
            <a:r>
              <a:rPr lang="en-IN" sz="2200" dirty="0" smtClean="0">
                <a:latin typeface="Times New Roman" panose="02020603050405020304" pitchFamily="18" charset="0"/>
                <a:cs typeface="Times New Roman" panose="02020603050405020304" pitchFamily="18" charset="0"/>
              </a:rPr>
              <a:t>Maintain </a:t>
            </a:r>
            <a:r>
              <a:rPr lang="en-IN" sz="2200" dirty="0">
                <a:latin typeface="Times New Roman" panose="02020603050405020304" pitchFamily="18" charset="0"/>
                <a:cs typeface="Times New Roman" panose="02020603050405020304" pitchFamily="18" charset="0"/>
              </a:rPr>
              <a:t>optimum working capital </a:t>
            </a:r>
            <a:endParaRPr lang="en-IN" sz="2200" dirty="0">
              <a:latin typeface="Times New Roman" panose="02020603050405020304" pitchFamily="18" charset="0"/>
              <a:cs typeface="Times New Roman" panose="02020603050405020304" pitchFamily="18" charset="0"/>
            </a:endParaRPr>
          </a:p>
          <a:p>
            <a:pPr>
              <a:lnSpc>
                <a:spcPct val="150000"/>
              </a:lnSpc>
            </a:pPr>
            <a:r>
              <a:rPr lang="en-IN" sz="2200" dirty="0" smtClean="0">
                <a:latin typeface="Times New Roman" panose="02020603050405020304" pitchFamily="18" charset="0"/>
                <a:cs typeface="Times New Roman" panose="02020603050405020304" pitchFamily="18" charset="0"/>
              </a:rPr>
              <a:t>Ensures </a:t>
            </a:r>
            <a:r>
              <a:rPr lang="en-IN" sz="2200" dirty="0">
                <a:latin typeface="Times New Roman" panose="02020603050405020304" pitchFamily="18" charset="0"/>
                <a:cs typeface="Times New Roman" panose="02020603050405020304" pitchFamily="18" charset="0"/>
              </a:rPr>
              <a:t>liquidity and solvency </a:t>
            </a:r>
            <a:endParaRPr lang="en-IN" sz="2200" dirty="0">
              <a:latin typeface="Times New Roman" panose="02020603050405020304" pitchFamily="18" charset="0"/>
              <a:cs typeface="Times New Roman" panose="02020603050405020304" pitchFamily="18" charset="0"/>
            </a:endParaRPr>
          </a:p>
          <a:p>
            <a:pPr>
              <a:lnSpc>
                <a:spcPct val="150000"/>
              </a:lnSpc>
            </a:pPr>
            <a:r>
              <a:rPr lang="en-IN" sz="2200" dirty="0" smtClean="0">
                <a:latin typeface="Times New Roman" panose="02020603050405020304" pitchFamily="18" charset="0"/>
                <a:cs typeface="Times New Roman" panose="02020603050405020304" pitchFamily="18" charset="0"/>
              </a:rPr>
              <a:t>Helps </a:t>
            </a:r>
            <a:r>
              <a:rPr lang="en-IN" sz="2200" dirty="0">
                <a:latin typeface="Times New Roman" panose="02020603050405020304" pitchFamily="18" charset="0"/>
                <a:cs typeface="Times New Roman" panose="02020603050405020304" pitchFamily="18" charset="0"/>
              </a:rPr>
              <a:t>to frame sound debt policy </a:t>
            </a:r>
            <a:endParaRPr lang="en-IN" sz="2200" dirty="0">
              <a:latin typeface="Times New Roman" panose="02020603050405020304" pitchFamily="18" charset="0"/>
              <a:cs typeface="Times New Roman" panose="02020603050405020304" pitchFamily="18" charset="0"/>
            </a:endParaRPr>
          </a:p>
          <a:p>
            <a:pPr>
              <a:lnSpc>
                <a:spcPct val="150000"/>
              </a:lnSpc>
            </a:pPr>
            <a:r>
              <a:rPr lang="en-IN" sz="2200" dirty="0" smtClean="0">
                <a:latin typeface="Times New Roman" panose="02020603050405020304" pitchFamily="18" charset="0"/>
                <a:cs typeface="Times New Roman" panose="02020603050405020304" pitchFamily="18" charset="0"/>
              </a:rPr>
              <a:t>Regularize </a:t>
            </a:r>
            <a:r>
              <a:rPr lang="en-IN" sz="2200" dirty="0">
                <a:latin typeface="Times New Roman" panose="02020603050405020304" pitchFamily="18" charset="0"/>
                <a:cs typeface="Times New Roman" panose="02020603050405020304" pitchFamily="18" charset="0"/>
              </a:rPr>
              <a:t>cash flows </a:t>
            </a:r>
            <a:endParaRPr lang="en-IN" sz="2200" dirty="0">
              <a:latin typeface="Times New Roman" panose="02020603050405020304" pitchFamily="18" charset="0"/>
              <a:cs typeface="Times New Roman" panose="02020603050405020304" pitchFamily="18" charset="0"/>
            </a:endParaRPr>
          </a:p>
          <a:p>
            <a:pPr>
              <a:lnSpc>
                <a:spcPct val="150000"/>
              </a:lnSpc>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2916</Words>
  <Application>WPS Presentation</Application>
  <PresentationFormat>On-screen Show (4:3)</PresentationFormat>
  <Paragraphs>70</Paragraphs>
  <Slides>9</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9</vt:i4>
      </vt:variant>
    </vt:vector>
  </HeadingPairs>
  <TitlesOfParts>
    <vt:vector size="18" baseType="lpstr">
      <vt:lpstr>Arial</vt:lpstr>
      <vt:lpstr>SimSun</vt:lpstr>
      <vt:lpstr>Wingdings</vt:lpstr>
      <vt:lpstr>Times New Roman</vt:lpstr>
      <vt:lpstr>Cambria</vt:lpstr>
      <vt:lpstr>Calibri</vt:lpstr>
      <vt:lpstr>Microsoft YaHei</vt:lpstr>
      <vt:lpstr>Arial Unicode MS</vt:lpstr>
      <vt:lpstr>Office Theme</vt:lpstr>
      <vt:lpstr>Cash Management</vt:lpstr>
      <vt:lpstr>Meaning of cash</vt:lpstr>
      <vt:lpstr>Nature of cash  </vt:lpstr>
      <vt:lpstr>Motives for holding cash  </vt:lpstr>
      <vt:lpstr>Factors Affecting Cash Level or Cash Needs  </vt:lpstr>
      <vt:lpstr>Cash Management</vt:lpstr>
      <vt:lpstr>Scope of cash management. </vt:lpstr>
      <vt:lpstr>Functions of Cash Management  </vt:lpstr>
      <vt:lpstr>Advantages of Cash Management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11</cp:revision>
  <dcterms:created xsi:type="dcterms:W3CDTF">2020-09-08T16:12:00Z</dcterms:created>
  <dcterms:modified xsi:type="dcterms:W3CDTF">2024-08-31T07:06:39Z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2728E65147934844A84142075FF7E075_12</vt:lpwstr>
  </property>
  <property fmtid="{D5CDD505-2E9C-101B-9397-08002B2CF9AE}" pid="3" name="KSOProductBuildVer">
    <vt:lpwstr>1033-12.2.0.17562</vt:lpwstr>
  </property>
</Properties>
</file>