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7A52B7-5102-48A1-9405-E4BCEB428C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7A52B7-5102-48A1-9405-E4BCEB428C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7A52B7-5102-48A1-9405-E4BCEB428C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7A52B7-5102-48A1-9405-E4BCEB428C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87A52B7-5102-48A1-9405-E4BCEB428C2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87A52B7-5102-48A1-9405-E4BCEB428C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87A52B7-5102-48A1-9405-E4BCEB428C27}"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7A52B7-5102-48A1-9405-E4BCEB428C27}"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A52B7-5102-48A1-9405-E4BCEB428C27}"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7A52B7-5102-48A1-9405-E4BCEB428C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7A52B7-5102-48A1-9405-E4BCEB428C2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CB8EF7-D5AE-4B9E-BFCC-4966C5AA1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A52B7-5102-48A1-9405-E4BCEB428C27}"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CB8EF7-D5AE-4B9E-BFCC-4966C5AA1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20000"/>
              <a:lumOff val="80000"/>
            </a:schemeClr>
          </a:solidFill>
        </p:spPr>
        <p:txBody>
          <a:bodyPr>
            <a:normAutofit/>
          </a:bodyPr>
          <a:lstStyle/>
          <a:p>
            <a:r>
              <a:rPr lang="en-US" sz="3000" b="1" dirty="0" smtClean="0">
                <a:solidFill>
                  <a:srgbClr val="C00000"/>
                </a:solidFill>
              </a:rPr>
              <a:t>Techniques of Cash management</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f) </a:t>
            </a:r>
            <a:r>
              <a:rPr lang="en-IN" sz="2200" b="1" i="1" dirty="0" smtClean="0">
                <a:latin typeface="Times New Roman" panose="02020603050405020304" pitchFamily="18" charset="0"/>
                <a:cs typeface="Times New Roman" panose="02020603050405020304" pitchFamily="18" charset="0"/>
              </a:rPr>
              <a:t>Pre </a:t>
            </a:r>
            <a:r>
              <a:rPr lang="en-IN" sz="2200" b="1" i="1" dirty="0">
                <a:latin typeface="Times New Roman" panose="02020603050405020304" pitchFamily="18" charset="0"/>
                <a:cs typeface="Times New Roman" panose="02020603050405020304" pitchFamily="18" charset="0"/>
              </a:rPr>
              <a:t>authorized </a:t>
            </a:r>
            <a:r>
              <a:rPr lang="en-IN" sz="2200" b="1" i="1" dirty="0" smtClean="0">
                <a:latin typeface="Times New Roman" panose="02020603050405020304" pitchFamily="18" charset="0"/>
                <a:cs typeface="Times New Roman" panose="02020603050405020304" pitchFamily="18" charset="0"/>
              </a:rPr>
              <a:t>cheques:</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C</a:t>
            </a:r>
            <a:r>
              <a:rPr lang="en-IN" sz="2200" dirty="0" smtClean="0">
                <a:latin typeface="Times New Roman" panose="02020603050405020304" pitchFamily="18" charset="0"/>
                <a:cs typeface="Times New Roman" panose="02020603050405020304" pitchFamily="18" charset="0"/>
              </a:rPr>
              <a:t>ustomers </a:t>
            </a:r>
            <a:r>
              <a:rPr lang="en-IN" sz="2200" dirty="0">
                <a:latin typeface="Times New Roman" panose="02020603050405020304" pitchFamily="18" charset="0"/>
                <a:cs typeface="Times New Roman" panose="02020603050405020304" pitchFamily="18" charset="0"/>
              </a:rPr>
              <a:t>deposit with the pre signed cheques. The date of the cheque corresponds to the date when payment is due. The supplier deposits the cheques on the appointed date and the amount is credited to his account.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pPr marL="342900" lvl="0" indent="-342900">
              <a:spcBef>
                <a:spcPct val="20000"/>
              </a:spcBef>
            </a:pPr>
            <a:r>
              <a:rPr lang="en-IN" sz="3000" b="1" dirty="0">
                <a:solidFill>
                  <a:srgbClr val="C00000"/>
                </a:solidFill>
                <a:ea typeface="+mn-ea"/>
                <a:cs typeface="+mn-cs"/>
              </a:rPr>
              <a:t>Managing Outflows or Disbursements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Finance </a:t>
            </a:r>
            <a:r>
              <a:rPr lang="en-IN" sz="2200" dirty="0">
                <a:latin typeface="Times New Roman" panose="02020603050405020304" pitchFamily="18" charset="0"/>
                <a:cs typeface="Times New Roman" panose="02020603050405020304" pitchFamily="18" charset="0"/>
              </a:rPr>
              <a:t>manager should try to slow down the payments as much as possible. </a:t>
            </a:r>
            <a:endParaRPr lang="en-IN"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However</a:t>
            </a:r>
            <a:r>
              <a:rPr lang="en-IN" sz="2200" dirty="0">
                <a:latin typeface="Times New Roman" panose="02020603050405020304" pitchFamily="18" charset="0"/>
                <a:cs typeface="Times New Roman" panose="02020603050405020304" pitchFamily="18" charset="0"/>
              </a:rPr>
              <a:t>, care must be taken that goodwill and credit rating of the firm is not affected</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For </a:t>
            </a:r>
            <a:r>
              <a:rPr lang="en-IN" sz="2200" dirty="0">
                <a:latin typeface="Times New Roman" panose="02020603050405020304" pitchFamily="18" charset="0"/>
                <a:cs typeface="Times New Roman" panose="02020603050405020304" pitchFamily="18" charset="0"/>
              </a:rPr>
              <a:t>managing outflows the following techniques are used.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a) </a:t>
            </a:r>
            <a:r>
              <a:rPr lang="en-IN" sz="2200" b="1" i="1" dirty="0" smtClean="0">
                <a:latin typeface="Times New Roman" panose="02020603050405020304" pitchFamily="18" charset="0"/>
                <a:cs typeface="Times New Roman" panose="02020603050405020304" pitchFamily="18" charset="0"/>
              </a:rPr>
              <a:t>Centralized </a:t>
            </a:r>
            <a:r>
              <a:rPr lang="en-IN" sz="2200" b="1" i="1" dirty="0">
                <a:latin typeface="Times New Roman" panose="02020603050405020304" pitchFamily="18" charset="0"/>
                <a:cs typeface="Times New Roman" panose="02020603050405020304" pitchFamily="18" charset="0"/>
              </a:rPr>
              <a:t>cash </a:t>
            </a:r>
            <a:r>
              <a:rPr lang="en-IN" sz="2200" b="1" i="1" dirty="0" smtClean="0">
                <a:latin typeface="Times New Roman" panose="02020603050405020304" pitchFamily="18" charset="0"/>
                <a:cs typeface="Times New Roman" panose="02020603050405020304" pitchFamily="18" charset="0"/>
              </a:rPr>
              <a:t>payments:</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In </a:t>
            </a:r>
            <a:r>
              <a:rPr lang="en-IN" sz="2200" dirty="0">
                <a:latin typeface="Times New Roman" panose="02020603050405020304" pitchFamily="18" charset="0"/>
                <a:cs typeface="Times New Roman" panose="02020603050405020304" pitchFamily="18" charset="0"/>
              </a:rPr>
              <a:t>this technique all receipts are transferred from subsidiaries to central office. The central office in turn accepts and pays the creditors’ bill direct to the parties.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b) </a:t>
            </a:r>
            <a:r>
              <a:rPr lang="en-IN" sz="2200" b="1" i="1" dirty="0" smtClean="0">
                <a:latin typeface="Times New Roman" panose="02020603050405020304" pitchFamily="18" charset="0"/>
                <a:cs typeface="Times New Roman" panose="02020603050405020304" pitchFamily="18" charset="0"/>
              </a:rPr>
              <a:t>Avoidance </a:t>
            </a:r>
            <a:r>
              <a:rPr lang="en-IN" sz="2200" b="1" i="1" dirty="0">
                <a:latin typeface="Times New Roman" panose="02020603050405020304" pitchFamily="18" charset="0"/>
                <a:cs typeface="Times New Roman" panose="02020603050405020304" pitchFamily="18" charset="0"/>
              </a:rPr>
              <a:t>of early </a:t>
            </a:r>
            <a:r>
              <a:rPr lang="en-IN" sz="2200" b="1" i="1" dirty="0" smtClean="0">
                <a:latin typeface="Times New Roman" panose="02020603050405020304" pitchFamily="18" charset="0"/>
                <a:cs typeface="Times New Roman" panose="02020603050405020304" pitchFamily="18" charset="0"/>
              </a:rPr>
              <a:t>payments:</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debt should not be paid before due date because it has no special advantage except earnings cash discount.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c) </a:t>
            </a:r>
            <a:r>
              <a:rPr lang="en-IN" sz="2200" b="1" i="1" dirty="0" smtClean="0">
                <a:solidFill>
                  <a:prstClr val="black"/>
                </a:solidFill>
                <a:latin typeface="Times New Roman" panose="02020603050405020304" pitchFamily="18" charset="0"/>
                <a:cs typeface="Times New Roman" panose="02020603050405020304" pitchFamily="18" charset="0"/>
              </a:rPr>
              <a:t>Float </a:t>
            </a:r>
            <a:r>
              <a:rPr lang="en-IN" sz="2200" b="1" i="1" dirty="0">
                <a:solidFill>
                  <a:prstClr val="black"/>
                </a:solidFill>
                <a:latin typeface="Times New Roman" panose="02020603050405020304" pitchFamily="18" charset="0"/>
                <a:cs typeface="Times New Roman" panose="02020603050405020304" pitchFamily="18" charset="0"/>
              </a:rPr>
              <a:t>management </a:t>
            </a:r>
            <a:r>
              <a:rPr lang="en-IN" sz="2200" b="1" i="1" dirty="0" smtClean="0">
                <a:solidFill>
                  <a:prstClr val="black"/>
                </a:solidFill>
                <a:latin typeface="Times New Roman" panose="02020603050405020304" pitchFamily="18" charset="0"/>
                <a:cs typeface="Times New Roman" panose="02020603050405020304" pitchFamily="18" charset="0"/>
              </a:rPr>
              <a:t>:</a:t>
            </a:r>
            <a:endParaRPr lang="en-IN" sz="2200" b="1" i="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i="1" dirty="0">
                <a:solidFill>
                  <a:prstClr val="black"/>
                </a:solidFill>
                <a:latin typeface="Times New Roman" panose="02020603050405020304" pitchFamily="18" charset="0"/>
                <a:cs typeface="Times New Roman" panose="02020603050405020304" pitchFamily="18" charset="0"/>
              </a:rPr>
              <a:t>	</a:t>
            </a:r>
            <a:r>
              <a:rPr lang="en-IN" sz="2200" b="1" i="1" dirty="0" smtClean="0">
                <a:solidFill>
                  <a:prstClr val="black"/>
                </a:solidFill>
                <a:latin typeface="Times New Roman" panose="02020603050405020304" pitchFamily="18" charset="0"/>
                <a:cs typeface="Times New Roman" panose="02020603050405020304" pitchFamily="18" charset="0"/>
              </a:rPr>
              <a:t>W</a:t>
            </a:r>
            <a:r>
              <a:rPr lang="en-IN" sz="2200" dirty="0" smtClean="0">
                <a:solidFill>
                  <a:prstClr val="black"/>
                </a:solidFill>
                <a:latin typeface="Times New Roman" panose="02020603050405020304" pitchFamily="18" charset="0"/>
                <a:cs typeface="Times New Roman" panose="02020603050405020304" pitchFamily="18" charset="0"/>
              </a:rPr>
              <a:t>hen </a:t>
            </a:r>
            <a:r>
              <a:rPr lang="en-IN" sz="2200" dirty="0">
                <a:solidFill>
                  <a:prstClr val="black"/>
                </a:solidFill>
                <a:latin typeface="Times New Roman" panose="02020603050405020304" pitchFamily="18" charset="0"/>
                <a:cs typeface="Times New Roman" panose="02020603050405020304" pitchFamily="18" charset="0"/>
              </a:rPr>
              <a:t>a firm receives or make cheques there is usually a time gap between the time the cheque is written and when it is cleared. This time gap is called float. These can be used by a prompt and careful float management. The goal of float management are to increase the payment float as much as possible and decrease the receipt float.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d) Optimum </a:t>
            </a:r>
            <a:r>
              <a:rPr lang="en-IN" sz="2200" b="1" dirty="0">
                <a:solidFill>
                  <a:prstClr val="black"/>
                </a:solidFill>
                <a:latin typeface="Times New Roman" panose="02020603050405020304" pitchFamily="18" charset="0"/>
                <a:cs typeface="Times New Roman" panose="02020603050405020304" pitchFamily="18" charset="0"/>
              </a:rPr>
              <a:t>Cash Balance </a:t>
            </a:r>
            <a:r>
              <a:rPr lang="en-IN" sz="2200" b="1" dirty="0" smtClean="0">
                <a:solidFill>
                  <a:prstClr val="black"/>
                </a:solidFill>
                <a:latin typeface="Times New Roman" panose="02020603050405020304" pitchFamily="18" charset="0"/>
                <a:cs typeface="Times New Roman" panose="02020603050405020304" pitchFamily="18" charset="0"/>
              </a:rPr>
              <a:t>:</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optimum level of cash is that level of cash at which there is a </a:t>
            </a:r>
            <a:r>
              <a:rPr lang="en-IN" sz="2200" dirty="0" smtClean="0">
                <a:solidFill>
                  <a:prstClr val="black"/>
                </a:solidFill>
                <a:latin typeface="Times New Roman" panose="02020603050405020304" pitchFamily="18" charset="0"/>
                <a:cs typeface="Times New Roman" panose="02020603050405020304" pitchFamily="18" charset="0"/>
              </a:rPr>
              <a:t>trade off </a:t>
            </a:r>
            <a:r>
              <a:rPr lang="en-IN" sz="2200" dirty="0">
                <a:solidFill>
                  <a:prstClr val="black"/>
                </a:solidFill>
                <a:latin typeface="Times New Roman" panose="02020603050405020304" pitchFamily="18" charset="0"/>
                <a:cs typeface="Times New Roman" panose="02020603050405020304" pitchFamily="18" charset="0"/>
              </a:rPr>
              <a:t>between cost of maintaining the cash surplus and cost of deficit financing. The optimum cash level should be adequate enough to manage the contingencies and basic cash requirements of the firm.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pPr marL="342900" lvl="0" indent="-342900">
              <a:spcBef>
                <a:spcPct val="20000"/>
              </a:spcBef>
            </a:pPr>
            <a:r>
              <a:rPr lang="en-IN" sz="3000" b="1" dirty="0">
                <a:solidFill>
                  <a:srgbClr val="C00000"/>
                </a:solidFill>
                <a:ea typeface="+mn-ea"/>
                <a:cs typeface="+mn-cs"/>
              </a:rPr>
              <a:t>Techniques </a:t>
            </a:r>
            <a:r>
              <a:rPr lang="en-IN" sz="3000" b="1" dirty="0" smtClean="0">
                <a:solidFill>
                  <a:srgbClr val="C00000"/>
                </a:solidFill>
                <a:ea typeface="+mn-ea"/>
                <a:cs typeface="+mn-cs"/>
              </a:rPr>
              <a:t>of </a:t>
            </a:r>
            <a:r>
              <a:rPr lang="en-IN" sz="3000" b="1" dirty="0">
                <a:solidFill>
                  <a:srgbClr val="C00000"/>
                </a:solidFill>
                <a:ea typeface="+mn-ea"/>
                <a:cs typeface="+mn-cs"/>
              </a:rPr>
              <a:t>Cash Management </a:t>
            </a:r>
            <a:br>
              <a:rPr lang="en-IN" sz="3000" dirty="0">
                <a:solidFill>
                  <a:srgbClr val="C00000"/>
                </a:solidFill>
                <a:ea typeface="+mn-ea"/>
                <a:cs typeface="+mn-cs"/>
              </a:rPr>
            </a:br>
            <a:endParaRPr lang="en-IN" sz="3000" dirty="0">
              <a:solidFill>
                <a:srgbClr val="C00000"/>
              </a:solidFill>
            </a:endParaRPr>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514350" indent="-514350">
              <a:lnSpc>
                <a:spcPct val="150000"/>
              </a:lnSpc>
              <a:buFont typeface="+mj-lt"/>
              <a:buAutoNum type="arabicParenR"/>
            </a:pPr>
            <a:r>
              <a:rPr lang="en-IN" sz="2200" dirty="0" smtClean="0">
                <a:latin typeface="Times New Roman" panose="02020603050405020304" pitchFamily="18" charset="0"/>
                <a:cs typeface="Times New Roman" panose="02020603050405020304" pitchFamily="18" charset="0"/>
              </a:rPr>
              <a:t>Synchronize </a:t>
            </a:r>
            <a:r>
              <a:rPr lang="en-IN" sz="2200" dirty="0">
                <a:latin typeface="Times New Roman" panose="02020603050405020304" pitchFamily="18" charset="0"/>
                <a:cs typeface="Times New Roman" panose="02020603050405020304" pitchFamily="18" charset="0"/>
              </a:rPr>
              <a:t>cash </a:t>
            </a:r>
            <a:r>
              <a:rPr lang="en-IN" sz="2200" dirty="0" smtClean="0">
                <a:latin typeface="Times New Roman" panose="02020603050405020304" pitchFamily="18" charset="0"/>
                <a:cs typeface="Times New Roman" panose="02020603050405020304" pitchFamily="18" charset="0"/>
              </a:rPr>
              <a:t>flows</a:t>
            </a:r>
            <a:endParaRPr lang="en-IN"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arenR"/>
            </a:pPr>
            <a:r>
              <a:rPr lang="en-IN" sz="2200" dirty="0" smtClean="0">
                <a:latin typeface="Times New Roman" panose="02020603050405020304" pitchFamily="18" charset="0"/>
                <a:cs typeface="Times New Roman" panose="02020603050405020304" pitchFamily="18" charset="0"/>
              </a:rPr>
              <a:t>Accelerate </a:t>
            </a:r>
            <a:r>
              <a:rPr lang="en-IN" sz="2200" dirty="0">
                <a:latin typeface="Times New Roman" panose="02020603050405020304" pitchFamily="18" charset="0"/>
                <a:cs typeface="Times New Roman" panose="02020603050405020304" pitchFamily="18" charset="0"/>
              </a:rPr>
              <a:t>cash </a:t>
            </a:r>
            <a:r>
              <a:rPr lang="en-IN" sz="2200" dirty="0" smtClean="0">
                <a:latin typeface="Times New Roman" panose="02020603050405020304" pitchFamily="18" charset="0"/>
                <a:cs typeface="Times New Roman" panose="02020603050405020304" pitchFamily="18" charset="0"/>
              </a:rPr>
              <a:t>collections</a:t>
            </a:r>
            <a:endParaRPr lang="en-IN"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arenR"/>
            </a:pPr>
            <a:r>
              <a:rPr lang="en-IN" sz="2200" dirty="0" smtClean="0">
                <a:latin typeface="Times New Roman" panose="02020603050405020304" pitchFamily="18" charset="0"/>
                <a:cs typeface="Times New Roman" panose="02020603050405020304" pitchFamily="18" charset="0"/>
              </a:rPr>
              <a:t>Delay </a:t>
            </a:r>
            <a:r>
              <a:rPr lang="en-IN" sz="2200" dirty="0">
                <a:latin typeface="Times New Roman" panose="02020603050405020304" pitchFamily="18" charset="0"/>
                <a:cs typeface="Times New Roman" panose="02020603050405020304" pitchFamily="18" charset="0"/>
              </a:rPr>
              <a:t>cash disbursement </a:t>
            </a:r>
            <a:endParaRPr lang="en-IN"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arenR"/>
            </a:pPr>
            <a:r>
              <a:rPr lang="en-IN" sz="2200" dirty="0" smtClean="0">
                <a:latin typeface="Times New Roman" panose="02020603050405020304" pitchFamily="18" charset="0"/>
                <a:cs typeface="Times New Roman" panose="02020603050405020304" pitchFamily="18" charset="0"/>
              </a:rPr>
              <a:t>Balance </a:t>
            </a:r>
            <a:r>
              <a:rPr lang="en-IN" sz="2200" dirty="0">
                <a:latin typeface="Times New Roman" panose="02020603050405020304" pitchFamily="18" charset="0"/>
                <a:cs typeface="Times New Roman" panose="02020603050405020304" pitchFamily="18" charset="0"/>
              </a:rPr>
              <a:t>surplus and deficit of cash </a:t>
            </a: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457200" indent="-457200">
              <a:buFont typeface="+mj-lt"/>
              <a:buAutoNum type="arabicParenR"/>
            </a:pPr>
            <a:r>
              <a:rPr lang="en-IN" sz="2200" b="1" dirty="0">
                <a:latin typeface="Times New Roman" panose="02020603050405020304" pitchFamily="18" charset="0"/>
                <a:cs typeface="Times New Roman" panose="02020603050405020304" pitchFamily="18" charset="0"/>
              </a:rPr>
              <a:t>Synchronizing Cash </a:t>
            </a:r>
            <a:r>
              <a:rPr lang="en-IN" sz="2200" b="1" dirty="0" smtClean="0">
                <a:latin typeface="Times New Roman" panose="02020603050405020304" pitchFamily="18" charset="0"/>
                <a:cs typeface="Times New Roman" panose="02020603050405020304" pitchFamily="18" charset="0"/>
              </a:rPr>
              <a:t>Flows:</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If a firm pays it bill on a weekly basis but collects its payments biweekly, we say the firm has a lack of cash flow synchronization. The firm can reduce the needed cash balance if it can move the cash disbursements and cash collections into the same cash flow cycle.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2) Accelerate </a:t>
            </a:r>
            <a:r>
              <a:rPr lang="en-IN" sz="2200" b="1" dirty="0">
                <a:latin typeface="Times New Roman" panose="02020603050405020304" pitchFamily="18" charset="0"/>
                <a:cs typeface="Times New Roman" panose="02020603050405020304" pitchFamily="18" charset="0"/>
              </a:rPr>
              <a:t>Cash Receipts </a:t>
            </a:r>
            <a:r>
              <a:rPr lang="en-IN" sz="2200" b="1" dirty="0" smtClean="0">
                <a:latin typeface="Times New Roman" panose="02020603050405020304" pitchFamily="18" charset="0"/>
                <a:cs typeface="Times New Roman" panose="02020603050405020304" pitchFamily="18" charset="0"/>
              </a:rPr>
              <a:t>:</a:t>
            </a:r>
            <a:endParaRPr lang="en-IN" sz="2200" b="1" dirty="0" smtClean="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cs typeface="Times New Roman" panose="02020603050405020304" pitchFamily="18" charset="0"/>
              </a:rPr>
              <a:t>he </a:t>
            </a:r>
            <a:r>
              <a:rPr lang="en-IN" sz="2200" dirty="0">
                <a:latin typeface="Times New Roman" panose="02020603050405020304" pitchFamily="18" charset="0"/>
                <a:cs typeface="Times New Roman" panose="02020603050405020304" pitchFamily="18" charset="0"/>
              </a:rPr>
              <a:t>financial manager should take steps for speedy recovery from debtors. For this purpose, proper internal control system should be installed in the firm. </a:t>
            </a:r>
            <a:endParaRPr lang="en-IN"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Periodic statements should be prepared to show the outstanding bills. Incentives offered to the customers for early payment should be well communicated to them. Once the cheque / DD received from customers, no delay should be there in depositing these receipts with the banks.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There </a:t>
            </a:r>
            <a:r>
              <a:rPr lang="en-IN" sz="2200" dirty="0">
                <a:latin typeface="Times New Roman" panose="02020603050405020304" pitchFamily="18" charset="0"/>
                <a:cs typeface="Times New Roman" panose="02020603050405020304" pitchFamily="18" charset="0"/>
              </a:rPr>
              <a:t>are certain techniques to reduce the time lag in collection of receivables</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457200" indent="-457200">
              <a:buAutoNum type="alphaLcParenR"/>
            </a:pPr>
            <a:r>
              <a:rPr lang="en-IN" sz="2200" b="1" i="1" dirty="0" smtClean="0">
                <a:latin typeface="Times New Roman" panose="02020603050405020304" pitchFamily="18" charset="0"/>
                <a:cs typeface="Times New Roman" panose="02020603050405020304" pitchFamily="18" charset="0"/>
              </a:rPr>
              <a:t>Lock </a:t>
            </a:r>
            <a:r>
              <a:rPr lang="en-IN" sz="2200" b="1" i="1" dirty="0">
                <a:latin typeface="Times New Roman" panose="02020603050405020304" pitchFamily="18" charset="0"/>
                <a:cs typeface="Times New Roman" panose="02020603050405020304" pitchFamily="18" charset="0"/>
              </a:rPr>
              <a:t>box system </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Under </a:t>
            </a:r>
            <a:r>
              <a:rPr lang="en-IN" sz="2200" dirty="0">
                <a:latin typeface="Times New Roman" panose="02020603050405020304" pitchFamily="18" charset="0"/>
                <a:cs typeface="Times New Roman" panose="02020603050405020304" pitchFamily="18" charset="0"/>
              </a:rPr>
              <a:t>this system the firm establishes a post office box near customers’ area. The firm then orders its debtors to send their cheques to the post office rather than to the firm’s headquarters. The payments are collected by local banks, which are authorized to do so. The banks open the box several times a day and collects the cheques from the lock box. Then the bank deposits these cheques in the firm’s account.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b) Concentration banking:</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F</a:t>
            </a:r>
            <a:r>
              <a:rPr lang="en-IN" sz="2200" dirty="0" smtClean="0">
                <a:latin typeface="Times New Roman" panose="02020603050405020304" pitchFamily="18" charset="0"/>
                <a:cs typeface="Times New Roman" panose="02020603050405020304" pitchFamily="18" charset="0"/>
              </a:rPr>
              <a:t>irms </a:t>
            </a:r>
            <a:r>
              <a:rPr lang="en-IN" sz="2200" dirty="0">
                <a:latin typeface="Times New Roman" panose="02020603050405020304" pitchFamily="18" charset="0"/>
                <a:cs typeface="Times New Roman" panose="02020603050405020304" pitchFamily="18" charset="0"/>
              </a:rPr>
              <a:t>that have many branches and at different places can collect their account receivables quickly by applying a concentration banking system. This system works on a decentralized manner. Under this system, multiple collection points are made to collect the funds. This reduces mailing time. Collection centres are set up in different geographical centres. The company has a central account called concentration banking. When the customer deposit his payment to the local collection </a:t>
            </a:r>
            <a:r>
              <a:rPr lang="en-IN" sz="2200" dirty="0" err="1">
                <a:latin typeface="Times New Roman" panose="02020603050405020304" pitchFamily="18" charset="0"/>
                <a:cs typeface="Times New Roman" panose="02020603050405020304" pitchFamily="18" charset="0"/>
              </a:rPr>
              <a:t>center</a:t>
            </a:r>
            <a:r>
              <a:rPr lang="en-IN" sz="2200" dirty="0">
                <a:latin typeface="Times New Roman" panose="02020603050405020304" pitchFamily="18" charset="0"/>
                <a:cs typeface="Times New Roman" panose="02020603050405020304" pitchFamily="18" charset="0"/>
              </a:rPr>
              <a:t>. It gets transferred to the central office.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C) Automated </a:t>
            </a:r>
            <a:r>
              <a:rPr lang="en-IN" sz="2200" b="1" i="1" dirty="0">
                <a:latin typeface="Times New Roman" panose="02020603050405020304" pitchFamily="18" charset="0"/>
                <a:cs typeface="Times New Roman" panose="02020603050405020304" pitchFamily="18" charset="0"/>
              </a:rPr>
              <a:t>clearing </a:t>
            </a:r>
            <a:r>
              <a:rPr lang="en-IN" sz="2200" b="1" i="1" dirty="0" smtClean="0">
                <a:latin typeface="Times New Roman" panose="02020603050405020304" pitchFamily="18" charset="0"/>
                <a:cs typeface="Times New Roman" panose="02020603050405020304" pitchFamily="18" charset="0"/>
              </a:rPr>
              <a:t>houses: </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b="1" i="1" dirty="0" smtClean="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cs typeface="Times New Roman" panose="02020603050405020304" pitchFamily="18" charset="0"/>
              </a:rPr>
              <a:t>his </a:t>
            </a:r>
            <a:r>
              <a:rPr lang="en-IN" sz="2200" dirty="0">
                <a:latin typeface="Times New Roman" panose="02020603050405020304" pitchFamily="18" charset="0"/>
                <a:cs typeface="Times New Roman" panose="02020603050405020304" pitchFamily="18" charset="0"/>
              </a:rPr>
              <a:t>is an electronic network. It sends data from one bank to another. No paper cheques are sent. Hence this avoids mail time delay. ACH guarantees one-day clearing regardless of the bank’s location.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d) </a:t>
            </a:r>
            <a:r>
              <a:rPr lang="en-IN" sz="2200" b="1" i="1" dirty="0" smtClean="0">
                <a:latin typeface="Times New Roman" panose="02020603050405020304" pitchFamily="18" charset="0"/>
                <a:cs typeface="Times New Roman" panose="02020603050405020304" pitchFamily="18" charset="0"/>
              </a:rPr>
              <a:t>Zero </a:t>
            </a:r>
            <a:r>
              <a:rPr lang="en-IN" sz="2200" b="1" i="1" dirty="0">
                <a:latin typeface="Times New Roman" panose="02020603050405020304" pitchFamily="18" charset="0"/>
                <a:cs typeface="Times New Roman" panose="02020603050405020304" pitchFamily="18" charset="0"/>
              </a:rPr>
              <a:t>balance </a:t>
            </a:r>
            <a:r>
              <a:rPr lang="en-IN" sz="2200" b="1" i="1" dirty="0" smtClean="0">
                <a:latin typeface="Times New Roman" panose="02020603050405020304" pitchFamily="18" charset="0"/>
                <a:cs typeface="Times New Roman" panose="02020603050405020304" pitchFamily="18" charset="0"/>
              </a:rPr>
              <a:t>accounts:</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U</a:t>
            </a:r>
            <a:r>
              <a:rPr lang="en-IN" sz="2200" dirty="0" smtClean="0">
                <a:latin typeface="Times New Roman" panose="02020603050405020304" pitchFamily="18" charset="0"/>
                <a:cs typeface="Times New Roman" panose="02020603050405020304" pitchFamily="18" charset="0"/>
              </a:rPr>
              <a:t>nder </a:t>
            </a:r>
            <a:r>
              <a:rPr lang="en-IN" sz="2200" dirty="0">
                <a:latin typeface="Times New Roman" panose="02020603050405020304" pitchFamily="18" charset="0"/>
                <a:cs typeface="Times New Roman" panose="02020603050405020304" pitchFamily="18" charset="0"/>
              </a:rPr>
              <a:t>this system a firm does not keep any cash balance in the bank account. Cash is transferred only when the cheque is presented for the payment to the bank. Only an amount sufficient to cover day’s cheques is deposited. Idle cash balance is thus minimized.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0" indent="0">
              <a:buNone/>
            </a:pPr>
            <a:r>
              <a:rPr lang="en-IN" sz="2200" b="1" i="1" dirty="0" smtClean="0">
                <a:latin typeface="Times New Roman" panose="02020603050405020304" pitchFamily="18" charset="0"/>
                <a:cs typeface="Times New Roman" panose="02020603050405020304" pitchFamily="18" charset="0"/>
              </a:rPr>
              <a:t>e) </a:t>
            </a:r>
            <a:r>
              <a:rPr lang="en-IN" sz="2200" b="1" i="1" dirty="0" smtClean="0">
                <a:latin typeface="Times New Roman" panose="02020603050405020304" pitchFamily="18" charset="0"/>
                <a:cs typeface="Times New Roman" panose="02020603050405020304" pitchFamily="18" charset="0"/>
              </a:rPr>
              <a:t>Wholly </a:t>
            </a:r>
            <a:r>
              <a:rPr lang="en-IN" sz="2200" b="1" i="1" dirty="0">
                <a:latin typeface="Times New Roman" panose="02020603050405020304" pitchFamily="18" charset="0"/>
                <a:cs typeface="Times New Roman" panose="02020603050405020304" pitchFamily="18" charset="0"/>
              </a:rPr>
              <a:t>owned collection centre </a:t>
            </a:r>
            <a:r>
              <a:rPr lang="en-IN" sz="2200" b="1" i="1" dirty="0" smtClean="0">
                <a:latin typeface="Times New Roman" panose="02020603050405020304" pitchFamily="18" charset="0"/>
                <a:cs typeface="Times New Roman" panose="02020603050405020304" pitchFamily="18" charset="0"/>
              </a:rPr>
              <a:t>:</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Under </a:t>
            </a:r>
            <a:r>
              <a:rPr lang="en-IN" sz="2200" dirty="0">
                <a:latin typeface="Times New Roman" panose="02020603050405020304" pitchFamily="18" charset="0"/>
                <a:cs typeface="Times New Roman" panose="02020603050405020304" pitchFamily="18" charset="0"/>
              </a:rPr>
              <a:t>this method, a firm sets up its own collection centres in the cities where there are majority of its customers. The customers mail their payments, processes them and record the transactions in the books of accounts. If then deposits the cheques with the authorized banks and transmits payment to the central office.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4469</Words>
  <Application>WPS Presentation</Application>
  <PresentationFormat>On-screen Show (4:3)</PresentationFormat>
  <Paragraphs>59</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Times New Roman</vt:lpstr>
      <vt:lpstr>Calibri</vt:lpstr>
      <vt:lpstr>Microsoft YaHei</vt:lpstr>
      <vt:lpstr>Arial Unicode MS</vt:lpstr>
      <vt:lpstr>Office Theme</vt:lpstr>
      <vt:lpstr>Techniques of Cash management</vt:lpstr>
      <vt:lpstr>Techniques of Cash Management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Managing Outflows or Disbursements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of Cash management</dc:title>
  <dc:creator>user</dc:creator>
  <cp:lastModifiedBy>user</cp:lastModifiedBy>
  <cp:revision>2</cp:revision>
  <dcterms:created xsi:type="dcterms:W3CDTF">2020-10-19T15:38:00Z</dcterms:created>
  <dcterms:modified xsi:type="dcterms:W3CDTF">2024-08-31T07:06:48Z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94A7EE45122C4FF39C4E13857B36F3CD_12</vt:lpwstr>
  </property>
  <property fmtid="{D5CDD505-2E9C-101B-9397-08002B2CF9AE}" pid="3" name="KSOProductBuildVer">
    <vt:lpwstr>1033-12.2.0.17562</vt:lpwstr>
  </property>
</Properties>
</file>