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9" r:id="rId4"/>
    <p:sldId id="273" r:id="rId5"/>
    <p:sldId id="260" r:id="rId6"/>
    <p:sldId id="261" r:id="rId7"/>
    <p:sldId id="262" r:id="rId8"/>
    <p:sldId id="263" r:id="rId9"/>
    <p:sldId id="264" r:id="rId10"/>
    <p:sldId id="265" r:id="rId11"/>
    <p:sldId id="266" r:id="rId12"/>
    <p:sldId id="271" r:id="rId13"/>
    <p:sldId id="274" r:id="rId14"/>
    <p:sldId id="267" r:id="rId15"/>
    <p:sldId id="268" r:id="rId16"/>
    <p:sldId id="275"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F5D0596-03A9-4F13-ABE7-B792080252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F5D0596-03A9-4F13-ABE7-B792080252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F5D0596-03A9-4F13-ABE7-B792080252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F5D0596-03A9-4F13-ABE7-B792080252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F5D0596-03A9-4F13-ABE7-B792080252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F5D0596-03A9-4F13-ABE7-B7920802522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F5D0596-03A9-4F13-ABE7-B79208025227}"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F5D0596-03A9-4F13-ABE7-B79208025227}"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5D0596-03A9-4F13-ABE7-B79208025227}"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F5D0596-03A9-4F13-ABE7-B7920802522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F5D0596-03A9-4F13-ABE7-B7920802522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89B62E-51AB-4B92-8C4C-62EB0AC28B49}"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5D0596-03A9-4F13-ABE7-B79208025227}"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9B62E-51AB-4B92-8C4C-62EB0AC28B49}"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a:normAutofit/>
          </a:bodyPr>
          <a:lstStyle/>
          <a:p>
            <a:r>
              <a:rPr lang="en-US" sz="3000" b="1" dirty="0" smtClean="0">
                <a:solidFill>
                  <a:srgbClr val="C00000"/>
                </a:solidFill>
              </a:rPr>
              <a:t>Receivables management</a:t>
            </a:r>
            <a:endParaRPr lang="en-IN" sz="3000" b="1" dirty="0">
              <a:solidFill>
                <a:srgbClr val="C0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Autofit/>
          </a:bodyPr>
          <a:lstStyle/>
          <a:p>
            <a:pPr marL="342900" lvl="0" indent="-34290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Cost and Benefits of Receivables </a:t>
            </a:r>
            <a:br>
              <a:rPr lang="en-IN" sz="3000" b="1" dirty="0" smtClean="0">
                <a:solidFill>
                  <a:srgbClr val="C00000"/>
                </a:solidFill>
                <a:latin typeface="Times New Roman" panose="02020603050405020304" pitchFamily="18" charset="0"/>
                <a:ea typeface="+mn-ea"/>
                <a:cs typeface="Times New Roman" panose="02020603050405020304" pitchFamily="18" charset="0"/>
              </a:rPr>
            </a:br>
            <a:r>
              <a:rPr lang="en-IN" sz="3000" b="1" dirty="0" smtClean="0">
                <a:solidFill>
                  <a:srgbClr val="C00000"/>
                </a:solidFill>
                <a:latin typeface="Times New Roman" panose="02020603050405020304" pitchFamily="18" charset="0"/>
                <a:ea typeface="+mn-ea"/>
                <a:cs typeface="Times New Roman" panose="02020603050405020304" pitchFamily="18" charset="0"/>
              </a:rPr>
              <a:t>Cost </a:t>
            </a:r>
            <a:r>
              <a:rPr lang="en-IN" sz="3000" b="1" dirty="0">
                <a:solidFill>
                  <a:srgbClr val="C00000"/>
                </a:solidFill>
                <a:latin typeface="Times New Roman" panose="02020603050405020304" pitchFamily="18" charset="0"/>
                <a:ea typeface="+mn-ea"/>
                <a:cs typeface="Times New Roman" panose="02020603050405020304" pitchFamily="18" charset="0"/>
              </a:rPr>
              <a:t>Of Receivables </a:t>
            </a:r>
            <a:br>
              <a:rPr lang="en-IN" sz="3000" dirty="0">
                <a:solidFill>
                  <a:srgbClr val="C00000"/>
                </a:solidFill>
                <a:latin typeface="Times New Roman" panose="02020603050405020304" pitchFamily="18" charset="0"/>
                <a:ea typeface="+mn-ea"/>
                <a:cs typeface="Times New Roman" panose="02020603050405020304" pitchFamily="18" charset="0"/>
              </a:rPr>
            </a:br>
            <a:endParaRPr lang="en-IN" sz="3000"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Administration cost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collection cost, staff cost etc.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Capital cost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interest paid on outsiders fund (outside fund needed when there will be credit sales)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Delinquency cost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opportunity cost for the delayed period.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Default cost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bad debts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88900" lvl="0" indent="-342900">
              <a:spcBef>
                <a:spcPts val="925"/>
              </a:spcBef>
            </a:pPr>
            <a:r>
              <a:rPr lang="en-US" sz="3000" b="1" dirty="0">
                <a:solidFill>
                  <a:srgbClr val="C00000"/>
                </a:solidFill>
                <a:ea typeface="Arial" panose="020B0604020202020204"/>
                <a:cs typeface="+mn-cs"/>
              </a:rPr>
              <a:t>Factors Considering the Receivable Size</a:t>
            </a:r>
            <a:br>
              <a:rPr lang="en-IN" sz="3000" b="1" dirty="0">
                <a:solidFill>
                  <a:srgbClr val="C00000"/>
                </a:solidFill>
                <a:ea typeface="Arial" panose="020B0604020202020204"/>
                <a:cs typeface="+mn-cs"/>
              </a:rPr>
            </a:br>
            <a:endParaRPr lang="en-IN" sz="3000" dirty="0">
              <a:solidFill>
                <a:srgbClr val="C00000"/>
              </a:solidFill>
            </a:endParaRPr>
          </a:p>
        </p:txBody>
      </p:sp>
      <p:sp>
        <p:nvSpPr>
          <p:cNvPr id="3" name="Content Placeholder 2"/>
          <p:cNvSpPr>
            <a:spLocks noGrp="1"/>
          </p:cNvSpPr>
          <p:nvPr>
            <p:ph idx="1"/>
          </p:nvPr>
        </p:nvSpPr>
        <p:spPr>
          <a:xfrm>
            <a:off x="457200" y="980728"/>
            <a:ext cx="8229600" cy="5145435"/>
          </a:xfrm>
          <a:solidFill>
            <a:schemeClr val="accent6">
              <a:lumMod val="20000"/>
              <a:lumOff val="80000"/>
            </a:schemeClr>
          </a:solidFill>
        </p:spPr>
        <p:txBody>
          <a:bodyPr>
            <a:noAutofit/>
          </a:bodyPr>
          <a:lstStyle/>
          <a:p>
            <a:pPr marL="0" lvl="0" indent="0">
              <a:spcBef>
                <a:spcPts val="860"/>
              </a:spcBef>
              <a:buClr>
                <a:srgbClr val="231F20"/>
              </a:buClr>
              <a:buSzPts val="1100"/>
              <a:buNone/>
              <a:tabLst>
                <a:tab pos="266065" algn="l"/>
              </a:tabLst>
            </a:pPr>
            <a:r>
              <a:rPr lang="en-US" sz="2200" b="1" i="1"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1. Sales</a:t>
            </a:r>
            <a:r>
              <a:rPr lang="en-US" sz="2200" b="1" i="1" spc="170"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 </a:t>
            </a:r>
            <a:r>
              <a:rPr lang="en-US" sz="2200" b="1" i="1"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Level:</a:t>
            </a:r>
            <a:endParaRPr lang="en-US" sz="2200" b="1" i="1"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endParaRPr>
          </a:p>
          <a:p>
            <a:pPr marL="0" lvl="0" indent="0">
              <a:spcBef>
                <a:spcPts val="860"/>
              </a:spcBef>
              <a:buClr>
                <a:srgbClr val="231F20"/>
              </a:buClr>
              <a:buSzPts val="1100"/>
              <a:buNone/>
              <a:tabLst>
                <a:tab pos="266065" algn="l"/>
              </a:tabLst>
            </a:pP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If</a:t>
            </a:r>
            <a:r>
              <a:rPr lang="en-US" sz="2200" spc="17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2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the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firm </a:t>
            </a: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wants </a:t>
            </a:r>
            <a:r>
              <a:rPr lang="en-US" sz="2200" spc="-2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to </a:t>
            </a: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increase </a:t>
            </a:r>
            <a:r>
              <a:rPr lang="en-US" sz="2200" spc="-2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the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sales level, they have </a:t>
            </a:r>
            <a:r>
              <a:rPr lang="en-US" sz="2200" spc="-2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to </a:t>
            </a:r>
            <a:r>
              <a:rPr lang="en-US" sz="2200" spc="-35" dirty="0" err="1" smtClean="0">
                <a:solidFill>
                  <a:srgbClr val="231F20"/>
                </a:solidFill>
                <a:effectLst/>
                <a:latin typeface="Times New Roman" panose="02020603050405020304" pitchFamily="18" charset="0"/>
                <a:ea typeface="Cambria" panose="02040503050406030204"/>
                <a:cs typeface="Times New Roman" panose="02020603050405020304" pitchFamily="18" charset="0"/>
              </a:rPr>
              <a:t>liberalise</a:t>
            </a: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their credit policy </a:t>
            </a:r>
            <a:r>
              <a:rPr lang="en-US" sz="2200" spc="-2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and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terms </a:t>
            </a: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and conditions.</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When</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2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the</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firms</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maintain</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more</a:t>
            </a:r>
            <a:r>
              <a:rPr lang="en-US" sz="2200" spc="-6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sales,</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4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there</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will</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2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be</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a</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possibility</a:t>
            </a:r>
            <a:r>
              <a:rPr lang="en-US" sz="2200" spc="-6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2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of</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large</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3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size</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2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of</a:t>
            </a:r>
            <a:r>
              <a:rPr lang="en-US" sz="2200" spc="-6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a:t>
            </a:r>
            <a:r>
              <a:rPr lang="en-US" sz="2200" spc="-45"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receivable.</a:t>
            </a:r>
            <a:endParaRPr lang="en-IN" sz="2200" dirty="0" smtClean="0">
              <a:effectLst/>
              <a:latin typeface="Times New Roman" panose="02020603050405020304" pitchFamily="18" charset="0"/>
              <a:ea typeface="Cambria" panose="02040503050406030204"/>
              <a:cs typeface="Times New Roman" panose="02020603050405020304" pitchFamily="18" charset="0"/>
            </a:endParaRPr>
          </a:p>
          <a:p>
            <a:pPr marL="0" lvl="0" indent="0">
              <a:spcBef>
                <a:spcPts val="955"/>
              </a:spcBef>
              <a:buClr>
                <a:srgbClr val="231F20"/>
              </a:buClr>
              <a:buSzPts val="1100"/>
              <a:buNone/>
              <a:tabLst>
                <a:tab pos="260350" algn="l"/>
              </a:tabLst>
            </a:pPr>
            <a:r>
              <a:rPr lang="en-US" sz="2200" b="1" i="1" spc="-15"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2. Credit</a:t>
            </a:r>
            <a:r>
              <a:rPr lang="en-US" sz="2200" b="1" i="1" spc="135"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 </a:t>
            </a:r>
            <a:r>
              <a:rPr lang="en-US" sz="2200" b="1" i="1" spc="-15"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Policy:</a:t>
            </a:r>
            <a:endParaRPr lang="en-IN" sz="2200" b="1" i="1" dirty="0" smtClean="0">
              <a:effectLst/>
              <a:latin typeface="Times New Roman" panose="02020603050405020304" pitchFamily="18" charset="0"/>
              <a:ea typeface="Book Antiqua" panose="02040602050305030304"/>
              <a:cs typeface="Times New Roman" panose="02020603050405020304" pitchFamily="18" charset="0"/>
            </a:endParaRPr>
          </a:p>
          <a:p>
            <a:pPr marL="0" marR="86995" indent="0" algn="just">
              <a:spcBef>
                <a:spcPts val="400"/>
              </a:spcBef>
              <a:spcAft>
                <a:spcPts val="0"/>
              </a:spcAft>
              <a:buNone/>
            </a:pPr>
            <a:r>
              <a:rPr lang="en-US" sz="220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Credit policy is the determination of credit standards and analysis. It may vary from firm to firm or even some times product to product in the same industry. Liberal credit policy leads to increase the sales volume and also increases the size of receivable. Stringent credit policy reduces the size of the receivable.</a:t>
            </a:r>
            <a:endParaRPr lang="en-IN" sz="2200" dirty="0" smtClean="0">
              <a:effectLst/>
              <a:latin typeface="Times New Roman" panose="02020603050405020304" pitchFamily="18" charset="0"/>
              <a:ea typeface="Cambria" panose="02040503050406030204"/>
              <a:cs typeface="Times New Roman" panose="02020603050405020304" pitchFamily="18" charset="0"/>
            </a:endParaRPr>
          </a:p>
          <a:p>
            <a:pPr marL="0" lvl="0" indent="0">
              <a:spcBef>
                <a:spcPts val="965"/>
              </a:spcBef>
              <a:buClr>
                <a:srgbClr val="231F20"/>
              </a:buClr>
              <a:buSzPts val="1100"/>
              <a:buNone/>
              <a:tabLst>
                <a:tab pos="307340" algn="l"/>
              </a:tabLst>
            </a:pPr>
            <a:r>
              <a:rPr lang="en-US" sz="2200" b="1" i="1"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3. Credit</a:t>
            </a:r>
            <a:r>
              <a:rPr lang="en-US" sz="2200" b="1" i="1" spc="100"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 </a:t>
            </a:r>
            <a:r>
              <a:rPr lang="en-US" sz="2200" b="1" i="1" spc="-15" dirty="0" smtClean="0">
                <a:solidFill>
                  <a:srgbClr val="231F20"/>
                </a:solidFill>
                <a:effectLst/>
                <a:latin typeface="Times New Roman" panose="02020603050405020304" pitchFamily="18" charset="0"/>
                <a:ea typeface="Book Antiqua" panose="02040602050305030304"/>
                <a:cs typeface="Times New Roman" panose="02020603050405020304" pitchFamily="18" charset="0"/>
              </a:rPr>
              <a:t>Terms</a:t>
            </a:r>
            <a:endParaRPr lang="en-IN" sz="2200" b="1" i="1" dirty="0" smtClean="0">
              <a:effectLst/>
              <a:latin typeface="Times New Roman" panose="02020603050405020304" pitchFamily="18" charset="0"/>
              <a:ea typeface="Book Antiqua" panose="02040602050305030304"/>
              <a:cs typeface="Times New Roman" panose="02020603050405020304" pitchFamily="18" charset="0"/>
            </a:endParaRPr>
          </a:p>
          <a:p>
            <a:pPr marL="0" marR="86995" indent="0" algn="just">
              <a:spcBef>
                <a:spcPts val="375"/>
              </a:spcBef>
              <a:spcAft>
                <a:spcPts val="0"/>
              </a:spcAft>
              <a:buNone/>
            </a:pPr>
            <a:r>
              <a:rPr lang="en-US" sz="2200" dirty="0" smtClean="0">
                <a:solidFill>
                  <a:srgbClr val="231F20"/>
                </a:solidFill>
                <a:effectLst/>
                <a:latin typeface="Times New Roman" panose="02020603050405020304" pitchFamily="18" charset="0"/>
                <a:ea typeface="Cambria" panose="02040503050406030204"/>
                <a:cs typeface="Times New Roman" panose="02020603050405020304" pitchFamily="18" charset="0"/>
              </a:rPr>
              <a:t>	Credit terms specify the repayment terms required of credit receivables, depend upon the credit terms, size of the receivables may increase or decrease. Hence, credit term is one of the factors which affects the size of receivable.</a:t>
            </a:r>
            <a:endParaRPr lang="en-IN" sz="2200" dirty="0" smtClean="0">
              <a:effectLst/>
              <a:latin typeface="Times New Roman" panose="02020603050405020304" pitchFamily="18" charset="0"/>
              <a:ea typeface="Cambria" panose="02040503050406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lnSpcReduction="10000"/>
          </a:bodyPr>
          <a:lstStyle/>
          <a:p>
            <a:pPr marL="0" lvl="0" indent="0">
              <a:spcBef>
                <a:spcPts val="975"/>
              </a:spcBef>
              <a:buClr>
                <a:srgbClr val="231F20"/>
              </a:buClr>
              <a:buSzPts val="1100"/>
              <a:buNone/>
              <a:tabLst>
                <a:tab pos="264160" algn="l"/>
              </a:tabLst>
            </a:pPr>
            <a:r>
              <a:rPr lang="en-US" sz="2200" b="1" i="1" spc="-15" dirty="0" smtClean="0">
                <a:solidFill>
                  <a:srgbClr val="231F20"/>
                </a:solidFill>
                <a:latin typeface="Times New Roman" panose="02020603050405020304" pitchFamily="18" charset="0"/>
                <a:ea typeface="Book Antiqua" panose="02040602050305030304"/>
                <a:cs typeface="Times New Roman" panose="02020603050405020304" pitchFamily="18" charset="0"/>
              </a:rPr>
              <a:t>4. Credit</a:t>
            </a:r>
            <a:r>
              <a:rPr lang="en-US" sz="2200" b="1" i="1" spc="145" dirty="0" smtClean="0">
                <a:solidFill>
                  <a:srgbClr val="231F20"/>
                </a:solidFill>
                <a:latin typeface="Times New Roman" panose="02020603050405020304" pitchFamily="18" charset="0"/>
                <a:ea typeface="Book Antiqua" panose="02040602050305030304"/>
                <a:cs typeface="Times New Roman" panose="02020603050405020304" pitchFamily="18" charset="0"/>
              </a:rPr>
              <a:t> </a:t>
            </a:r>
            <a:r>
              <a:rPr lang="en-US" sz="2200" b="1" i="1" spc="-15" dirty="0">
                <a:solidFill>
                  <a:srgbClr val="231F20"/>
                </a:solidFill>
                <a:latin typeface="Times New Roman" panose="02020603050405020304" pitchFamily="18" charset="0"/>
                <a:ea typeface="Book Antiqua" panose="02040602050305030304"/>
                <a:cs typeface="Times New Roman" panose="02020603050405020304" pitchFamily="18" charset="0"/>
              </a:rPr>
              <a:t>Period</a:t>
            </a:r>
            <a:endParaRPr lang="en-IN" sz="2200" b="1" i="1" dirty="0">
              <a:solidFill>
                <a:prstClr val="black"/>
              </a:solidFill>
              <a:latin typeface="Times New Roman" panose="02020603050405020304" pitchFamily="18" charset="0"/>
              <a:ea typeface="Book Antiqua" panose="02040602050305030304"/>
              <a:cs typeface="Times New Roman" panose="02020603050405020304" pitchFamily="18" charset="0"/>
            </a:endParaRPr>
          </a:p>
          <a:p>
            <a:pPr marL="0" marR="86995" lvl="0" indent="0" algn="just">
              <a:lnSpc>
                <a:spcPct val="107000"/>
              </a:lnSpc>
              <a:spcBef>
                <a:spcPts val="375"/>
              </a:spcBef>
              <a:buNone/>
            </a:pPr>
            <a:r>
              <a:rPr lang="en-US" sz="2200" dirty="0" smtClean="0">
                <a:solidFill>
                  <a:srgbClr val="231F20"/>
                </a:solidFill>
                <a:latin typeface="Times New Roman" panose="02020603050405020304" pitchFamily="18" charset="0"/>
                <a:ea typeface="Cambria" panose="02040503050406030204"/>
                <a:cs typeface="Times New Roman" panose="02020603050405020304" pitchFamily="18" charset="0"/>
              </a:rPr>
              <a:t>	It </a:t>
            </a: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is the time for which trade credit is extended to customer in the case of credit sales. Normally it is expressed in terms of ‘Net days’.</a:t>
            </a:r>
            <a:endParaRPr lang="en-IN" sz="2200" dirty="0">
              <a:solidFill>
                <a:prstClr val="black"/>
              </a:solidFill>
              <a:latin typeface="Times New Roman" panose="02020603050405020304" pitchFamily="18" charset="0"/>
              <a:ea typeface="Cambria" panose="02040503050406030204"/>
              <a:cs typeface="Times New Roman" panose="02020603050405020304" pitchFamily="18" charset="0"/>
            </a:endParaRPr>
          </a:p>
          <a:p>
            <a:pPr marL="0" lvl="0" indent="0">
              <a:spcBef>
                <a:spcPts val="935"/>
              </a:spcBef>
              <a:buClr>
                <a:srgbClr val="231F20"/>
              </a:buClr>
              <a:buSzPts val="1100"/>
              <a:buNone/>
              <a:tabLst>
                <a:tab pos="260350" algn="l"/>
              </a:tabLst>
            </a:pPr>
            <a:r>
              <a:rPr lang="en-US" sz="2200" b="1" i="1" dirty="0" smtClean="0">
                <a:solidFill>
                  <a:srgbClr val="231F20"/>
                </a:solidFill>
                <a:latin typeface="Times New Roman" panose="02020603050405020304" pitchFamily="18" charset="0"/>
                <a:ea typeface="Book Antiqua" panose="02040602050305030304"/>
                <a:cs typeface="Times New Roman" panose="02020603050405020304" pitchFamily="18" charset="0"/>
              </a:rPr>
              <a:t>5. Cash</a:t>
            </a:r>
            <a:r>
              <a:rPr lang="en-US" sz="2200" b="1" i="1" spc="130" dirty="0" smtClean="0">
                <a:solidFill>
                  <a:srgbClr val="231F20"/>
                </a:solidFill>
                <a:latin typeface="Times New Roman" panose="02020603050405020304" pitchFamily="18" charset="0"/>
                <a:ea typeface="Book Antiqua" panose="02040602050305030304"/>
                <a:cs typeface="Times New Roman" panose="02020603050405020304" pitchFamily="18" charset="0"/>
              </a:rPr>
              <a:t> </a:t>
            </a:r>
            <a:r>
              <a:rPr lang="en-US" sz="2200" b="1" i="1" dirty="0">
                <a:solidFill>
                  <a:srgbClr val="231F20"/>
                </a:solidFill>
                <a:latin typeface="Times New Roman" panose="02020603050405020304" pitchFamily="18" charset="0"/>
                <a:ea typeface="Book Antiqua" panose="02040602050305030304"/>
                <a:cs typeface="Times New Roman" panose="02020603050405020304" pitchFamily="18" charset="0"/>
              </a:rPr>
              <a:t>Discount</a:t>
            </a:r>
            <a:endParaRPr lang="en-IN" sz="2200" b="1" i="1" dirty="0">
              <a:solidFill>
                <a:prstClr val="black"/>
              </a:solidFill>
              <a:latin typeface="Times New Roman" panose="02020603050405020304" pitchFamily="18" charset="0"/>
              <a:ea typeface="Book Antiqua" panose="02040602050305030304"/>
              <a:cs typeface="Times New Roman" panose="02020603050405020304" pitchFamily="18" charset="0"/>
            </a:endParaRPr>
          </a:p>
          <a:p>
            <a:pPr marL="0" marR="86995" lvl="0" indent="0" algn="just">
              <a:lnSpc>
                <a:spcPct val="105000"/>
              </a:lnSpc>
              <a:spcBef>
                <a:spcPts val="400"/>
              </a:spcBef>
              <a:buNone/>
            </a:pPr>
            <a:r>
              <a:rPr lang="en-US" sz="2200" dirty="0" smtClean="0">
                <a:solidFill>
                  <a:srgbClr val="231F20"/>
                </a:solidFill>
                <a:latin typeface="Times New Roman" panose="02020603050405020304" pitchFamily="18" charset="0"/>
                <a:ea typeface="Cambria" panose="02040503050406030204"/>
                <a:cs typeface="Times New Roman" panose="02020603050405020304" pitchFamily="18" charset="0"/>
              </a:rPr>
              <a:t>	Cash </a:t>
            </a: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discount is the incentive to the customers to make early payment of the due date. A special discount will be provided to the customer for his payment before the due date.</a:t>
            </a:r>
            <a:endParaRPr lang="en-IN" sz="2200" dirty="0">
              <a:solidFill>
                <a:prstClr val="black"/>
              </a:solidFill>
              <a:latin typeface="Times New Roman" panose="02020603050405020304" pitchFamily="18" charset="0"/>
              <a:ea typeface="Cambria" panose="02040503050406030204"/>
              <a:cs typeface="Times New Roman" panose="02020603050405020304" pitchFamily="18" charset="0"/>
            </a:endParaRPr>
          </a:p>
          <a:p>
            <a:pPr marL="0" lvl="0" indent="0">
              <a:spcBef>
                <a:spcPts val="990"/>
              </a:spcBef>
              <a:buClr>
                <a:srgbClr val="231F20"/>
              </a:buClr>
              <a:buSzPts val="1100"/>
              <a:buNone/>
              <a:tabLst>
                <a:tab pos="315595" algn="l"/>
              </a:tabLst>
            </a:pPr>
            <a:r>
              <a:rPr lang="en-US" sz="2200" b="1" i="1" dirty="0" smtClean="0">
                <a:solidFill>
                  <a:srgbClr val="231F20"/>
                </a:solidFill>
                <a:latin typeface="Times New Roman" panose="02020603050405020304" pitchFamily="18" charset="0"/>
                <a:ea typeface="Book Antiqua" panose="02040602050305030304"/>
                <a:cs typeface="Times New Roman" panose="02020603050405020304" pitchFamily="18" charset="0"/>
              </a:rPr>
              <a:t>6. Management </a:t>
            </a:r>
            <a:r>
              <a:rPr lang="en-US" sz="2200" b="1" i="1" dirty="0">
                <a:solidFill>
                  <a:srgbClr val="231F20"/>
                </a:solidFill>
                <a:latin typeface="Times New Roman" panose="02020603050405020304" pitchFamily="18" charset="0"/>
                <a:ea typeface="Book Antiqua" panose="02040602050305030304"/>
                <a:cs typeface="Times New Roman" panose="02020603050405020304" pitchFamily="18" charset="0"/>
              </a:rPr>
              <a:t>of</a:t>
            </a:r>
            <a:r>
              <a:rPr lang="en-US" sz="2200" b="1" i="1" spc="20" dirty="0">
                <a:solidFill>
                  <a:srgbClr val="231F20"/>
                </a:solidFill>
                <a:latin typeface="Times New Roman" panose="02020603050405020304" pitchFamily="18" charset="0"/>
                <a:ea typeface="Book Antiqua" panose="02040602050305030304"/>
                <a:cs typeface="Times New Roman" panose="02020603050405020304" pitchFamily="18" charset="0"/>
              </a:rPr>
              <a:t> </a:t>
            </a:r>
            <a:r>
              <a:rPr lang="en-US" sz="2200" b="1" i="1" spc="-15" dirty="0">
                <a:solidFill>
                  <a:srgbClr val="231F20"/>
                </a:solidFill>
                <a:latin typeface="Times New Roman" panose="02020603050405020304" pitchFamily="18" charset="0"/>
                <a:ea typeface="Book Antiqua" panose="02040602050305030304"/>
                <a:cs typeface="Times New Roman" panose="02020603050405020304" pitchFamily="18" charset="0"/>
              </a:rPr>
              <a:t>Receivable</a:t>
            </a:r>
            <a:endParaRPr lang="en-IN" sz="2200" b="1" i="1" dirty="0">
              <a:solidFill>
                <a:prstClr val="black"/>
              </a:solidFill>
              <a:latin typeface="Times New Roman" panose="02020603050405020304" pitchFamily="18" charset="0"/>
              <a:ea typeface="Book Antiqua" panose="02040602050305030304"/>
              <a:cs typeface="Times New Roman" panose="02020603050405020304" pitchFamily="18" charset="0"/>
            </a:endParaRPr>
          </a:p>
          <a:p>
            <a:pPr marL="0" marR="92075" lvl="0" indent="0" algn="just">
              <a:lnSpc>
                <a:spcPct val="107000"/>
              </a:lnSpc>
              <a:spcBef>
                <a:spcPts val="375"/>
              </a:spcBef>
              <a:buNone/>
            </a:pPr>
            <a:r>
              <a:rPr lang="en-US" sz="2200" spc="-20" dirty="0" smtClean="0">
                <a:solidFill>
                  <a:srgbClr val="231F20"/>
                </a:solidFill>
                <a:latin typeface="Times New Roman" panose="02020603050405020304" pitchFamily="18" charset="0"/>
                <a:ea typeface="Cambria" panose="02040503050406030204"/>
                <a:cs typeface="Times New Roman" panose="02020603050405020304" pitchFamily="18" charset="0"/>
              </a:rPr>
              <a:t>	It </a:t>
            </a:r>
            <a:r>
              <a:rPr lang="en-US" sz="2200" spc="-20" dirty="0">
                <a:solidFill>
                  <a:srgbClr val="231F20"/>
                </a:solidFill>
                <a:latin typeface="Times New Roman" panose="02020603050405020304" pitchFamily="18" charset="0"/>
                <a:ea typeface="Cambria" panose="02040503050406030204"/>
                <a:cs typeface="Times New Roman" panose="02020603050405020304" pitchFamily="18" charset="0"/>
              </a:rPr>
              <a:t>is </a:t>
            </a:r>
            <a:r>
              <a:rPr lang="en-US" sz="2200" spc="-30" dirty="0">
                <a:solidFill>
                  <a:srgbClr val="231F20"/>
                </a:solidFill>
                <a:latin typeface="Times New Roman" panose="02020603050405020304" pitchFamily="18" charset="0"/>
                <a:ea typeface="Cambria" panose="02040503050406030204"/>
                <a:cs typeface="Times New Roman" panose="02020603050405020304" pitchFamily="18" charset="0"/>
              </a:rPr>
              <a:t>also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one </a:t>
            </a:r>
            <a:r>
              <a:rPr lang="en-US" sz="2200" spc="-20" dirty="0">
                <a:solidFill>
                  <a:srgbClr val="231F20"/>
                </a:solidFill>
                <a:latin typeface="Times New Roman" panose="02020603050405020304" pitchFamily="18" charset="0"/>
                <a:ea typeface="Cambria" panose="02040503050406030204"/>
                <a:cs typeface="Times New Roman" panose="02020603050405020304" pitchFamily="18" charset="0"/>
              </a:rPr>
              <a:t>of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spc="-30" dirty="0">
                <a:solidFill>
                  <a:srgbClr val="231F20"/>
                </a:solidFill>
                <a:latin typeface="Times New Roman" panose="02020603050405020304" pitchFamily="18" charset="0"/>
                <a:ea typeface="Cambria" panose="02040503050406030204"/>
                <a:cs typeface="Times New Roman" panose="02020603050405020304" pitchFamily="18" charset="0"/>
              </a:rPr>
              <a:t>factors which </a:t>
            </a:r>
            <a:r>
              <a:rPr lang="en-US" sz="2200" spc="-35" dirty="0">
                <a:solidFill>
                  <a:srgbClr val="231F20"/>
                </a:solidFill>
                <a:latin typeface="Times New Roman" panose="02020603050405020304" pitchFamily="18" charset="0"/>
                <a:ea typeface="Cambria" panose="02040503050406030204"/>
                <a:cs typeface="Times New Roman" panose="02020603050405020304" pitchFamily="18" charset="0"/>
              </a:rPr>
              <a:t>affects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spc="-30" dirty="0">
                <a:solidFill>
                  <a:srgbClr val="231F20"/>
                </a:solidFill>
                <a:latin typeface="Times New Roman" panose="02020603050405020304" pitchFamily="18" charset="0"/>
                <a:ea typeface="Cambria" panose="02040503050406030204"/>
                <a:cs typeface="Times New Roman" panose="02020603050405020304" pitchFamily="18" charset="0"/>
              </a:rPr>
              <a:t>size </a:t>
            </a:r>
            <a:r>
              <a:rPr lang="en-US" sz="2200" spc="-20" dirty="0">
                <a:solidFill>
                  <a:srgbClr val="231F20"/>
                </a:solidFill>
                <a:latin typeface="Times New Roman" panose="02020603050405020304" pitchFamily="18" charset="0"/>
                <a:ea typeface="Cambria" panose="02040503050406030204"/>
                <a:cs typeface="Times New Roman" panose="02020603050405020304" pitchFamily="18" charset="0"/>
              </a:rPr>
              <a:t>of </a:t>
            </a:r>
            <a:r>
              <a:rPr lang="en-US" sz="2200" spc="-35" dirty="0">
                <a:solidFill>
                  <a:srgbClr val="231F20"/>
                </a:solidFill>
                <a:latin typeface="Times New Roman" panose="02020603050405020304" pitchFamily="18" charset="0"/>
                <a:ea typeface="Cambria" panose="02040503050406030204"/>
                <a:cs typeface="Times New Roman" panose="02020603050405020304" pitchFamily="18" charset="0"/>
              </a:rPr>
              <a:t>receivable </a:t>
            </a:r>
            <a:r>
              <a:rPr lang="en-US" sz="2200" spc="-20" dirty="0">
                <a:solidFill>
                  <a:srgbClr val="231F20"/>
                </a:solidFill>
                <a:latin typeface="Times New Roman" panose="02020603050405020304" pitchFamily="18" charset="0"/>
                <a:ea typeface="Cambria" panose="02040503050406030204"/>
                <a:cs typeface="Times New Roman" panose="02020603050405020304" pitchFamily="18" charset="0"/>
              </a:rPr>
              <a:t>in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spc="-30" dirty="0">
                <a:solidFill>
                  <a:srgbClr val="231F20"/>
                </a:solidFill>
                <a:latin typeface="Times New Roman" panose="02020603050405020304" pitchFamily="18" charset="0"/>
                <a:ea typeface="Cambria" panose="02040503050406030204"/>
                <a:cs typeface="Times New Roman" panose="02020603050405020304" pitchFamily="18" charset="0"/>
              </a:rPr>
              <a:t>firm. When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spc="-35" dirty="0">
                <a:solidFill>
                  <a:srgbClr val="231F20"/>
                </a:solidFill>
                <a:latin typeface="Times New Roman" panose="02020603050405020304" pitchFamily="18" charset="0"/>
                <a:ea typeface="Cambria" panose="02040503050406030204"/>
                <a:cs typeface="Times New Roman" panose="02020603050405020304" pitchFamily="18" charset="0"/>
              </a:rPr>
              <a:t>management </a:t>
            </a:r>
            <a:r>
              <a:rPr lang="en-US" sz="2200" spc="-40" dirty="0">
                <a:solidFill>
                  <a:srgbClr val="231F20"/>
                </a:solidFill>
                <a:latin typeface="Times New Roman" panose="02020603050405020304" pitchFamily="18" charset="0"/>
                <a:ea typeface="Cambria" panose="02040503050406030204"/>
                <a:cs typeface="Times New Roman" panose="02020603050405020304" pitchFamily="18" charset="0"/>
              </a:rPr>
              <a:t>involves </a:t>
            </a:r>
            <a:r>
              <a:rPr lang="en-US" sz="2200" spc="-35" dirty="0">
                <a:solidFill>
                  <a:srgbClr val="231F20"/>
                </a:solidFill>
                <a:latin typeface="Times New Roman" panose="02020603050405020304" pitchFamily="18" charset="0"/>
                <a:ea typeface="Cambria" panose="02040503050406030204"/>
                <a:cs typeface="Times New Roman" panose="02020603050405020304" pitchFamily="18" charset="0"/>
              </a:rPr>
              <a:t>systematic approaches </a:t>
            </a:r>
            <a:r>
              <a:rPr lang="en-US" sz="2200" spc="-20" dirty="0">
                <a:solidFill>
                  <a:srgbClr val="231F20"/>
                </a:solidFill>
                <a:latin typeface="Times New Roman" panose="02020603050405020304" pitchFamily="18" charset="0"/>
                <a:ea typeface="Cambria" panose="02040503050406030204"/>
                <a:cs typeface="Times New Roman" panose="02020603050405020304" pitchFamily="18" charset="0"/>
              </a:rPr>
              <a:t>to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spc="-45" dirty="0">
                <a:solidFill>
                  <a:srgbClr val="231F20"/>
                </a:solidFill>
                <a:latin typeface="Times New Roman" panose="02020603050405020304" pitchFamily="18" charset="0"/>
                <a:ea typeface="Cambria" panose="02040503050406030204"/>
                <a:cs typeface="Times New Roman" panose="02020603050405020304" pitchFamily="18" charset="0"/>
              </a:rPr>
              <a:t>receivable,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spc="-30" dirty="0">
                <a:solidFill>
                  <a:srgbClr val="231F20"/>
                </a:solidFill>
                <a:latin typeface="Times New Roman" panose="02020603050405020304" pitchFamily="18" charset="0"/>
                <a:ea typeface="Cambria" panose="02040503050406030204"/>
                <a:cs typeface="Times New Roman" panose="02020603050405020304" pitchFamily="18" charset="0"/>
              </a:rPr>
              <a:t>firm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can </a:t>
            </a:r>
            <a:r>
              <a:rPr lang="en-US" sz="2200" spc="-40" dirty="0">
                <a:solidFill>
                  <a:srgbClr val="231F20"/>
                </a:solidFill>
                <a:latin typeface="Times New Roman" panose="02020603050405020304" pitchFamily="18" charset="0"/>
                <a:ea typeface="Cambria" panose="02040503050406030204"/>
                <a:cs typeface="Times New Roman" panose="02020603050405020304" pitchFamily="18" charset="0"/>
              </a:rPr>
              <a:t>reduce </a:t>
            </a:r>
            <a:r>
              <a:rPr lang="en-US" sz="2200" spc="-25"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spc="-30" dirty="0">
                <a:solidFill>
                  <a:srgbClr val="231F20"/>
                </a:solidFill>
                <a:latin typeface="Times New Roman" panose="02020603050405020304" pitchFamily="18" charset="0"/>
                <a:ea typeface="Cambria" panose="02040503050406030204"/>
                <a:cs typeface="Times New Roman" panose="02020603050405020304" pitchFamily="18" charset="0"/>
              </a:rPr>
              <a:t>size </a:t>
            </a:r>
            <a:r>
              <a:rPr lang="en-US" sz="2200" spc="-20" dirty="0">
                <a:solidFill>
                  <a:srgbClr val="231F20"/>
                </a:solidFill>
                <a:latin typeface="Times New Roman" panose="02020603050405020304" pitchFamily="18" charset="0"/>
                <a:ea typeface="Cambria" panose="02040503050406030204"/>
                <a:cs typeface="Times New Roman" panose="02020603050405020304" pitchFamily="18" charset="0"/>
              </a:rPr>
              <a:t>of </a:t>
            </a:r>
            <a:r>
              <a:rPr lang="en-US" sz="2200" spc="-45" dirty="0">
                <a:solidFill>
                  <a:srgbClr val="231F20"/>
                </a:solidFill>
                <a:latin typeface="Times New Roman" panose="02020603050405020304" pitchFamily="18" charset="0"/>
                <a:ea typeface="Cambria" panose="02040503050406030204"/>
                <a:cs typeface="Times New Roman" panose="02020603050405020304" pitchFamily="18" charset="0"/>
              </a:rPr>
              <a:t>receivable.</a:t>
            </a:r>
            <a:endParaRPr lang="en-IN" sz="2200" dirty="0">
              <a:solidFill>
                <a:prstClr val="black"/>
              </a:solidFill>
              <a:latin typeface="Times New Roman" panose="02020603050405020304" pitchFamily="18" charset="0"/>
              <a:ea typeface="Cambria" panose="02040503050406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pPr lvl="0">
              <a:spcBef>
                <a:spcPct val="20000"/>
              </a:spcBef>
            </a:pPr>
            <a:r>
              <a:rPr lang="en-IN" sz="3200" b="1" dirty="0">
                <a:solidFill>
                  <a:srgbClr val="C00000"/>
                </a:solidFill>
                <a:latin typeface="Cambria" panose="02040503050406030204"/>
                <a:ea typeface="+mn-ea"/>
                <a:cs typeface="+mn-cs"/>
              </a:rPr>
              <a:t>Benefits of Receivables </a:t>
            </a:r>
            <a:br>
              <a:rPr lang="en-IN" sz="3200" dirty="0">
                <a:solidFill>
                  <a:srgbClr val="C00000"/>
                </a:solidFill>
                <a:latin typeface="Cambria" panose="02040503050406030204"/>
                <a:ea typeface="+mn-ea"/>
                <a:cs typeface="+mn-cs"/>
              </a:rPr>
            </a:br>
            <a:endParaRPr lang="en-IN"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Increase in sales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Increase in profit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Extra profit – sell price which is higher than cash sales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Increase in market share- attract new customers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IN" sz="2800" b="1" dirty="0">
                <a:solidFill>
                  <a:srgbClr val="C00000"/>
                </a:solidFill>
                <a:latin typeface="Cambria" panose="02040503050406030204"/>
                <a:ea typeface="+mn-ea"/>
                <a:cs typeface="+mn-cs"/>
              </a:rPr>
              <a:t>Decision Regarding Tightening Credit Policy</a:t>
            </a:r>
            <a:endParaRPr lang="en-IN" sz="2800" dirty="0">
              <a:solidFill>
                <a:srgbClr val="C00000"/>
              </a:solidFill>
            </a:endParaRPr>
          </a:p>
        </p:txBody>
      </p:sp>
      <p:sp>
        <p:nvSpPr>
          <p:cNvPr id="3" name="Content Placeholder 2"/>
          <p:cNvSpPr>
            <a:spLocks noGrp="1"/>
          </p:cNvSpPr>
          <p:nvPr>
            <p:ph idx="1"/>
          </p:nvPr>
        </p:nvSpPr>
        <p:spPr>
          <a:xfrm>
            <a:off x="457200" y="1484784"/>
            <a:ext cx="8229600" cy="4641379"/>
          </a:xfrm>
          <a:solidFill>
            <a:schemeClr val="accent6">
              <a:lumMod val="20000"/>
              <a:lumOff val="80000"/>
            </a:schemeClr>
          </a:solidFill>
        </p:spPr>
        <p:txBody>
          <a:bodyPr>
            <a:normAutofit/>
          </a:bodyPr>
          <a:lstStyle/>
          <a:p>
            <a:pPr marL="0" indent="0">
              <a:buNone/>
            </a:pPr>
            <a:r>
              <a:rPr lang="en-IN" sz="2200" dirty="0">
                <a:solidFill>
                  <a:srgbClr val="000000"/>
                </a:solidFill>
                <a:latin typeface="Cambria" panose="02040503050406030204"/>
              </a:rPr>
              <a:t>	</a:t>
            </a:r>
            <a:r>
              <a:rPr lang="en-IN" sz="2200" b="0" i="0" u="none" strike="noStrike" baseline="0" dirty="0" smtClean="0">
                <a:solidFill>
                  <a:srgbClr val="000000"/>
                </a:solidFill>
                <a:latin typeface="Cambria" panose="02040503050406030204"/>
              </a:rPr>
              <a:t>In receivables management, the management has to decide whether adopt a liberal credit policy or a tightened credit policy. In arriving at a decision, the following steps are required. </a:t>
            </a:r>
            <a:endParaRPr lang="en-IN" sz="2200" b="0" i="0" u="none" strike="noStrike" baseline="0" dirty="0" smtClean="0">
              <a:solidFill>
                <a:srgbClr val="000000"/>
              </a:solidFill>
              <a:latin typeface="Cambria" panose="02040503050406030204"/>
            </a:endParaRPr>
          </a:p>
          <a:p>
            <a:pPr marL="0" indent="0">
              <a:buNone/>
            </a:pPr>
            <a:r>
              <a:rPr lang="en-IN" sz="2200" dirty="0" smtClean="0">
                <a:solidFill>
                  <a:srgbClr val="000000"/>
                </a:solidFill>
                <a:latin typeface="Cambria" panose="02040503050406030204"/>
              </a:rPr>
              <a:t>1.</a:t>
            </a:r>
            <a:r>
              <a:rPr lang="en-IN" sz="2200" b="0" i="0" u="none" strike="noStrike" baseline="0" dirty="0" smtClean="0">
                <a:solidFill>
                  <a:srgbClr val="000000"/>
                </a:solidFill>
                <a:latin typeface="Cambria" panose="02040503050406030204"/>
              </a:rPr>
              <a:t> </a:t>
            </a:r>
            <a:r>
              <a:rPr lang="en-IN" sz="2200" b="1" i="0" u="none" strike="noStrike" baseline="0" dirty="0" smtClean="0">
                <a:solidFill>
                  <a:srgbClr val="000000"/>
                </a:solidFill>
                <a:latin typeface="Cambria" panose="02040503050406030204"/>
              </a:rPr>
              <a:t>Find out reduction or saving in cost of sales </a:t>
            </a:r>
            <a:endParaRPr lang="en-IN" sz="2200" b="1" i="0" u="none" strike="noStrike" baseline="0" dirty="0" smtClean="0">
              <a:solidFill>
                <a:srgbClr val="000000"/>
              </a:solidFill>
              <a:latin typeface="Cambria" panose="02040503050406030204"/>
            </a:endParaRPr>
          </a:p>
          <a:p>
            <a:pPr marL="0" indent="0">
              <a:buNone/>
            </a:pPr>
            <a:r>
              <a:rPr lang="en-IN" sz="2200" b="0" i="0" u="none" strike="noStrike" baseline="0" dirty="0" smtClean="0">
                <a:solidFill>
                  <a:srgbClr val="000000"/>
                </a:solidFill>
                <a:latin typeface="Wingdings" panose="05000000000000000000"/>
              </a:rPr>
              <a:t>	 </a:t>
            </a:r>
            <a:r>
              <a:rPr lang="en-IN" sz="2200" b="0" i="0" u="none" strike="noStrike" baseline="0" dirty="0" smtClean="0">
                <a:solidFill>
                  <a:srgbClr val="000000"/>
                </a:solidFill>
                <a:latin typeface="Cambria" panose="02040503050406030204"/>
              </a:rPr>
              <a:t>Calculate the total cost under present policy and proposed policy </a:t>
            </a:r>
            <a:endParaRPr lang="en-IN" sz="2200" b="0" i="0" u="none" strike="noStrike" baseline="0" dirty="0" smtClean="0">
              <a:solidFill>
                <a:srgbClr val="000000"/>
              </a:solidFill>
              <a:latin typeface="Cambria" panose="02040503050406030204"/>
            </a:endParaRPr>
          </a:p>
          <a:p>
            <a:pPr marL="0" indent="0">
              <a:buNone/>
            </a:pPr>
            <a:r>
              <a:rPr lang="en-IN" sz="2200" b="0" i="0" u="none" strike="noStrike" baseline="0" dirty="0" smtClean="0">
                <a:solidFill>
                  <a:srgbClr val="000000"/>
                </a:solidFill>
                <a:latin typeface="Wingdings" panose="05000000000000000000"/>
              </a:rPr>
              <a:t>	 </a:t>
            </a:r>
            <a:r>
              <a:rPr lang="en-IN" sz="2200" b="0" i="0" u="none" strike="noStrike" baseline="0" dirty="0" smtClean="0">
                <a:solidFill>
                  <a:srgbClr val="000000"/>
                </a:solidFill>
                <a:latin typeface="Cambria" panose="02040503050406030204"/>
              </a:rPr>
              <a:t>Calculate the average investment in debtors under both situation. </a:t>
            </a:r>
            <a:endParaRPr lang="en-IN" sz="2200" b="0" i="0" u="none" strike="noStrike" baseline="0" dirty="0" smtClean="0">
              <a:solidFill>
                <a:srgbClr val="000000"/>
              </a:solidFill>
              <a:latin typeface="Cambria" panose="02040503050406030204"/>
            </a:endParaRPr>
          </a:p>
          <a:p>
            <a:pPr marL="0" indent="0">
              <a:buNone/>
            </a:pPr>
            <a:r>
              <a:rPr lang="en-IN" sz="2200" b="0" i="0" u="none" strike="noStrike" baseline="0" dirty="0" smtClean="0">
                <a:solidFill>
                  <a:srgbClr val="000000"/>
                </a:solidFill>
                <a:latin typeface="Wingdings" panose="05000000000000000000"/>
              </a:rPr>
              <a:t>	 </a:t>
            </a:r>
            <a:r>
              <a:rPr lang="en-IN" sz="2200" b="0" i="0" u="none" strike="noStrike" baseline="0" dirty="0" smtClean="0">
                <a:solidFill>
                  <a:srgbClr val="000000"/>
                </a:solidFill>
                <a:latin typeface="Cambria" panose="02040503050406030204"/>
              </a:rPr>
              <a:t>Calculate reduction in investment in debtors o Find out reduction or saving in cost on the basis of firm’s rate of return. </a:t>
            </a:r>
            <a:endParaRPr lang="en-IN" sz="2200" b="0" i="0" u="none" strike="noStrike" baseline="0" dirty="0" smtClean="0">
              <a:solidFill>
                <a:srgbClr val="000000"/>
              </a:solidFill>
              <a:latin typeface="Cambria" panose="02040503050406030204"/>
            </a:endParaRPr>
          </a:p>
          <a:p>
            <a:endParaRPr lang="en-IN" sz="2200" b="0" i="0" u="none" strike="noStrike" baseline="0" dirty="0" smtClean="0">
              <a:solidFill>
                <a:srgbClr val="000000"/>
              </a:solidFill>
              <a:latin typeface="Cambria" panose="020405030504060302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lvl="0" indent="0">
              <a:buNone/>
            </a:pPr>
            <a:r>
              <a:rPr lang="en-IN" sz="2200" b="1" dirty="0">
                <a:solidFill>
                  <a:srgbClr val="000000"/>
                </a:solidFill>
                <a:latin typeface="Cambria" panose="02040503050406030204"/>
              </a:rPr>
              <a:t>2. Find out the reduction in profit </a:t>
            </a:r>
            <a:endParaRPr lang="en-IN" sz="2200" b="1" dirty="0">
              <a:solidFill>
                <a:srgbClr val="000000"/>
              </a:solidFill>
              <a:latin typeface="Cambria" panose="02040503050406030204"/>
            </a:endParaRPr>
          </a:p>
          <a:p>
            <a:pPr marL="0" lvl="0" indent="0">
              <a:buNone/>
            </a:pPr>
            <a:r>
              <a:rPr lang="en-IN" sz="2200" dirty="0">
                <a:solidFill>
                  <a:srgbClr val="000000"/>
                </a:solidFill>
                <a:latin typeface="Wingdings" panose="05000000000000000000"/>
              </a:rPr>
              <a:t>	 </a:t>
            </a:r>
            <a:r>
              <a:rPr lang="en-IN" sz="2200" dirty="0">
                <a:solidFill>
                  <a:srgbClr val="000000"/>
                </a:solidFill>
                <a:latin typeface="Cambria" panose="02040503050406030204"/>
              </a:rPr>
              <a:t>Find out profit of present and proposed policy </a:t>
            </a:r>
            <a:endParaRPr lang="en-IN" sz="2200" dirty="0">
              <a:solidFill>
                <a:srgbClr val="000000"/>
              </a:solidFill>
              <a:latin typeface="Cambria" panose="02040503050406030204"/>
            </a:endParaRPr>
          </a:p>
          <a:p>
            <a:pPr marL="0" lvl="0" indent="0">
              <a:buNone/>
            </a:pPr>
            <a:r>
              <a:rPr lang="en-IN" sz="2200" dirty="0">
                <a:solidFill>
                  <a:srgbClr val="000000"/>
                </a:solidFill>
                <a:latin typeface="Wingdings" panose="05000000000000000000"/>
              </a:rPr>
              <a:t>	 </a:t>
            </a:r>
            <a:r>
              <a:rPr lang="en-IN" sz="2200" dirty="0">
                <a:solidFill>
                  <a:srgbClr val="000000"/>
                </a:solidFill>
                <a:latin typeface="Cambria" panose="02040503050406030204"/>
              </a:rPr>
              <a:t>Find out reduction in profit </a:t>
            </a:r>
            <a:endParaRPr lang="en-IN" sz="2200" dirty="0">
              <a:solidFill>
                <a:srgbClr val="000000"/>
              </a:solidFill>
              <a:latin typeface="Cambria" panose="02040503050406030204"/>
            </a:endParaRPr>
          </a:p>
          <a:p>
            <a:pPr lvl="0"/>
            <a:endParaRPr lang="en-IN" sz="2200" dirty="0">
              <a:solidFill>
                <a:srgbClr val="000000"/>
              </a:solidFill>
              <a:latin typeface="Cambria" panose="02040503050406030204"/>
            </a:endParaRPr>
          </a:p>
          <a:p>
            <a:pPr marL="0" lvl="0" indent="0">
              <a:buNone/>
            </a:pPr>
            <a:r>
              <a:rPr lang="en-IN" sz="2200" b="1" dirty="0">
                <a:solidFill>
                  <a:srgbClr val="000000"/>
                </a:solidFill>
                <a:latin typeface="Cambria" panose="02040503050406030204"/>
              </a:rPr>
              <a:t>3. Compare reduction in cost with reduction in profit </a:t>
            </a:r>
            <a:endParaRPr lang="en-IN" sz="2200" b="1" dirty="0">
              <a:solidFill>
                <a:srgbClr val="000000"/>
              </a:solidFill>
              <a:latin typeface="Cambria" panose="02040503050406030204"/>
            </a:endParaRPr>
          </a:p>
          <a:p>
            <a:pPr marL="0" lvl="0" indent="0">
              <a:buNone/>
            </a:pPr>
            <a:r>
              <a:rPr lang="en-IN" sz="2200" dirty="0">
                <a:solidFill>
                  <a:srgbClr val="000000"/>
                </a:solidFill>
                <a:latin typeface="Cambria" panose="02040503050406030204"/>
              </a:rPr>
              <a:t>4. </a:t>
            </a:r>
            <a:r>
              <a:rPr lang="en-IN" sz="2200" b="1" dirty="0">
                <a:solidFill>
                  <a:srgbClr val="000000"/>
                </a:solidFill>
                <a:latin typeface="Cambria" panose="02040503050406030204"/>
              </a:rPr>
              <a:t>Take decision </a:t>
            </a:r>
            <a:r>
              <a:rPr lang="en-IN" sz="2200" dirty="0">
                <a:solidFill>
                  <a:srgbClr val="000000"/>
                </a:solidFill>
                <a:latin typeface="Cambria" panose="02040503050406030204"/>
              </a:rPr>
              <a:t>– </a:t>
            </a:r>
            <a:endParaRPr lang="en-IN" sz="2200" dirty="0" smtClean="0">
              <a:solidFill>
                <a:srgbClr val="000000"/>
              </a:solidFill>
              <a:latin typeface="Cambria" panose="02040503050406030204"/>
            </a:endParaRPr>
          </a:p>
          <a:p>
            <a:pPr marL="0" lvl="0" indent="0">
              <a:buNone/>
            </a:pPr>
            <a:r>
              <a:rPr lang="en-IN" sz="2200" dirty="0">
                <a:solidFill>
                  <a:srgbClr val="000000"/>
                </a:solidFill>
                <a:latin typeface="Cambria" panose="02040503050406030204"/>
              </a:rPr>
              <a:t>	</a:t>
            </a:r>
            <a:r>
              <a:rPr lang="en-IN" sz="2200" dirty="0" smtClean="0">
                <a:solidFill>
                  <a:srgbClr val="000000"/>
                </a:solidFill>
                <a:latin typeface="Cambria" panose="02040503050406030204"/>
              </a:rPr>
              <a:t>If </a:t>
            </a:r>
            <a:r>
              <a:rPr lang="en-IN" sz="2200" dirty="0">
                <a:solidFill>
                  <a:srgbClr val="000000"/>
                </a:solidFill>
                <a:latin typeface="Cambria" panose="02040503050406030204"/>
              </a:rPr>
              <a:t>reduction cost more than reduction in profit, the proposal shall be accepted and rejected the proposal if reduction cost is less than reduction in profit. </a:t>
            </a:r>
            <a:endParaRPr lang="en-IN" sz="2200" dirty="0">
              <a:solidFill>
                <a:prstClr val="black"/>
              </a:solidFill>
            </a:endParaRPr>
          </a:p>
          <a:p>
            <a:endParaRPr lang="en-IN"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IN" sz="2200" b="1" dirty="0">
                <a:solidFill>
                  <a:srgbClr val="000000"/>
                </a:solidFill>
                <a:latin typeface="Cambria" panose="02040503050406030204"/>
                <a:ea typeface="+mn-ea"/>
                <a:cs typeface="+mn-cs"/>
              </a:rPr>
              <a:t>Decision Regarding Liberalizing Credit Policy</a:t>
            </a:r>
            <a:endParaRPr lang="en-IN" dirty="0"/>
          </a:p>
        </p:txBody>
      </p:sp>
      <p:sp>
        <p:nvSpPr>
          <p:cNvPr id="3" name="Content Placeholder 2"/>
          <p:cNvSpPr>
            <a:spLocks noGrp="1"/>
          </p:cNvSpPr>
          <p:nvPr>
            <p:ph idx="1"/>
          </p:nvPr>
        </p:nvSpPr>
        <p:spPr>
          <a:xfrm>
            <a:off x="457200" y="1484784"/>
            <a:ext cx="8229600" cy="4896544"/>
          </a:xfrm>
          <a:solidFill>
            <a:schemeClr val="accent6">
              <a:lumMod val="20000"/>
              <a:lumOff val="80000"/>
            </a:schemeClr>
          </a:solidFill>
        </p:spPr>
        <p:txBody>
          <a:bodyPr>
            <a:normAutofit/>
          </a:bodyPr>
          <a:lstStyle/>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When a firm adopt liberal credit policy, sales and profit will increase, but there is a chance of increase in bad debt and decrease in liquidity. In arriving at a decision whether the credit policy is liberalized or not, the following steps are required.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1. Find out additional or incremental cost of sales </a:t>
            </a:r>
            <a:endParaRPr lang="en-IN" sz="2200" b="1"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Calculate the total cost under present policy and proposed policy.</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a:solidFill>
                  <a:srgbClr val="00000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Calculate the average investment in debtors under both situation.</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solidFill>
                  <a:srgbClr val="00000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Calculate increase in investment in debtors.</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solidFill>
                  <a:srgbClr val="00000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Find out additional or incremental cost on the basis of firm’s rate of return.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2.Find </a:t>
            </a:r>
            <a:r>
              <a:rPr lang="en-IN" sz="2200" b="1" dirty="0">
                <a:latin typeface="Times New Roman" panose="02020603050405020304" pitchFamily="18" charset="0"/>
                <a:cs typeface="Times New Roman" panose="02020603050405020304" pitchFamily="18" charset="0"/>
              </a:rPr>
              <a:t>out the increase in </a:t>
            </a:r>
            <a:r>
              <a:rPr lang="en-IN" sz="2200" b="1" dirty="0" smtClean="0">
                <a:latin typeface="Times New Roman" panose="02020603050405020304" pitchFamily="18" charset="0"/>
                <a:cs typeface="Times New Roman" panose="02020603050405020304" pitchFamily="18" charset="0"/>
              </a:rPr>
              <a:t>profit:</a:t>
            </a:r>
            <a:r>
              <a:rPr lang="en-IN"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Find </a:t>
            </a:r>
            <a:r>
              <a:rPr lang="en-IN" sz="2200" dirty="0">
                <a:latin typeface="Times New Roman" panose="02020603050405020304" pitchFamily="18" charset="0"/>
                <a:cs typeface="Times New Roman" panose="02020603050405020304" pitchFamily="18" charset="0"/>
              </a:rPr>
              <a:t>out profit of present and proposed policy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Find </a:t>
            </a:r>
            <a:r>
              <a:rPr lang="en-IN" sz="2200" dirty="0">
                <a:latin typeface="Times New Roman" panose="02020603050405020304" pitchFamily="18" charset="0"/>
                <a:cs typeface="Times New Roman" panose="02020603050405020304" pitchFamily="18" charset="0"/>
              </a:rPr>
              <a:t>out increase in profit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3. </a:t>
            </a:r>
            <a:r>
              <a:rPr lang="en-IN" sz="2200" b="1" dirty="0" smtClean="0">
                <a:latin typeface="Times New Roman" panose="02020603050405020304" pitchFamily="18" charset="0"/>
                <a:cs typeface="Times New Roman" panose="02020603050405020304" pitchFamily="18" charset="0"/>
              </a:rPr>
              <a:t>Compare </a:t>
            </a:r>
            <a:r>
              <a:rPr lang="en-IN" sz="2200" b="1" dirty="0">
                <a:latin typeface="Times New Roman" panose="02020603050405020304" pitchFamily="18" charset="0"/>
                <a:cs typeface="Times New Roman" panose="02020603050405020304" pitchFamily="18" charset="0"/>
              </a:rPr>
              <a:t>incremental cost with increase in profit </a:t>
            </a:r>
            <a:endParaRPr lang="en-IN" sz="2200" b="1"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4. </a:t>
            </a:r>
            <a:r>
              <a:rPr lang="en-IN" sz="2200" b="1" dirty="0" smtClean="0">
                <a:latin typeface="Times New Roman" panose="02020603050405020304" pitchFamily="18" charset="0"/>
                <a:cs typeface="Times New Roman" panose="02020603050405020304" pitchFamily="18" charset="0"/>
              </a:rPr>
              <a:t>Take </a:t>
            </a:r>
            <a:r>
              <a:rPr lang="en-IN" sz="2200" b="1" dirty="0">
                <a:latin typeface="Times New Roman" panose="02020603050405020304" pitchFamily="18" charset="0"/>
                <a:cs typeface="Times New Roman" panose="02020603050405020304" pitchFamily="18" charset="0"/>
              </a:rPr>
              <a:t>decision </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If </a:t>
            </a:r>
            <a:r>
              <a:rPr lang="en-IN" sz="2200" dirty="0">
                <a:latin typeface="Times New Roman" panose="02020603050405020304" pitchFamily="18" charset="0"/>
                <a:cs typeface="Times New Roman" panose="02020603050405020304" pitchFamily="18" charset="0"/>
              </a:rPr>
              <a:t>incremental cost less than increase in profit, the proposal shall be accepted and rejected the proposal if incremental cost is more than increase in profit.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lvl="0">
              <a:spcBef>
                <a:spcPct val="20000"/>
              </a:spcBef>
            </a:pPr>
            <a:r>
              <a:rPr lang="en-IN" sz="2800" b="1" dirty="0">
                <a:solidFill>
                  <a:srgbClr val="C00000"/>
                </a:solidFill>
                <a:latin typeface="Cambria" panose="02040503050406030204"/>
                <a:ea typeface="+mn-ea"/>
                <a:cs typeface="+mn-cs"/>
              </a:rPr>
              <a:t>Meaning of Receivables Management </a:t>
            </a:r>
            <a:endParaRPr lang="en-IN" sz="2800" dirty="0">
              <a:solidFill>
                <a:srgbClr val="C00000"/>
              </a:solidFill>
              <a:latin typeface="Cambria" panose="02040503050406030204"/>
              <a:ea typeface="+mn-ea"/>
              <a:cs typeface="+mn-cs"/>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Receivables management simply refers to management of receivables. It refers to planning and controlling of receivables of a firm. It is the process of making decisions relating to investment in trade debtors.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IN" sz="2700" b="1" dirty="0">
                <a:solidFill>
                  <a:srgbClr val="C00000"/>
                </a:solidFill>
                <a:latin typeface="Cambria" panose="02040503050406030204"/>
                <a:ea typeface="+mn-ea"/>
                <a:cs typeface="+mn-cs"/>
              </a:rPr>
              <a:t>Meaning </a:t>
            </a:r>
            <a:r>
              <a:rPr lang="en-IN" sz="2700" b="1" dirty="0" smtClean="0">
                <a:solidFill>
                  <a:srgbClr val="C00000"/>
                </a:solidFill>
                <a:latin typeface="Cambria" panose="02040503050406030204"/>
                <a:ea typeface="+mn-ea"/>
                <a:cs typeface="+mn-cs"/>
              </a:rPr>
              <a:t>of </a:t>
            </a:r>
            <a:r>
              <a:rPr lang="en-IN" sz="2700" b="1" dirty="0">
                <a:solidFill>
                  <a:srgbClr val="C00000"/>
                </a:solidFill>
                <a:latin typeface="Cambria" panose="02040503050406030204"/>
                <a:ea typeface="+mn-ea"/>
                <a:cs typeface="+mn-cs"/>
              </a:rPr>
              <a:t>Receivables</a:t>
            </a:r>
            <a:endParaRPr lang="en-IN"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dirty="0" smtClean="0">
                <a:solidFill>
                  <a:srgbClr val="000000"/>
                </a:solidFill>
                <a:latin typeface="Times New Roman" panose="02020603050405020304" pitchFamily="18" charset="0"/>
                <a:cs typeface="Times New Roman" panose="02020603050405020304" pitchFamily="18" charset="0"/>
              </a:rPr>
              <a:t>	R</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eceivables are assets created out of credit sales. These are the assets created as a result of sale of goods and services in the ordinary course of business. Receivables are also known as accounts receivables, book debts etc.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	Definition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according to O.M Joy “</a:t>
            </a:r>
            <a:r>
              <a:rPr lang="en-IN" sz="2200" b="0" i="1" u="none" strike="noStrike" baseline="0" dirty="0" smtClean="0">
                <a:solidFill>
                  <a:srgbClr val="000000"/>
                </a:solidFill>
                <a:latin typeface="Times New Roman" panose="02020603050405020304" pitchFamily="18" charset="0"/>
                <a:cs typeface="Times New Roman" panose="02020603050405020304" pitchFamily="18" charset="0"/>
              </a:rPr>
              <a:t>the term receivables is defined as debt owed to the firm by customers arising from sale of goods or services in the ordinary course of business</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	</a:t>
            </a:r>
            <a:endParaRPr lang="en-IN" sz="2200" b="1" i="1"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1" i="1" dirty="0">
                <a:solidFill>
                  <a:srgbClr val="000000"/>
                </a:solidFill>
                <a:latin typeface="Times New Roman" panose="02020603050405020304" pitchFamily="18" charset="0"/>
                <a:cs typeface="Times New Roman" panose="02020603050405020304" pitchFamily="18" charset="0"/>
              </a:rPr>
              <a:t>	</a:t>
            </a:r>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Receivables = debtors + bills receivables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a:solidFill>
            <a:schemeClr val="accent5">
              <a:lumMod val="20000"/>
              <a:lumOff val="80000"/>
            </a:schemeClr>
          </a:solidFill>
        </p:spPr>
        <p:txBody>
          <a:bodyPr>
            <a:normAutofit fontScale="90000"/>
          </a:bodyPr>
          <a:lstStyle/>
          <a:p>
            <a:pPr marL="342900" lvl="0" indent="-342900">
              <a:spcBef>
                <a:spcPct val="20000"/>
              </a:spcBef>
            </a:pPr>
            <a:r>
              <a:rPr lang="en-IN" sz="3200" b="1" dirty="0">
                <a:solidFill>
                  <a:srgbClr val="C00000"/>
                </a:solidFill>
                <a:latin typeface="Cambria" panose="02040503050406030204"/>
                <a:ea typeface="+mn-ea"/>
                <a:cs typeface="+mn-cs"/>
              </a:rPr>
              <a:t>Objectives of receivables management </a:t>
            </a:r>
            <a:br>
              <a:rPr lang="en-IN" sz="3200" dirty="0">
                <a:solidFill>
                  <a:srgbClr val="C00000"/>
                </a:solidFill>
                <a:latin typeface="Cambria" panose="02040503050406030204"/>
                <a:ea typeface="+mn-ea"/>
                <a:cs typeface="+mn-cs"/>
              </a:rPr>
            </a:br>
            <a:endParaRPr lang="en-IN"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To increase sales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To increase profit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To increase market value of shares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To increase customer base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Evaluate and control receivables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342900" lvl="0" indent="-342900">
              <a:spcBef>
                <a:spcPct val="20000"/>
              </a:spcBef>
            </a:pPr>
            <a:r>
              <a:rPr lang="en-IN" sz="3000" b="1" dirty="0">
                <a:solidFill>
                  <a:srgbClr val="C00000"/>
                </a:solidFill>
                <a:latin typeface="Cambria" panose="02040503050406030204"/>
                <a:ea typeface="+mn-ea"/>
                <a:cs typeface="+mn-cs"/>
              </a:rPr>
              <a:t>Scope of Receivables Management </a:t>
            </a:r>
            <a:br>
              <a:rPr lang="en-IN" sz="3000" dirty="0">
                <a:solidFill>
                  <a:srgbClr val="C00000"/>
                </a:solidFill>
                <a:latin typeface="Cambria" panose="02040503050406030204"/>
                <a:ea typeface="+mn-ea"/>
                <a:cs typeface="+mn-cs"/>
              </a:rPr>
            </a:br>
            <a:endParaRPr lang="en-IN" sz="3000"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457200" indent="-457200">
              <a:buAutoNum type="arabicParenR"/>
            </a:pPr>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Determining credit policy:</a:t>
            </a:r>
            <a:endParaRPr lang="en-IN" sz="2200" b="1" i="1"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1" i="1" dirty="0">
                <a:solidFill>
                  <a:srgbClr val="000000"/>
                </a:solidFill>
                <a:latin typeface="Times New Roman" panose="02020603050405020304" pitchFamily="18" charset="0"/>
                <a:cs typeface="Times New Roman" panose="02020603050405020304" pitchFamily="18" charset="0"/>
              </a:rPr>
              <a:t>	</a:t>
            </a:r>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 A</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suitable credit policy is essential for the proper management of debtors. If there is no proper credit policy, outstanding balances in the debtors account and risk bad debt will increase. The term credit policy is that decides how much credit be extended to a customer and on what terms. The credit policy may be liberal or aggressive (loose or tight). When a firm adopt liberal credit policy, sales and profit will increase, but there is an chance of increase in bad debt and decrease in liquidity. On the other hand aggressive credit policy will create benefit of decrease in bad debt and increase in liquidity, but there will be a problem of decrease in sales and profit.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pPr marL="0" indent="0">
              <a:buNone/>
            </a:pPr>
            <a:r>
              <a:rPr lang="en-IN" b="1" i="1" u="none" strike="noStrike" baseline="0" dirty="0" smtClean="0">
                <a:solidFill>
                  <a:srgbClr val="000000"/>
                </a:solidFill>
                <a:latin typeface="Times New Roman" panose="02020603050405020304" pitchFamily="18" charset="0"/>
                <a:cs typeface="Times New Roman" panose="02020603050405020304" pitchFamily="18" charset="0"/>
              </a:rPr>
              <a:t>2) Determining credit terms:</a:t>
            </a:r>
            <a:endParaRPr lang="en-IN" b="1" i="1"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b="1" i="1" dirty="0">
                <a:solidFill>
                  <a:srgbClr val="000000"/>
                </a:solidFill>
                <a:latin typeface="Times New Roman" panose="02020603050405020304" pitchFamily="18" charset="0"/>
                <a:cs typeface="Times New Roman" panose="02020603050405020304" pitchFamily="18" charset="0"/>
              </a:rPr>
              <a:t>	T</a:t>
            </a:r>
            <a:r>
              <a:rPr lang="en-IN" b="0" i="0" u="none" strike="noStrike" baseline="0" dirty="0" smtClean="0">
                <a:solidFill>
                  <a:srgbClr val="000000"/>
                </a:solidFill>
                <a:latin typeface="Times New Roman" panose="02020603050405020304" pitchFamily="18" charset="0"/>
                <a:cs typeface="Times New Roman" panose="02020603050405020304" pitchFamily="18" charset="0"/>
              </a:rPr>
              <a:t>he credit terms refers to the set of stipulation under which the credit is granted to the customers. The credit terms include: </a:t>
            </a:r>
            <a:endParaRPr lang="en-IN"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b="1" i="1" u="none" strike="noStrike" baseline="0" dirty="0" smtClean="0">
                <a:solidFill>
                  <a:srgbClr val="000000"/>
                </a:solidFill>
                <a:latin typeface="Times New Roman" panose="02020603050405020304" pitchFamily="18" charset="0"/>
                <a:cs typeface="Times New Roman" panose="02020603050405020304" pitchFamily="18" charset="0"/>
              </a:rPr>
              <a:t>Credit period: </a:t>
            </a:r>
            <a:r>
              <a:rPr lang="en-IN" dirty="0" smtClean="0">
                <a:solidFill>
                  <a:srgbClr val="000000"/>
                </a:solidFill>
                <a:latin typeface="Times New Roman" panose="02020603050405020304" pitchFamily="18" charset="0"/>
                <a:cs typeface="Times New Roman" panose="02020603050405020304" pitchFamily="18" charset="0"/>
              </a:rPr>
              <a:t>I</a:t>
            </a:r>
            <a:r>
              <a:rPr lang="en-IN" b="0" i="0" u="none" strike="noStrike" baseline="0" dirty="0" smtClean="0">
                <a:solidFill>
                  <a:srgbClr val="000000"/>
                </a:solidFill>
                <a:latin typeface="Times New Roman" panose="02020603050405020304" pitchFamily="18" charset="0"/>
                <a:cs typeface="Times New Roman" panose="02020603050405020304" pitchFamily="18" charset="0"/>
              </a:rPr>
              <a:t>t is the length of time for which the firm grants credit. A firm should determine the credit period to ensure better receivables management. </a:t>
            </a:r>
            <a:endParaRPr lang="en-IN"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rgbClr val="000000"/>
                </a:solidFill>
                <a:latin typeface="Times New Roman" panose="02020603050405020304" pitchFamily="18" charset="0"/>
                <a:cs typeface="Times New Roman" panose="02020603050405020304" pitchFamily="18" charset="0"/>
              </a:rPr>
              <a:t> </a:t>
            </a:r>
            <a:r>
              <a:rPr lang="en-IN" b="1" i="1" u="none" strike="noStrike" baseline="0" dirty="0" smtClean="0">
                <a:solidFill>
                  <a:srgbClr val="000000"/>
                </a:solidFill>
                <a:latin typeface="Times New Roman" panose="02020603050405020304" pitchFamily="18" charset="0"/>
                <a:cs typeface="Times New Roman" panose="02020603050405020304" pitchFamily="18" charset="0"/>
              </a:rPr>
              <a:t>Discounts </a:t>
            </a:r>
            <a:r>
              <a:rPr lang="en-IN" b="0" i="0" u="none" strike="noStrike" baseline="0" dirty="0" smtClean="0">
                <a:solidFill>
                  <a:srgbClr val="000000"/>
                </a:solidFill>
                <a:latin typeface="Times New Roman" panose="02020603050405020304" pitchFamily="18" charset="0"/>
                <a:cs typeface="Times New Roman" panose="02020603050405020304" pitchFamily="18" charset="0"/>
              </a:rPr>
              <a:t>– Discounts are given for early or prompt payment. It is an effective tool to manage accounts receivables. </a:t>
            </a:r>
            <a:endParaRPr lang="en-IN"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rgbClr val="000000"/>
                </a:solidFill>
                <a:latin typeface="Times New Roman" panose="02020603050405020304" pitchFamily="18" charset="0"/>
                <a:cs typeface="Times New Roman" panose="02020603050405020304" pitchFamily="18" charset="0"/>
              </a:rPr>
              <a:t> </a:t>
            </a:r>
            <a:r>
              <a:rPr lang="en-IN" b="1" i="1" u="none" strike="noStrike" baseline="0" dirty="0" smtClean="0">
                <a:solidFill>
                  <a:srgbClr val="000000"/>
                </a:solidFill>
                <a:latin typeface="Times New Roman" panose="02020603050405020304" pitchFamily="18" charset="0"/>
                <a:cs typeface="Times New Roman" panose="02020603050405020304" pitchFamily="18" charset="0"/>
              </a:rPr>
              <a:t>Credit standards </a:t>
            </a:r>
            <a:r>
              <a:rPr lang="en-IN" b="0" i="0" u="none" strike="noStrike" baseline="0" dirty="0" smtClean="0">
                <a:solidFill>
                  <a:srgbClr val="000000"/>
                </a:solidFill>
                <a:latin typeface="Times New Roman" panose="02020603050405020304" pitchFamily="18" charset="0"/>
                <a:cs typeface="Times New Roman" panose="02020603050405020304" pitchFamily="18" charset="0"/>
              </a:rPr>
              <a:t>– Credit standards refers to the required financial strength of acceptable customers to whom credit is to be granted. These are the criteria of extension of credit to customers. It is the process of checking paying capacity of customers. </a:t>
            </a:r>
            <a:endParaRPr lang="en-IN" b="0" i="0" u="none" strike="noStrike" baseline="0" dirty="0" smtClean="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1" i="1" u="none" strike="noStrike" baseline="0" dirty="0" smtClean="0">
                <a:solidFill>
                  <a:srgbClr val="000000"/>
                </a:solidFill>
                <a:latin typeface="Times New Roman" panose="02020603050405020304" pitchFamily="18" charset="0"/>
                <a:cs typeface="Times New Roman" panose="02020603050405020304" pitchFamily="18" charset="0"/>
              </a:rPr>
              <a:t>3) Evaluating the credit applicants </a:t>
            </a:r>
            <a:r>
              <a:rPr lang="en-IN" sz="2200" b="0" i="1" u="none" strike="noStrike" baseline="0" dirty="0" smtClean="0">
                <a:solidFill>
                  <a:srgbClr val="000000"/>
                </a:solidFill>
                <a:latin typeface="Times New Roman" panose="02020603050405020304" pitchFamily="18" charset="0"/>
                <a:cs typeface="Times New Roman" panose="02020603050405020304" pitchFamily="18" charset="0"/>
              </a:rPr>
              <a:t>a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firm cannot follow the policy of treating all the customers equal for the purpose of granting credit. Each case is to be decided in its own merits. It includes: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Collecting credit information of customers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Evaluating the credit capacity of customers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Credit analysis(credit limit)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 Collection procedures determination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pPr marL="0" indent="0">
              <a:buNone/>
            </a:pPr>
            <a:r>
              <a:rPr lang="en-IN" b="1" i="1" u="none" strike="noStrike" baseline="0" dirty="0" smtClean="0">
                <a:solidFill>
                  <a:srgbClr val="000000"/>
                </a:solidFill>
                <a:latin typeface="Cambria" panose="02040503050406030204"/>
              </a:rPr>
              <a:t>4) Evaluating collection policies and methods </a:t>
            </a:r>
            <a:r>
              <a:rPr lang="en-IN" b="0" i="0" u="none" strike="noStrike" baseline="0" dirty="0" smtClean="0">
                <a:solidFill>
                  <a:srgbClr val="000000"/>
                </a:solidFill>
                <a:latin typeface="Cambria" panose="02040503050406030204"/>
              </a:rPr>
              <a:t>–</a:t>
            </a:r>
            <a:endParaRPr lang="en-IN" b="0" i="0" u="none" strike="noStrike" baseline="0" dirty="0" smtClean="0">
              <a:solidFill>
                <a:srgbClr val="000000"/>
              </a:solidFill>
              <a:latin typeface="Cambria" panose="02040503050406030204"/>
            </a:endParaRPr>
          </a:p>
          <a:p>
            <a:pPr marL="0" indent="0">
              <a:buNone/>
            </a:pPr>
            <a:r>
              <a:rPr lang="en-IN" dirty="0">
                <a:solidFill>
                  <a:srgbClr val="000000"/>
                </a:solidFill>
                <a:latin typeface="Cambria" panose="02040503050406030204"/>
              </a:rPr>
              <a:t>	</a:t>
            </a:r>
            <a:r>
              <a:rPr lang="en-IN" b="0" i="0" u="none" strike="noStrike" baseline="0" dirty="0" smtClean="0">
                <a:solidFill>
                  <a:srgbClr val="000000"/>
                </a:solidFill>
                <a:latin typeface="Cambria" panose="02040503050406030204"/>
              </a:rPr>
              <a:t> The firm should formulate an effective collection policy.</a:t>
            </a:r>
            <a:r>
              <a:rPr lang="en-IN" b="0" i="0" u="none" strike="noStrike" dirty="0" smtClean="0">
                <a:solidFill>
                  <a:srgbClr val="000000"/>
                </a:solidFill>
                <a:latin typeface="Cambria" panose="02040503050406030204"/>
              </a:rPr>
              <a:t> </a:t>
            </a:r>
            <a:r>
              <a:rPr lang="en-IN" b="0" i="0" u="none" strike="noStrike" baseline="0" dirty="0" smtClean="0">
                <a:solidFill>
                  <a:srgbClr val="000000"/>
                </a:solidFill>
                <a:latin typeface="Cambria" panose="02040503050406030204"/>
              </a:rPr>
              <a:t>Collection policy refers to the collection procedures such as letters, phone calls, and other follow up mechanism to recover the amount due from debtors. The following techniques can be adopted by a company for the collection. </a:t>
            </a:r>
            <a:endParaRPr lang="en-IN" b="0" i="0" u="none" strike="noStrike" baseline="0" dirty="0" smtClean="0">
              <a:solidFill>
                <a:srgbClr val="000000"/>
              </a:solidFill>
              <a:latin typeface="Cambria" panose="02040503050406030204"/>
            </a:endParaRPr>
          </a:p>
          <a:p>
            <a:r>
              <a:rPr lang="en-IN" b="0" i="0" u="none" strike="noStrike" baseline="0" dirty="0" smtClean="0">
                <a:solidFill>
                  <a:srgbClr val="000000"/>
                </a:solidFill>
                <a:latin typeface="Cambria" panose="02040503050406030204"/>
              </a:rPr>
              <a:t>Polite requesting collection letters </a:t>
            </a:r>
            <a:endParaRPr lang="en-IN" b="0" i="0" u="none" strike="noStrike" baseline="0" dirty="0" smtClean="0">
              <a:solidFill>
                <a:srgbClr val="000000"/>
              </a:solidFill>
              <a:latin typeface="Cambria" panose="02040503050406030204"/>
            </a:endParaRPr>
          </a:p>
          <a:p>
            <a:r>
              <a:rPr lang="en-IN" b="0" i="0" u="none" strike="noStrike" baseline="0" dirty="0" smtClean="0">
                <a:solidFill>
                  <a:srgbClr val="000000"/>
                </a:solidFill>
                <a:latin typeface="Cambria" panose="02040503050406030204"/>
              </a:rPr>
              <a:t>Telephone calls, fax </a:t>
            </a:r>
            <a:r>
              <a:rPr lang="en-IN" b="0" i="0" u="none" strike="noStrike" baseline="0" dirty="0" err="1" smtClean="0">
                <a:solidFill>
                  <a:srgbClr val="000000"/>
                </a:solidFill>
                <a:latin typeface="Cambria" panose="02040503050406030204"/>
              </a:rPr>
              <a:t>etc</a:t>
            </a:r>
            <a:r>
              <a:rPr lang="en-IN" b="0" i="0" u="none" strike="noStrike" baseline="0" dirty="0" smtClean="0">
                <a:solidFill>
                  <a:srgbClr val="000000"/>
                </a:solidFill>
                <a:latin typeface="Cambria" panose="02040503050406030204"/>
              </a:rPr>
              <a:t> </a:t>
            </a:r>
            <a:endParaRPr lang="en-IN" b="0" i="0" u="none" strike="noStrike" baseline="0" dirty="0" smtClean="0">
              <a:solidFill>
                <a:srgbClr val="000000"/>
              </a:solidFill>
              <a:latin typeface="Cambria" panose="02040503050406030204"/>
            </a:endParaRPr>
          </a:p>
          <a:p>
            <a:r>
              <a:rPr lang="en-IN" b="0" i="0" u="none" strike="noStrike" baseline="0" dirty="0" smtClean="0">
                <a:solidFill>
                  <a:srgbClr val="000000"/>
                </a:solidFill>
                <a:latin typeface="Cambria" panose="02040503050406030204"/>
              </a:rPr>
              <a:t>Computer contacts </a:t>
            </a:r>
            <a:endParaRPr lang="en-IN" b="0" i="0" u="none" strike="noStrike" baseline="0" dirty="0" smtClean="0">
              <a:solidFill>
                <a:srgbClr val="000000"/>
              </a:solidFill>
              <a:latin typeface="Cambria" panose="02040503050406030204"/>
            </a:endParaRPr>
          </a:p>
          <a:p>
            <a:r>
              <a:rPr lang="en-IN" b="0" i="0" u="none" strike="noStrike" baseline="0" dirty="0" smtClean="0">
                <a:solidFill>
                  <a:srgbClr val="000000"/>
                </a:solidFill>
                <a:latin typeface="Cambria" panose="02040503050406030204"/>
              </a:rPr>
              <a:t>Personal visits </a:t>
            </a:r>
            <a:endParaRPr lang="en-IN" b="0" i="0" u="none" strike="noStrike" baseline="0" dirty="0" smtClean="0">
              <a:solidFill>
                <a:srgbClr val="000000"/>
              </a:solidFill>
              <a:latin typeface="Cambria" panose="02040503050406030204"/>
            </a:endParaRPr>
          </a:p>
          <a:p>
            <a:r>
              <a:rPr lang="en-IN" b="0" i="0" u="none" strike="noStrike" baseline="0" dirty="0" smtClean="0">
                <a:solidFill>
                  <a:srgbClr val="000000"/>
                </a:solidFill>
                <a:latin typeface="Cambria" panose="02040503050406030204"/>
              </a:rPr>
              <a:t>Using collection agencies </a:t>
            </a:r>
            <a:endParaRPr lang="en-IN" b="0" i="0" u="none" strike="noStrike" baseline="0" dirty="0" smtClean="0">
              <a:solidFill>
                <a:srgbClr val="000000"/>
              </a:solidFill>
              <a:latin typeface="Cambria" panose="02040503050406030204"/>
            </a:endParaRPr>
          </a:p>
          <a:p>
            <a:r>
              <a:rPr lang="en-IN" b="0" i="0" u="none" strike="noStrike" baseline="0" dirty="0" smtClean="0">
                <a:solidFill>
                  <a:srgbClr val="000000"/>
                </a:solidFill>
                <a:latin typeface="Cambria" panose="02040503050406030204"/>
              </a:rPr>
              <a:t>Warning letters </a:t>
            </a:r>
            <a:endParaRPr lang="en-IN" b="0" i="0" u="none" strike="noStrike" baseline="0" dirty="0" smtClean="0">
              <a:solidFill>
                <a:srgbClr val="000000"/>
              </a:solidFill>
              <a:latin typeface="Cambria" panose="02040503050406030204"/>
            </a:endParaRPr>
          </a:p>
          <a:p>
            <a:r>
              <a:rPr lang="en-IN" b="0" i="0" u="none" strike="noStrike" baseline="0" dirty="0" smtClean="0">
                <a:solidFill>
                  <a:srgbClr val="000000"/>
                </a:solidFill>
                <a:latin typeface="Cambria" panose="02040503050406030204"/>
              </a:rPr>
              <a:t>Legal action </a:t>
            </a:r>
            <a:endParaRPr lang="en-IN" b="0" i="0" u="none" strike="noStrike" baseline="0" dirty="0" smtClean="0">
              <a:solidFill>
                <a:srgbClr val="000000"/>
              </a:solidFill>
              <a:latin typeface="Cambria" panose="02040503050406030204"/>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pPr marL="0" indent="0">
              <a:buNone/>
            </a:pPr>
            <a:r>
              <a:rPr lang="en-IN" b="1" i="1" u="none" strike="noStrike" baseline="0" dirty="0" smtClean="0">
                <a:solidFill>
                  <a:srgbClr val="000000"/>
                </a:solidFill>
                <a:latin typeface="Cambria" panose="02040503050406030204"/>
              </a:rPr>
              <a:t>5) Control and analysis of receivables:</a:t>
            </a:r>
            <a:endParaRPr lang="en-IN" b="1" i="1" u="none" strike="noStrike" baseline="0" dirty="0" smtClean="0">
              <a:solidFill>
                <a:srgbClr val="000000"/>
              </a:solidFill>
              <a:latin typeface="Cambria" panose="02040503050406030204"/>
            </a:endParaRPr>
          </a:p>
          <a:p>
            <a:pPr marL="0" indent="0">
              <a:buNone/>
            </a:pPr>
            <a:r>
              <a:rPr lang="en-IN" b="1" i="1" dirty="0">
                <a:solidFill>
                  <a:srgbClr val="000000"/>
                </a:solidFill>
                <a:latin typeface="Cambria" panose="02040503050406030204"/>
              </a:rPr>
              <a:t>	</a:t>
            </a:r>
            <a:r>
              <a:rPr lang="en-IN" b="1" i="1" dirty="0" smtClean="0">
                <a:solidFill>
                  <a:srgbClr val="000000"/>
                </a:solidFill>
                <a:latin typeface="Cambria" panose="02040503050406030204"/>
              </a:rPr>
              <a:t>T</a:t>
            </a:r>
            <a:r>
              <a:rPr lang="en-IN" b="0" i="0" u="none" strike="noStrike" baseline="0" dirty="0" smtClean="0">
                <a:solidFill>
                  <a:srgbClr val="000000"/>
                </a:solidFill>
                <a:latin typeface="Cambria" panose="02040503050406030204"/>
              </a:rPr>
              <a:t>he next important aspect of receivables management is to </a:t>
            </a:r>
            <a:r>
              <a:rPr lang="en-IN" b="0" i="0" u="none" strike="noStrike" baseline="0" dirty="0" err="1" smtClean="0">
                <a:solidFill>
                  <a:srgbClr val="000000"/>
                </a:solidFill>
                <a:latin typeface="Cambria" panose="02040503050406030204"/>
              </a:rPr>
              <a:t>analyze</a:t>
            </a:r>
            <a:r>
              <a:rPr lang="en-IN" b="0" i="0" u="none" strike="noStrike" baseline="0" dirty="0" smtClean="0">
                <a:solidFill>
                  <a:srgbClr val="000000"/>
                </a:solidFill>
                <a:latin typeface="Cambria" panose="02040503050406030204"/>
              </a:rPr>
              <a:t> the size of investment in receivables from time to time. For this purpose, the following ratios may be helpful </a:t>
            </a:r>
            <a:endParaRPr lang="en-IN" b="0" i="0" u="none" strike="noStrike" baseline="0" dirty="0" smtClean="0">
              <a:solidFill>
                <a:srgbClr val="000000"/>
              </a:solidFill>
              <a:latin typeface="Cambria" panose="02040503050406030204"/>
            </a:endParaRPr>
          </a:p>
          <a:p>
            <a:pPr marL="0" indent="0">
              <a:buNone/>
            </a:pPr>
            <a:r>
              <a:rPr lang="en-IN" dirty="0" smtClean="0">
                <a:solidFill>
                  <a:srgbClr val="000000"/>
                </a:solidFill>
              </a:rPr>
              <a:t> </a:t>
            </a:r>
            <a:endParaRPr lang="en-IN" dirty="0">
              <a:solidFill>
                <a:srgbClr val="000000"/>
              </a:solidFill>
            </a:endParaRPr>
          </a:p>
          <a:p>
            <a:r>
              <a:rPr lang="en-IN" dirty="0" smtClean="0">
                <a:solidFill>
                  <a:srgbClr val="000000"/>
                </a:solidFill>
              </a:rPr>
              <a:t> </a:t>
            </a:r>
            <a:r>
              <a:rPr lang="en-IN" b="1" i="1" u="none" strike="noStrike" baseline="0" dirty="0" smtClean="0">
                <a:solidFill>
                  <a:srgbClr val="000000"/>
                </a:solidFill>
                <a:latin typeface="Cambria" panose="02040503050406030204"/>
              </a:rPr>
              <a:t>Debtor’s turnover ratio </a:t>
            </a:r>
            <a:r>
              <a:rPr lang="en-IN" b="0" i="0" u="none" strike="noStrike" baseline="0" dirty="0" smtClean="0">
                <a:solidFill>
                  <a:srgbClr val="000000"/>
                </a:solidFill>
                <a:latin typeface="Cambria" panose="02040503050406030204"/>
              </a:rPr>
              <a:t>– This ratio indicates the speed with which cash is collected from debtors or receivables. </a:t>
            </a:r>
            <a:endParaRPr lang="en-IN" b="0" i="0" u="none" strike="noStrike" baseline="0" dirty="0" smtClean="0">
              <a:solidFill>
                <a:srgbClr val="000000"/>
              </a:solidFill>
              <a:latin typeface="Cambria" panose="02040503050406030204"/>
            </a:endParaRPr>
          </a:p>
          <a:p>
            <a:r>
              <a:rPr lang="en-IN" b="1" i="1" u="none" strike="noStrike" baseline="0" dirty="0" smtClean="0">
                <a:solidFill>
                  <a:srgbClr val="000000"/>
                </a:solidFill>
                <a:latin typeface="Cambria" panose="02040503050406030204"/>
              </a:rPr>
              <a:t>Average collection period </a:t>
            </a:r>
            <a:r>
              <a:rPr lang="en-IN" b="0" i="0" u="none" strike="noStrike" baseline="0" dirty="0" smtClean="0">
                <a:solidFill>
                  <a:srgbClr val="000000"/>
                </a:solidFill>
                <a:latin typeface="Cambria" panose="02040503050406030204"/>
              </a:rPr>
              <a:t>– This ratio indicates the period for which debtors or receivables are outstanding. </a:t>
            </a:r>
            <a:endParaRPr lang="en-IN" b="0" i="0" u="none" strike="noStrike" baseline="0" dirty="0" smtClean="0">
              <a:solidFill>
                <a:srgbClr val="000000"/>
              </a:solidFill>
              <a:latin typeface="Cambria" panose="02040503050406030204"/>
            </a:endParaRPr>
          </a:p>
          <a:p>
            <a:r>
              <a:rPr lang="en-IN" b="1" i="1" u="none" strike="noStrike" baseline="0" dirty="0" smtClean="0">
                <a:solidFill>
                  <a:srgbClr val="000000"/>
                </a:solidFill>
                <a:latin typeface="Cambria" panose="02040503050406030204"/>
              </a:rPr>
              <a:t>Ageing schedule of debtors </a:t>
            </a:r>
            <a:r>
              <a:rPr lang="en-IN" b="0" i="0" u="none" strike="noStrike" baseline="0" dirty="0" smtClean="0">
                <a:solidFill>
                  <a:srgbClr val="000000"/>
                </a:solidFill>
                <a:latin typeface="Cambria" panose="02040503050406030204"/>
              </a:rPr>
              <a:t>– To keep track of its receivables situation, the firm prepares an ageing schedule. An aging schedule shows ages of unpaid accounts and what percentage of total value of receivables those accounts represent. The older the receivables, the lower quality and greater the probability of a default (bad debt). </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7804</Words>
  <Application>WPS Presentation</Application>
  <PresentationFormat>On-screen Show (4:3)</PresentationFormat>
  <Paragraphs>131</Paragraphs>
  <Slides>17</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17</vt:i4>
      </vt:variant>
    </vt:vector>
  </HeadingPairs>
  <TitlesOfParts>
    <vt:vector size="29" baseType="lpstr">
      <vt:lpstr>Arial</vt:lpstr>
      <vt:lpstr>SimSun</vt:lpstr>
      <vt:lpstr>Wingdings</vt:lpstr>
      <vt:lpstr>Cambria</vt:lpstr>
      <vt:lpstr>Times New Roman</vt:lpstr>
      <vt:lpstr>Arial</vt:lpstr>
      <vt:lpstr>Book Antiqua</vt:lpstr>
      <vt:lpstr>Wingdings</vt:lpstr>
      <vt:lpstr>Calibri</vt:lpstr>
      <vt:lpstr>Microsoft YaHei</vt:lpstr>
      <vt:lpstr>Arial Unicode MS</vt:lpstr>
      <vt:lpstr>Office Theme</vt:lpstr>
      <vt:lpstr>Receivables management</vt:lpstr>
      <vt:lpstr>Meaning of Receivables Management </vt:lpstr>
      <vt:lpstr>Meaning of Receivables</vt:lpstr>
      <vt:lpstr>Objectives of receivables management  </vt:lpstr>
      <vt:lpstr>Scope of Receivables Management  </vt:lpstr>
      <vt:lpstr>PowerPoint 演示文稿</vt:lpstr>
      <vt:lpstr>PowerPoint 演示文稿</vt:lpstr>
      <vt:lpstr>PowerPoint 演示文稿</vt:lpstr>
      <vt:lpstr>PowerPoint 演示文稿</vt:lpstr>
      <vt:lpstr>Cost and Benefits of Receivables  Cost Of Receivables  </vt:lpstr>
      <vt:lpstr>Factors Considering the Receivable Size </vt:lpstr>
      <vt:lpstr>PowerPoint 演示文稿</vt:lpstr>
      <vt:lpstr>Benefits of Receivables  </vt:lpstr>
      <vt:lpstr>Decision Regarding Tightening Credit Policy</vt:lpstr>
      <vt:lpstr>PowerPoint 演示文稿</vt:lpstr>
      <vt:lpstr>Decision Regarding Liberalizing Credit Policy</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2020-10-27T05:03:00Z</dcterms:created>
  <dcterms:modified xsi:type="dcterms:W3CDTF">2024-08-31T07:06:57Z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0A6D324D0F0349A3879918231B6A0C82_12</vt:lpwstr>
  </property>
  <property fmtid="{D5CDD505-2E9C-101B-9397-08002B2CF9AE}" pid="3" name="KSOProductBuildVer">
    <vt:lpwstr>1033-12.2.0.17562</vt:lpwstr>
  </property>
</Properties>
</file>