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2" r:id="rId6"/>
    <p:sldId id="263" r:id="rId7"/>
    <p:sldId id="264"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F0CFDC2-247B-4CBB-9249-27DE6CE324E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F0CFDC2-247B-4CBB-9249-27DE6CE324E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F0CFDC2-247B-4CBB-9249-27DE6CE324E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F0CFDC2-247B-4CBB-9249-27DE6CE324E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3F0CFDC2-247B-4CBB-9249-27DE6CE324E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3F0CFDC2-247B-4CBB-9249-27DE6CE324E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3F0CFDC2-247B-4CBB-9249-27DE6CE324E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F0CFDC2-247B-4CBB-9249-27DE6CE324E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0CFDC2-247B-4CBB-9249-27DE6CE324E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F0CFDC2-247B-4CBB-9249-27DE6CE324E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F0CFDC2-247B-4CBB-9249-27DE6CE324E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9FF0866-D1FE-4274-A5C0-005C0A794C8B}"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CFDC2-247B-4CBB-9249-27DE6CE324EE}"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F0866-D1FE-4274-A5C0-005C0A794C8B}"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2800" b="1" dirty="0">
                <a:solidFill>
                  <a:srgbClr val="C00000"/>
                </a:solidFill>
                <a:latin typeface="Times New Roman" panose="02020603050405020304" pitchFamily="18" charset="0"/>
                <a:cs typeface="Times New Roman" panose="02020603050405020304" pitchFamily="18" charset="0"/>
              </a:rPr>
              <a:t>Decision Regarding Tightening Credit Policy</a:t>
            </a:r>
            <a:endParaRPr lang="en-IN"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en-IN" sz="2800" b="1" dirty="0" smtClean="0">
                <a:solidFill>
                  <a:srgbClr val="C00000"/>
                </a:solidFill>
                <a:latin typeface="Cambria" panose="02040503050406030204"/>
                <a:ea typeface="+mn-ea"/>
                <a:cs typeface="+mn-cs"/>
              </a:rPr>
              <a:t>Decision Regarding Tightening Credit Policy</a:t>
            </a:r>
            <a:endParaRPr lang="en-IN" sz="2800" dirty="0">
              <a:solidFill>
                <a:srgbClr val="C00000"/>
              </a:solidFill>
            </a:endParaRPr>
          </a:p>
        </p:txBody>
      </p:sp>
      <p:sp>
        <p:nvSpPr>
          <p:cNvPr id="3" name="Content Placeholder 2"/>
          <p:cNvSpPr>
            <a:spLocks noGrp="1"/>
          </p:cNvSpPr>
          <p:nvPr>
            <p:ph idx="1"/>
          </p:nvPr>
        </p:nvSpPr>
        <p:spPr>
          <a:xfrm>
            <a:off x="457200" y="1484784"/>
            <a:ext cx="8229600" cy="4641379"/>
          </a:xfrm>
          <a:solidFill>
            <a:schemeClr val="accent6">
              <a:lumMod val="20000"/>
              <a:lumOff val="80000"/>
            </a:schemeClr>
          </a:solidFill>
        </p:spPr>
        <p:txBody>
          <a:bodyPr>
            <a:normAutofit/>
          </a:bodyPr>
          <a:lstStyle/>
          <a:p>
            <a:pPr marL="0" indent="0">
              <a:buNone/>
            </a:pPr>
            <a:r>
              <a:rPr lang="en-IN" sz="2200" dirty="0">
                <a:solidFill>
                  <a:srgbClr val="000000"/>
                </a:solidFill>
                <a:latin typeface="Cambria" panose="02040503050406030204"/>
              </a:rPr>
              <a:t>	</a:t>
            </a:r>
            <a:r>
              <a:rPr lang="en-IN" sz="2200" b="0" i="0" u="none" strike="noStrike" baseline="0" dirty="0" smtClean="0">
                <a:solidFill>
                  <a:srgbClr val="000000"/>
                </a:solidFill>
                <a:latin typeface="Cambria" panose="02040503050406030204"/>
              </a:rPr>
              <a:t>In receivables management, the management has to decide whether adopt a liberal credit policy or a tightened credit policy. In arriving at a decision, the following steps are required. </a:t>
            </a:r>
            <a:endParaRPr lang="en-IN" sz="2200" b="0" i="0" u="none" strike="noStrike" baseline="0" dirty="0" smtClean="0">
              <a:solidFill>
                <a:srgbClr val="000000"/>
              </a:solidFill>
              <a:latin typeface="Cambria" panose="02040503050406030204"/>
            </a:endParaRPr>
          </a:p>
          <a:p>
            <a:pPr marL="0" indent="0">
              <a:buNone/>
            </a:pPr>
            <a:r>
              <a:rPr lang="en-IN" sz="2200" dirty="0" smtClean="0">
                <a:solidFill>
                  <a:srgbClr val="000000"/>
                </a:solidFill>
                <a:latin typeface="Cambria" panose="02040503050406030204"/>
              </a:rPr>
              <a:t>1.</a:t>
            </a:r>
            <a:r>
              <a:rPr lang="en-IN" sz="2200" b="0" i="0" u="none" strike="noStrike" baseline="0" dirty="0" smtClean="0">
                <a:solidFill>
                  <a:srgbClr val="000000"/>
                </a:solidFill>
                <a:latin typeface="Cambria" panose="02040503050406030204"/>
              </a:rPr>
              <a:t> </a:t>
            </a:r>
            <a:r>
              <a:rPr lang="en-IN" sz="2200" b="1" i="0" u="none" strike="noStrike" baseline="0" dirty="0" smtClean="0">
                <a:solidFill>
                  <a:srgbClr val="000000"/>
                </a:solidFill>
                <a:latin typeface="Cambria" panose="02040503050406030204"/>
              </a:rPr>
              <a:t>Find out reduction or saving in cost of sales </a:t>
            </a:r>
            <a:endParaRPr lang="en-IN" sz="2200" b="1" i="0" u="none" strike="noStrike" baseline="0" dirty="0" smtClean="0">
              <a:solidFill>
                <a:srgbClr val="000000"/>
              </a:solidFill>
              <a:latin typeface="Cambria" panose="02040503050406030204"/>
            </a:endParaRPr>
          </a:p>
          <a:p>
            <a:pPr marL="0" indent="0">
              <a:buNone/>
            </a:pPr>
            <a:r>
              <a:rPr lang="en-IN" sz="2200" b="0" i="0" u="none" strike="noStrike" baseline="0" dirty="0" smtClean="0">
                <a:solidFill>
                  <a:srgbClr val="000000"/>
                </a:solidFill>
                <a:latin typeface="Wingdings" panose="05000000000000000000"/>
              </a:rPr>
              <a:t>	 </a:t>
            </a:r>
            <a:r>
              <a:rPr lang="en-IN" sz="2200" b="0" i="0" u="none" strike="noStrike" baseline="0" dirty="0" smtClean="0">
                <a:solidFill>
                  <a:srgbClr val="000000"/>
                </a:solidFill>
                <a:latin typeface="Cambria" panose="02040503050406030204"/>
              </a:rPr>
              <a:t>Calculate the total cost under present policy and proposed policy </a:t>
            </a:r>
            <a:endParaRPr lang="en-IN" sz="2200" b="0" i="0" u="none" strike="noStrike" baseline="0" dirty="0" smtClean="0">
              <a:solidFill>
                <a:srgbClr val="000000"/>
              </a:solidFill>
              <a:latin typeface="Cambria" panose="02040503050406030204"/>
            </a:endParaRPr>
          </a:p>
          <a:p>
            <a:pPr marL="0" indent="0">
              <a:buNone/>
            </a:pPr>
            <a:r>
              <a:rPr lang="en-IN" sz="2200" b="0" i="0" u="none" strike="noStrike" baseline="0" dirty="0" smtClean="0">
                <a:solidFill>
                  <a:srgbClr val="000000"/>
                </a:solidFill>
                <a:latin typeface="Wingdings" panose="05000000000000000000"/>
              </a:rPr>
              <a:t>	 </a:t>
            </a:r>
            <a:r>
              <a:rPr lang="en-IN" sz="2200" b="0" i="0" u="none" strike="noStrike" baseline="0" dirty="0" smtClean="0">
                <a:solidFill>
                  <a:srgbClr val="000000"/>
                </a:solidFill>
                <a:latin typeface="Cambria" panose="02040503050406030204"/>
              </a:rPr>
              <a:t>Calculate the average investment in debtors under both situation. </a:t>
            </a:r>
            <a:endParaRPr lang="en-IN" sz="2200" b="0" i="0" u="none" strike="noStrike" baseline="0" dirty="0" smtClean="0">
              <a:solidFill>
                <a:srgbClr val="000000"/>
              </a:solidFill>
              <a:latin typeface="Cambria" panose="02040503050406030204"/>
            </a:endParaRPr>
          </a:p>
          <a:p>
            <a:pPr marL="0" indent="0">
              <a:buNone/>
            </a:pPr>
            <a:r>
              <a:rPr lang="en-IN" sz="2200" b="0" i="0" u="none" strike="noStrike" baseline="0" dirty="0" smtClean="0">
                <a:solidFill>
                  <a:srgbClr val="000000"/>
                </a:solidFill>
                <a:latin typeface="Wingdings" panose="05000000000000000000"/>
              </a:rPr>
              <a:t>	 </a:t>
            </a:r>
            <a:r>
              <a:rPr lang="en-IN" sz="2200" b="0" i="0" u="none" strike="noStrike" baseline="0" dirty="0" smtClean="0">
                <a:solidFill>
                  <a:srgbClr val="000000"/>
                </a:solidFill>
                <a:latin typeface="Cambria" panose="02040503050406030204"/>
              </a:rPr>
              <a:t>Calculate reduction in investment in debtors o Find out reduction or saving in cost on the basis of firm’s rate of return. </a:t>
            </a:r>
            <a:endParaRPr lang="en-IN" sz="2200" b="0" i="0" u="none" strike="noStrike" baseline="0" dirty="0" smtClean="0">
              <a:solidFill>
                <a:srgbClr val="000000"/>
              </a:solidFill>
              <a:latin typeface="Cambria" panose="02040503050406030204"/>
            </a:endParaRPr>
          </a:p>
          <a:p>
            <a:endParaRPr lang="en-IN" sz="2200" b="0" i="0" u="none" strike="noStrike" baseline="0" dirty="0" smtClean="0">
              <a:solidFill>
                <a:srgbClr val="000000"/>
              </a:solidFill>
              <a:latin typeface="Cambria" panose="0204050305040603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lvl="0" indent="0">
              <a:buNone/>
            </a:pPr>
            <a:r>
              <a:rPr lang="en-IN" sz="2200" b="1" dirty="0">
                <a:solidFill>
                  <a:srgbClr val="000000"/>
                </a:solidFill>
                <a:latin typeface="Cambria" panose="02040503050406030204"/>
              </a:rPr>
              <a:t>2. Find out the reduction in profit </a:t>
            </a:r>
            <a:endParaRPr lang="en-IN" sz="2200" b="1" dirty="0">
              <a:solidFill>
                <a:srgbClr val="000000"/>
              </a:solidFill>
              <a:latin typeface="Cambria" panose="02040503050406030204"/>
            </a:endParaRPr>
          </a:p>
          <a:p>
            <a:pPr marL="0" lvl="0" indent="0">
              <a:buNone/>
            </a:pPr>
            <a:r>
              <a:rPr lang="en-IN" sz="2200" dirty="0">
                <a:solidFill>
                  <a:srgbClr val="000000"/>
                </a:solidFill>
                <a:latin typeface="Wingdings" panose="05000000000000000000"/>
              </a:rPr>
              <a:t>	 </a:t>
            </a:r>
            <a:r>
              <a:rPr lang="en-IN" sz="2200" dirty="0">
                <a:solidFill>
                  <a:srgbClr val="000000"/>
                </a:solidFill>
                <a:latin typeface="Cambria" panose="02040503050406030204"/>
              </a:rPr>
              <a:t>Find out profit of present and proposed policy </a:t>
            </a:r>
            <a:endParaRPr lang="en-IN" sz="2200" dirty="0">
              <a:solidFill>
                <a:srgbClr val="000000"/>
              </a:solidFill>
              <a:latin typeface="Cambria" panose="02040503050406030204"/>
            </a:endParaRPr>
          </a:p>
          <a:p>
            <a:pPr marL="0" lvl="0" indent="0">
              <a:buNone/>
            </a:pPr>
            <a:r>
              <a:rPr lang="en-IN" sz="2200" dirty="0">
                <a:solidFill>
                  <a:srgbClr val="000000"/>
                </a:solidFill>
                <a:latin typeface="Wingdings" panose="05000000000000000000"/>
              </a:rPr>
              <a:t>	 </a:t>
            </a:r>
            <a:r>
              <a:rPr lang="en-IN" sz="2200" dirty="0">
                <a:solidFill>
                  <a:srgbClr val="000000"/>
                </a:solidFill>
                <a:latin typeface="Cambria" panose="02040503050406030204"/>
              </a:rPr>
              <a:t>Find out reduction in profit </a:t>
            </a:r>
            <a:endParaRPr lang="en-IN" sz="2200" dirty="0">
              <a:solidFill>
                <a:srgbClr val="000000"/>
              </a:solidFill>
              <a:latin typeface="Cambria" panose="02040503050406030204"/>
            </a:endParaRPr>
          </a:p>
          <a:p>
            <a:pPr lvl="0"/>
            <a:endParaRPr lang="en-IN" sz="2200" dirty="0">
              <a:solidFill>
                <a:srgbClr val="000000"/>
              </a:solidFill>
              <a:latin typeface="Cambria" panose="02040503050406030204"/>
            </a:endParaRPr>
          </a:p>
          <a:p>
            <a:pPr marL="0" lvl="0" indent="0">
              <a:buNone/>
            </a:pPr>
            <a:r>
              <a:rPr lang="en-IN" sz="2200" b="1" dirty="0">
                <a:solidFill>
                  <a:srgbClr val="000000"/>
                </a:solidFill>
                <a:latin typeface="Cambria" panose="02040503050406030204"/>
              </a:rPr>
              <a:t>3. Compare reduction in cost with reduction in profit </a:t>
            </a:r>
            <a:endParaRPr lang="en-IN" sz="2200" b="1" dirty="0">
              <a:solidFill>
                <a:srgbClr val="000000"/>
              </a:solidFill>
              <a:latin typeface="Cambria" panose="02040503050406030204"/>
            </a:endParaRPr>
          </a:p>
          <a:p>
            <a:pPr marL="0" lvl="0" indent="0">
              <a:buNone/>
            </a:pPr>
            <a:r>
              <a:rPr lang="en-IN" sz="2200" dirty="0">
                <a:solidFill>
                  <a:srgbClr val="000000"/>
                </a:solidFill>
                <a:latin typeface="Cambria" panose="02040503050406030204"/>
              </a:rPr>
              <a:t>4. </a:t>
            </a:r>
            <a:r>
              <a:rPr lang="en-IN" sz="2200" b="1" dirty="0">
                <a:solidFill>
                  <a:srgbClr val="000000"/>
                </a:solidFill>
                <a:latin typeface="Cambria" panose="02040503050406030204"/>
              </a:rPr>
              <a:t>Take decision </a:t>
            </a:r>
            <a:r>
              <a:rPr lang="en-IN" sz="2200" dirty="0">
                <a:solidFill>
                  <a:srgbClr val="000000"/>
                </a:solidFill>
                <a:latin typeface="Cambria" panose="02040503050406030204"/>
              </a:rPr>
              <a:t>– </a:t>
            </a:r>
            <a:endParaRPr lang="en-IN" sz="2200" dirty="0" smtClean="0">
              <a:solidFill>
                <a:srgbClr val="000000"/>
              </a:solidFill>
              <a:latin typeface="Cambria" panose="02040503050406030204"/>
            </a:endParaRPr>
          </a:p>
          <a:p>
            <a:pPr marL="0" lvl="0" indent="0">
              <a:buNone/>
            </a:pPr>
            <a:r>
              <a:rPr lang="en-IN" sz="2200" dirty="0">
                <a:solidFill>
                  <a:srgbClr val="000000"/>
                </a:solidFill>
                <a:latin typeface="Cambria" panose="02040503050406030204"/>
              </a:rPr>
              <a:t>	</a:t>
            </a:r>
            <a:r>
              <a:rPr lang="en-IN" sz="2200" dirty="0" smtClean="0">
                <a:solidFill>
                  <a:srgbClr val="000000"/>
                </a:solidFill>
                <a:latin typeface="Cambria" panose="02040503050406030204"/>
              </a:rPr>
              <a:t>If </a:t>
            </a:r>
            <a:r>
              <a:rPr lang="en-IN" sz="2200" dirty="0">
                <a:solidFill>
                  <a:srgbClr val="000000"/>
                </a:solidFill>
                <a:latin typeface="Cambria" panose="02040503050406030204"/>
              </a:rPr>
              <a:t>reduction </a:t>
            </a:r>
            <a:r>
              <a:rPr lang="en-IN" sz="2200" dirty="0" smtClean="0">
                <a:solidFill>
                  <a:srgbClr val="000000"/>
                </a:solidFill>
                <a:latin typeface="Cambria" panose="02040503050406030204"/>
              </a:rPr>
              <a:t>cost is </a:t>
            </a:r>
            <a:r>
              <a:rPr lang="en-IN" sz="2200" dirty="0">
                <a:solidFill>
                  <a:srgbClr val="000000"/>
                </a:solidFill>
                <a:latin typeface="Cambria" panose="02040503050406030204"/>
              </a:rPr>
              <a:t>more than reduction in profit, the proposal shall be accepted and rejected the proposal if reduction cost is less than reduction in profit. </a:t>
            </a:r>
            <a:endParaRPr lang="en-IN" sz="2200" dirty="0">
              <a:solidFill>
                <a:prstClr val="black"/>
              </a:solidFill>
            </a:endParaRPr>
          </a:p>
          <a:p>
            <a:endParaRPr lang="en-IN"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Problem</a:t>
            </a:r>
            <a:endParaRPr lang="en-IN" sz="3000" b="1"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lgn="just">
              <a:buNone/>
            </a:pPr>
            <a:r>
              <a:rPr lang="en-US" sz="2200" dirty="0" smtClean="0">
                <a:latin typeface="Times New Roman" panose="02020603050405020304" pitchFamily="18" charset="0"/>
                <a:cs typeface="Times New Roman" panose="02020603050405020304" pitchFamily="18" charset="0"/>
              </a:rPr>
              <a:t>X Ltd is planning to tighten its present credit policy. The company has current annual sales of </a:t>
            </a:r>
            <a:r>
              <a:rPr lang="en-US" sz="2200" dirty="0" err="1" smtClean="0">
                <a:latin typeface="Times New Roman" panose="02020603050405020304" pitchFamily="18" charset="0"/>
                <a:cs typeface="Times New Roman" panose="02020603050405020304" pitchFamily="18" charset="0"/>
              </a:rPr>
              <a:t>Rs</a:t>
            </a:r>
            <a:r>
              <a:rPr lang="en-US" sz="2200" dirty="0" smtClean="0">
                <a:latin typeface="Times New Roman" panose="02020603050405020304" pitchFamily="18" charset="0"/>
                <a:cs typeface="Times New Roman" panose="02020603050405020304" pitchFamily="18" charset="0"/>
              </a:rPr>
              <a:t>. 25,000 and it is expected that implementation of the proposed credit policy would decrease the annual sales to Rs.20,000. The average age of account receivable would decrease from 30 days to 20 days. </a:t>
            </a:r>
            <a:endParaRPr lang="en-US" sz="2200" dirty="0" smtClean="0">
              <a:latin typeface="Times New Roman" panose="02020603050405020304" pitchFamily="18" charset="0"/>
              <a:cs typeface="Times New Roman" panose="02020603050405020304" pitchFamily="18" charset="0"/>
            </a:endParaRP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 sales price of a product is Rs.20 and the variable cost involved in manufacturing of a product is Rs.12. On the volume of 1250 units, the average cost is Rs.15. </a:t>
            </a:r>
            <a:endParaRPr lang="en-US" sz="2200" dirty="0" smtClean="0">
              <a:latin typeface="Times New Roman" panose="02020603050405020304" pitchFamily="18" charset="0"/>
              <a:cs typeface="Times New Roman" panose="02020603050405020304" pitchFamily="18" charset="0"/>
            </a:endParaRP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Assume a year comprises of 360 days. Advise whether the proposed credit policy shall be implemented if firms required rate of return is 20%.</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Firstly, </a:t>
            </a:r>
            <a:r>
              <a:rPr lang="en-US" sz="2200" b="1" dirty="0" smtClean="0">
                <a:latin typeface="Times New Roman" panose="02020603050405020304" pitchFamily="18" charset="0"/>
                <a:cs typeface="Times New Roman" panose="02020603050405020304" pitchFamily="18" charset="0"/>
              </a:rPr>
              <a:t>calculate fixed cost:</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Fixed cost:</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 (Average cost per unit – Variable cost per unit) x Total </a:t>
            </a:r>
            <a:r>
              <a:rPr lang="en-US" sz="2200" dirty="0" err="1" smtClean="0">
                <a:latin typeface="Times New Roman" panose="02020603050405020304" pitchFamily="18" charset="0"/>
                <a:cs typeface="Times New Roman" panose="02020603050405020304" pitchFamily="18" charset="0"/>
              </a:rPr>
              <a:t>no.of</a:t>
            </a:r>
            <a:r>
              <a:rPr lang="en-US" sz="2200" dirty="0" smtClean="0">
                <a:latin typeface="Times New Roman" panose="02020603050405020304" pitchFamily="18" charset="0"/>
                <a:cs typeface="Times New Roman" panose="02020603050405020304" pitchFamily="18" charset="0"/>
              </a:rPr>
              <a:t> units.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 (15 – 12) x 1250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 3 x 1250 = </a:t>
            </a:r>
            <a:r>
              <a:rPr lang="en-US" sz="2200" b="1" dirty="0" smtClean="0">
                <a:latin typeface="Times New Roman" panose="02020603050405020304" pitchFamily="18" charset="0"/>
                <a:cs typeface="Times New Roman" panose="02020603050405020304" pitchFamily="18" charset="0"/>
              </a:rPr>
              <a:t>3750</a:t>
            </a:r>
            <a:endParaRPr lang="en-US" sz="2200" b="1"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pPr marL="457200" indent="-457200">
              <a:buAutoNum type="alphaUcPeriod"/>
            </a:pPr>
            <a:r>
              <a:rPr lang="en-US" sz="2000" b="1" dirty="0" smtClean="0">
                <a:latin typeface="Times New Roman" panose="02020603050405020304" pitchFamily="18" charset="0"/>
                <a:cs typeface="Times New Roman" panose="02020603050405020304" pitchFamily="18" charset="0"/>
              </a:rPr>
              <a:t>Calculation of Reduction in cost:</a:t>
            </a: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endParaRPr lang="en-IN" sz="20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395536" y="2060851"/>
          <a:ext cx="8424936" cy="4656865"/>
        </p:xfrm>
        <a:graphic>
          <a:graphicData uri="http://schemas.openxmlformats.org/drawingml/2006/table">
            <a:tbl>
              <a:tblPr firstRow="1" firstCol="1" bandRow="1"/>
              <a:tblGrid>
                <a:gridCol w="4375460"/>
                <a:gridCol w="2024738"/>
                <a:gridCol w="2024738"/>
              </a:tblGrid>
              <a:tr h="338910">
                <a:tc>
                  <a:txBody>
                    <a:bodyPr/>
                    <a:lstStyle/>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a:effectLst/>
                          <a:latin typeface="Times New Roman" panose="02020603050405020304"/>
                          <a:ea typeface="Calibri" panose="020F0502020204030204"/>
                          <a:cs typeface="Times New Roman" panose="02020603050405020304"/>
                        </a:rPr>
                        <a:t>Present </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a:effectLst/>
                          <a:latin typeface="Times New Roman" panose="02020603050405020304"/>
                          <a:ea typeface="Calibri" panose="020F0502020204030204"/>
                          <a:cs typeface="Times New Roman" panose="02020603050405020304"/>
                        </a:rPr>
                        <a:t>Proposed </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38910">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Total no.of units</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1,250</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1,000</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38910">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Fixed cost</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3,750</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3,750</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38910">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Variable cost</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15,000</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12,000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38910">
                <a:tc>
                  <a:txBody>
                    <a:bodyPr/>
                    <a:lstStyle/>
                    <a:p>
                      <a:pP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Total cost of sales</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18,750</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15,750</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700764">
                <a:tc>
                  <a:txBody>
                    <a:bodyPr/>
                    <a:lstStyle/>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Debtors turnover</a:t>
                      </a:r>
                      <a:endParaRPr lang="en-IN" sz="2000" dirty="0">
                        <a:effectLst/>
                        <a:latin typeface="Calibri" panose="020F0502020204030204"/>
                        <a:ea typeface="Calibri" panose="020F0502020204030204"/>
                        <a:cs typeface="Times New Roman" panose="02020603050405020304"/>
                      </a:endParaRPr>
                    </a:p>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 (360/Avg. collection period)</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12</a:t>
                      </a:r>
                      <a:endParaRPr lang="en-IN" sz="2000">
                        <a:effectLst/>
                        <a:latin typeface="Calibri" panose="020F0502020204030204"/>
                        <a:ea typeface="Calibri" panose="020F0502020204030204"/>
                        <a:cs typeface="Times New Roman" panose="02020603050405020304"/>
                      </a:endParaRPr>
                    </a:p>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(360/30)</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18</a:t>
                      </a:r>
                      <a:endParaRPr lang="en-IN" sz="2000">
                        <a:effectLst/>
                        <a:latin typeface="Calibri" panose="020F0502020204030204"/>
                        <a:ea typeface="Calibri" panose="020F0502020204030204"/>
                        <a:cs typeface="Times New Roman" panose="02020603050405020304"/>
                      </a:endParaRPr>
                    </a:p>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(360/20)</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801145">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Avg. investment in account receivables</a:t>
                      </a:r>
                      <a:endParaRPr lang="en-IN" sz="2000">
                        <a:effectLst/>
                        <a:latin typeface="Calibri" panose="020F0502020204030204"/>
                        <a:ea typeface="Calibri" panose="020F0502020204030204"/>
                        <a:cs typeface="Times New Roman" panose="02020603050405020304"/>
                      </a:endParaRPr>
                    </a:p>
                    <a:p>
                      <a:pPr>
                        <a:lnSpc>
                          <a:spcPct val="115000"/>
                        </a:lnSpc>
                        <a:spcAft>
                          <a:spcPts val="0"/>
                        </a:spcAft>
                      </a:pPr>
                      <a:r>
                        <a:rPr lang="en-IN" sz="2000">
                          <a:effectLst/>
                          <a:latin typeface="Times New Roman" panose="02020603050405020304"/>
                          <a:ea typeface="Calibri" panose="020F0502020204030204"/>
                          <a:cs typeface="Times New Roman" panose="02020603050405020304"/>
                        </a:rPr>
                        <a:t> (Cost of sales/Debtors turnover)</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a:effectLst/>
                          <a:latin typeface="Times New Roman" panose="02020603050405020304"/>
                          <a:ea typeface="Calibri" panose="020F0502020204030204"/>
                          <a:cs typeface="Times New Roman" panose="02020603050405020304"/>
                        </a:rPr>
                        <a:t>1,562.5</a:t>
                      </a:r>
                      <a:endParaRPr lang="en-IN" sz="2000" dirty="0">
                        <a:effectLst/>
                        <a:latin typeface="Calibri" panose="020F0502020204030204"/>
                        <a:ea typeface="Calibri" panose="020F0502020204030204"/>
                        <a:cs typeface="Times New Roman" panose="02020603050405020304"/>
                      </a:endParaRPr>
                    </a:p>
                    <a:p>
                      <a:pPr algn="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r>
                        <a:rPr lang="en-IN" sz="2000" dirty="0" smtClean="0">
                          <a:effectLst/>
                          <a:latin typeface="Times New Roman" panose="02020603050405020304"/>
                          <a:ea typeface="Calibri" panose="020F0502020204030204"/>
                          <a:cs typeface="Times New Roman" panose="02020603050405020304"/>
                        </a:rPr>
                        <a:t>(</a:t>
                      </a:r>
                      <a:r>
                        <a:rPr lang="en-IN" sz="2000" dirty="0">
                          <a:effectLst/>
                          <a:latin typeface="Times New Roman" panose="02020603050405020304"/>
                          <a:ea typeface="Calibri" panose="020F0502020204030204"/>
                          <a:cs typeface="Times New Roman" panose="02020603050405020304"/>
                        </a:rPr>
                        <a:t>18,750/12)</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a:effectLst/>
                          <a:latin typeface="Times New Roman" panose="02020603050405020304"/>
                          <a:ea typeface="Calibri" panose="020F0502020204030204"/>
                          <a:cs typeface="Times New Roman" panose="02020603050405020304"/>
                        </a:rPr>
                        <a:t>875</a:t>
                      </a:r>
                      <a:endParaRPr lang="en-IN" sz="2000" dirty="0">
                        <a:effectLst/>
                        <a:latin typeface="Calibri" panose="020F0502020204030204"/>
                        <a:ea typeface="Calibri" panose="020F0502020204030204"/>
                        <a:cs typeface="Times New Roman" panose="02020603050405020304"/>
                      </a:endParaRPr>
                    </a:p>
                    <a:p>
                      <a:pPr algn="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r>
                        <a:rPr lang="en-IN" sz="2000" dirty="0" smtClean="0">
                          <a:effectLst/>
                          <a:latin typeface="Times New Roman" panose="02020603050405020304"/>
                          <a:ea typeface="Calibri" panose="020F0502020204030204"/>
                          <a:cs typeface="Times New Roman" panose="02020603050405020304"/>
                        </a:rPr>
                        <a:t>(</a:t>
                      </a:r>
                      <a:r>
                        <a:rPr lang="en-IN" sz="2000" dirty="0">
                          <a:effectLst/>
                          <a:latin typeface="Times New Roman" panose="02020603050405020304"/>
                          <a:ea typeface="Calibri" panose="020F0502020204030204"/>
                          <a:cs typeface="Times New Roman" panose="02020603050405020304"/>
                        </a:rPr>
                        <a:t>15,750/18)</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700764">
                <a:tc>
                  <a:txBody>
                    <a:bodyPr/>
                    <a:lstStyle/>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Reduction of investment in Account receivables </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687.5</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 </a:t>
                      </a:r>
                      <a:endParaRPr lang="en-IN" sz="2000">
                        <a:effectLst/>
                        <a:latin typeface="Calibri" panose="020F0502020204030204"/>
                        <a:ea typeface="Calibri" panose="020F0502020204030204"/>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700764">
                <a:tc>
                  <a:txBody>
                    <a:bodyPr/>
                    <a:lstStyle/>
                    <a:p>
                      <a:pP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Savings or reduction in cost </a:t>
                      </a:r>
                      <a:endParaRPr lang="en-IN" sz="2000" b="1" dirty="0">
                        <a:effectLst/>
                        <a:latin typeface="Calibri" panose="020F0502020204030204"/>
                        <a:ea typeface="Calibri" panose="020F0502020204030204"/>
                        <a:cs typeface="Times New Roman" panose="02020603050405020304"/>
                      </a:endParaRPr>
                    </a:p>
                    <a:p>
                      <a:pP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(20% of 687.5)</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137.5</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endParaRPr lang="en-IN" sz="2000" dirty="0">
                        <a:effectLst/>
                        <a:latin typeface="Calibri" panose="020F0502020204030204"/>
                        <a:ea typeface="Calibri" panose="020F0502020204030204"/>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pPr marL="0" indent="0">
              <a:buNone/>
            </a:pPr>
            <a:r>
              <a:rPr lang="en-US" sz="2000" b="1" dirty="0" smtClean="0">
                <a:latin typeface="Times New Roman" panose="02020603050405020304" pitchFamily="18" charset="0"/>
                <a:cs typeface="Times New Roman" panose="02020603050405020304" pitchFamily="18" charset="0"/>
              </a:rPr>
              <a:t>B. Calculation of Reduction in profit:</a:t>
            </a: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endParaRPr lang="en-IN" sz="20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395536" y="2060852"/>
          <a:ext cx="8424936" cy="4104451"/>
        </p:xfrm>
        <a:graphic>
          <a:graphicData uri="http://schemas.openxmlformats.org/drawingml/2006/table">
            <a:tbl>
              <a:tblPr firstRow="1" firstCol="1" bandRow="1"/>
              <a:tblGrid>
                <a:gridCol w="4375460"/>
                <a:gridCol w="2024738"/>
                <a:gridCol w="2024738"/>
              </a:tblGrid>
              <a:tr h="450823">
                <a:tc>
                  <a:txBody>
                    <a:bodyPr/>
                    <a:lstStyle/>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a:effectLst/>
                          <a:latin typeface="Times New Roman" panose="02020603050405020304"/>
                          <a:ea typeface="Calibri" panose="020F0502020204030204"/>
                          <a:cs typeface="Times New Roman" panose="02020603050405020304"/>
                        </a:rPr>
                        <a:t>Present </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a:effectLst/>
                          <a:latin typeface="Times New Roman" panose="02020603050405020304"/>
                          <a:ea typeface="Calibri" panose="020F0502020204030204"/>
                          <a:cs typeface="Times New Roman" panose="02020603050405020304"/>
                        </a:rPr>
                        <a:t>Proposed </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50823">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Total no.of units</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1,250</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a:effectLst/>
                          <a:latin typeface="Times New Roman" panose="02020603050405020304"/>
                          <a:ea typeface="Calibri" panose="020F0502020204030204"/>
                          <a:cs typeface="Times New Roman" panose="02020603050405020304"/>
                        </a:rPr>
                        <a:t>1,000</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50823">
                <a:tc>
                  <a:txBody>
                    <a:bodyPr/>
                    <a:lstStyle/>
                    <a:p>
                      <a:pP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Selling</a:t>
                      </a:r>
                      <a:r>
                        <a:rPr lang="en-US" sz="2000" baseline="0" dirty="0" smtClean="0">
                          <a:effectLst/>
                          <a:latin typeface="Times New Roman" panose="02020603050405020304"/>
                          <a:ea typeface="Calibri" panose="020F0502020204030204"/>
                          <a:cs typeface="Times New Roman" panose="02020603050405020304"/>
                        </a:rPr>
                        <a:t> price per unit</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20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Calibri" panose="020F0502020204030204"/>
                          <a:ea typeface="Calibri" panose="020F0502020204030204"/>
                          <a:cs typeface="Times New Roman" panose="02020603050405020304"/>
                        </a:rPr>
                        <a:t>20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50823">
                <a:tc>
                  <a:txBody>
                    <a:bodyPr/>
                    <a:lstStyle/>
                    <a:p>
                      <a:pP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Sales</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25,000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20,000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50823">
                <a:tc>
                  <a:txBody>
                    <a:bodyPr/>
                    <a:lstStyle/>
                    <a:p>
                      <a:pP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Total cost of sales</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18,750</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15,750</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901647">
                <a:tc>
                  <a:txBody>
                    <a:bodyPr/>
                    <a:lstStyle/>
                    <a:p>
                      <a:pPr>
                        <a:lnSpc>
                          <a:spcPct val="115000"/>
                        </a:lnSpc>
                        <a:spcAft>
                          <a:spcPts val="0"/>
                        </a:spcAft>
                      </a:pPr>
                      <a:r>
                        <a:rPr lang="en-US" sz="2000" dirty="0" smtClean="0">
                          <a:effectLst/>
                          <a:latin typeface="Calibri" panose="020F0502020204030204"/>
                          <a:ea typeface="Calibri" panose="020F0502020204030204"/>
                          <a:cs typeface="Times New Roman" panose="02020603050405020304"/>
                        </a:rPr>
                        <a:t>Profit</a:t>
                      </a:r>
                      <a:endParaRPr lang="en-US" sz="2000" dirty="0" smtClean="0">
                        <a:effectLst/>
                        <a:latin typeface="Calibri" panose="020F0502020204030204"/>
                        <a:ea typeface="Calibri" panose="020F0502020204030204"/>
                        <a:cs typeface="Times New Roman" panose="02020603050405020304"/>
                      </a:endParaRPr>
                    </a:p>
                    <a:p>
                      <a:pPr>
                        <a:lnSpc>
                          <a:spcPct val="115000"/>
                        </a:lnSpc>
                        <a:spcAft>
                          <a:spcPts val="0"/>
                        </a:spcAft>
                      </a:pPr>
                      <a:r>
                        <a:rPr lang="en-US" sz="2000" dirty="0" smtClean="0">
                          <a:effectLst/>
                          <a:latin typeface="Calibri" panose="020F0502020204030204"/>
                          <a:ea typeface="Calibri" panose="020F0502020204030204"/>
                          <a:cs typeface="Times New Roman" panose="02020603050405020304"/>
                        </a:rPr>
                        <a:t>(Sales – Total cost)</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Calibri" panose="020F0502020204030204"/>
                          <a:ea typeface="Calibri" panose="020F0502020204030204"/>
                          <a:cs typeface="Times New Roman" panose="02020603050405020304"/>
                        </a:rPr>
                        <a:t>6,250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Calibri" panose="020F0502020204030204"/>
                          <a:ea typeface="Calibri" panose="020F0502020204030204"/>
                          <a:cs typeface="Times New Roman" panose="02020603050405020304"/>
                        </a:rPr>
                        <a:t>4,250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948689">
                <a:tc>
                  <a: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22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Reduction in profits</a:t>
                      </a:r>
                      <a:endParaRPr kumimoji="0" lang="en-US" sz="22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22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(6250 – 4250)</a:t>
                      </a:r>
                      <a:endPar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b="1" dirty="0" smtClean="0">
                          <a:effectLst/>
                          <a:latin typeface="Calibri" panose="020F0502020204030204"/>
                          <a:ea typeface="Calibri" panose="020F0502020204030204"/>
                          <a:cs typeface="Times New Roman" panose="02020603050405020304"/>
                        </a:rPr>
                        <a:t>2,000</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L="0" indent="0" algn="ctr">
              <a:buNone/>
            </a:pPr>
            <a:r>
              <a:rPr lang="en-US" sz="2200" b="1" dirty="0" smtClean="0">
                <a:latin typeface="Times New Roman" panose="02020603050405020304" pitchFamily="18" charset="0"/>
                <a:cs typeface="Times New Roman" panose="02020603050405020304" pitchFamily="18" charset="0"/>
              </a:rPr>
              <a:t>Decision:</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Since reduction in profits is more than reduction in savings(cost), the firm shall reject </a:t>
            </a:r>
            <a:r>
              <a:rPr lang="en-US" sz="2200" dirty="0">
                <a:solidFill>
                  <a:prstClr val="black"/>
                </a:solidFill>
                <a:latin typeface="Times New Roman" panose="02020603050405020304" pitchFamily="18" charset="0"/>
                <a:cs typeface="Times New Roman" panose="02020603050405020304" pitchFamily="18" charset="0"/>
              </a:rPr>
              <a:t>the proposal.</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2595</Words>
  <Application>WPS Presentation</Application>
  <PresentationFormat>On-screen Show (4:3)</PresentationFormat>
  <Paragraphs>153</Paragraphs>
  <Slides>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SimSun</vt:lpstr>
      <vt:lpstr>Wingdings</vt:lpstr>
      <vt:lpstr>Times New Roman</vt:lpstr>
      <vt:lpstr>Cambria</vt:lpstr>
      <vt:lpstr>Wingdings</vt:lpstr>
      <vt:lpstr>Times New Roman</vt:lpstr>
      <vt:lpstr>Calibri</vt:lpstr>
      <vt:lpstr>Microsoft YaHei</vt:lpstr>
      <vt:lpstr>Arial Unicode MS</vt:lpstr>
      <vt:lpstr>Calibri</vt:lpstr>
      <vt:lpstr>Office Theme</vt:lpstr>
      <vt:lpstr>Decision Regarding Tightening Credit Policy</vt:lpstr>
      <vt:lpstr>Decision Regarding Tightening Credit Policy</vt:lpstr>
      <vt:lpstr>PowerPoint 演示文稿</vt:lpstr>
      <vt:lpstr>Problem</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10</cp:revision>
  <dcterms:created xsi:type="dcterms:W3CDTF">2020-10-29T09:41:00Z</dcterms:created>
  <dcterms:modified xsi:type="dcterms:W3CDTF">2024-08-31T07:07:07Z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4E207B30DCED4175A9B92812A86ACDB7_12</vt:lpwstr>
  </property>
  <property fmtid="{D5CDD505-2E9C-101B-9397-08002B2CF9AE}" pid="3" name="KSOProductBuildVer">
    <vt:lpwstr>1033-12.2.0.17562</vt:lpwstr>
  </property>
</Properties>
</file>