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4874A81-3D2A-4301-AABC-AA00C7BF62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4874A81-3D2A-4301-AABC-AA00C7BF62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4874A81-3D2A-4301-AABC-AA00C7BF62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4874A81-3D2A-4301-AABC-AA00C7BF62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4874A81-3D2A-4301-AABC-AA00C7BF62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4874A81-3D2A-4301-AABC-AA00C7BF62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4874A81-3D2A-4301-AABC-AA00C7BF62FB}"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4874A81-3D2A-4301-AABC-AA00C7BF62FB}"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74A81-3D2A-4301-AABC-AA00C7BF62FB}"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4874A81-3D2A-4301-AABC-AA00C7BF62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4874A81-3D2A-4301-AABC-AA00C7BF62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2DD668-D812-46AD-93B4-EC0C207F470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74A81-3D2A-4301-AABC-AA00C7BF62FB}"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DD668-D812-46AD-93B4-EC0C207F470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C00000"/>
                </a:solidFill>
              </a:rPr>
              <a:t>Decision regarding Liberalizing credit policy</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IN" sz="2200" b="1" dirty="0">
                <a:solidFill>
                  <a:srgbClr val="000000"/>
                </a:solidFill>
                <a:latin typeface="Cambria" panose="02040503050406030204"/>
                <a:ea typeface="+mn-ea"/>
                <a:cs typeface="+mn-cs"/>
              </a:rPr>
              <a:t>Decision Regarding Liberalizing Credit Policy</a:t>
            </a:r>
            <a:endParaRPr lang="en-IN" dirty="0"/>
          </a:p>
        </p:txBody>
      </p:sp>
      <p:sp>
        <p:nvSpPr>
          <p:cNvPr id="3" name="Content Placeholder 2"/>
          <p:cNvSpPr>
            <a:spLocks noGrp="1"/>
          </p:cNvSpPr>
          <p:nvPr>
            <p:ph idx="1"/>
          </p:nvPr>
        </p:nvSpPr>
        <p:spPr>
          <a:xfrm>
            <a:off x="457200" y="1484784"/>
            <a:ext cx="8229600" cy="4896544"/>
          </a:xfrm>
          <a:solidFill>
            <a:schemeClr val="accent6">
              <a:lumMod val="20000"/>
              <a:lumOff val="80000"/>
            </a:schemeClr>
          </a:solidFill>
        </p:spPr>
        <p:txBody>
          <a:bodyPr>
            <a:normAutofit/>
          </a:bodyPr>
          <a:lstStyle/>
          <a:p>
            <a:pPr marL="0" indent="0">
              <a:buNone/>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When a firm adopt liberal credit policy, sales and profit will increase, but there is a chance of increase in bad debt and decrease in liquidity. In arriving at a decision whether the credit policy is liberalized or not, the following steps are required.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en-IN" sz="2200" b="1" i="0" u="none" strike="noStrike" baseline="0" dirty="0" smtClean="0">
                <a:solidFill>
                  <a:srgbClr val="000000"/>
                </a:solidFill>
                <a:latin typeface="Times New Roman" panose="02020603050405020304" pitchFamily="18" charset="0"/>
                <a:cs typeface="Times New Roman" panose="02020603050405020304" pitchFamily="18" charset="0"/>
              </a:rPr>
              <a:t>1. Find out additional or incremental cost of sales </a:t>
            </a:r>
            <a:endParaRPr lang="en-IN" sz="2200" b="1"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 Calculate the total cost under present policy and proposed policy.</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Calculate the average investment in debtors under both situation.</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Calculate increase in investment in debtors.</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solidFill>
                  <a:srgbClr val="00000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000000"/>
                </a:solidFill>
                <a:latin typeface="Times New Roman" panose="02020603050405020304" pitchFamily="18" charset="0"/>
                <a:cs typeface="Times New Roman" panose="02020603050405020304" pitchFamily="18" charset="0"/>
              </a:rPr>
              <a:t>Find out additional or incremental cost on the basis of firm’s rate of return. </a:t>
            </a:r>
            <a:endParaRPr lang="en-IN" sz="2200" b="0" i="0" u="none" strike="noStrike" baseline="0" dirty="0" smtClean="0">
              <a:solidFill>
                <a:srgbClr val="000000"/>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2.Find </a:t>
            </a:r>
            <a:r>
              <a:rPr lang="en-IN" sz="2200" b="1" dirty="0">
                <a:latin typeface="Times New Roman" panose="02020603050405020304" pitchFamily="18" charset="0"/>
                <a:cs typeface="Times New Roman" panose="02020603050405020304" pitchFamily="18" charset="0"/>
              </a:rPr>
              <a:t>out the increase in </a:t>
            </a:r>
            <a:r>
              <a:rPr lang="en-IN" sz="2200" b="1" dirty="0" smtClean="0">
                <a:latin typeface="Times New Roman" panose="02020603050405020304" pitchFamily="18" charset="0"/>
                <a:cs typeface="Times New Roman" panose="02020603050405020304" pitchFamily="18" charset="0"/>
              </a:rPr>
              <a:t>profit:</a:t>
            </a:r>
            <a:r>
              <a:rPr lang="en-IN"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Find </a:t>
            </a:r>
            <a:r>
              <a:rPr lang="en-IN" sz="2200" dirty="0">
                <a:latin typeface="Times New Roman" panose="02020603050405020304" pitchFamily="18" charset="0"/>
                <a:cs typeface="Times New Roman" panose="02020603050405020304" pitchFamily="18" charset="0"/>
              </a:rPr>
              <a:t>out profit of present and proposed policy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Find </a:t>
            </a:r>
            <a:r>
              <a:rPr lang="en-IN" sz="2200" dirty="0">
                <a:latin typeface="Times New Roman" panose="02020603050405020304" pitchFamily="18" charset="0"/>
                <a:cs typeface="Times New Roman" panose="02020603050405020304" pitchFamily="18" charset="0"/>
              </a:rPr>
              <a:t>out increase in profit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3. </a:t>
            </a:r>
            <a:r>
              <a:rPr lang="en-IN" sz="2200" b="1" dirty="0" smtClean="0">
                <a:latin typeface="Times New Roman" panose="02020603050405020304" pitchFamily="18" charset="0"/>
                <a:cs typeface="Times New Roman" panose="02020603050405020304" pitchFamily="18" charset="0"/>
              </a:rPr>
              <a:t>Compare </a:t>
            </a:r>
            <a:r>
              <a:rPr lang="en-IN" sz="2200" b="1" dirty="0">
                <a:latin typeface="Times New Roman" panose="02020603050405020304" pitchFamily="18" charset="0"/>
                <a:cs typeface="Times New Roman" panose="02020603050405020304" pitchFamily="18" charset="0"/>
              </a:rPr>
              <a:t>incremental cost with increase in profit </a:t>
            </a:r>
            <a:endParaRPr lang="en-IN" sz="2200" b="1"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4. </a:t>
            </a:r>
            <a:r>
              <a:rPr lang="en-IN" sz="2200" b="1" dirty="0" smtClean="0">
                <a:latin typeface="Times New Roman" panose="02020603050405020304" pitchFamily="18" charset="0"/>
                <a:cs typeface="Times New Roman" panose="02020603050405020304" pitchFamily="18" charset="0"/>
              </a:rPr>
              <a:t>Take </a:t>
            </a:r>
            <a:r>
              <a:rPr lang="en-IN" sz="2200" b="1" dirty="0">
                <a:latin typeface="Times New Roman" panose="02020603050405020304" pitchFamily="18" charset="0"/>
                <a:cs typeface="Times New Roman" panose="02020603050405020304" pitchFamily="18" charset="0"/>
              </a:rPr>
              <a:t>decision </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incremental cost </a:t>
            </a:r>
            <a:r>
              <a:rPr lang="en-IN" sz="2200" dirty="0" smtClean="0">
                <a:latin typeface="Times New Roman" panose="02020603050405020304" pitchFamily="18" charset="0"/>
                <a:cs typeface="Times New Roman" panose="02020603050405020304" pitchFamily="18" charset="0"/>
              </a:rPr>
              <a:t>is less </a:t>
            </a:r>
            <a:r>
              <a:rPr lang="en-IN" sz="2200" dirty="0">
                <a:latin typeface="Times New Roman" panose="02020603050405020304" pitchFamily="18" charset="0"/>
                <a:cs typeface="Times New Roman" panose="02020603050405020304" pitchFamily="18" charset="0"/>
              </a:rPr>
              <a:t>than increase in profit, the proposal shall be accepted and rejected the proposal if incremental cost is more than increase in profit.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Problem</a:t>
            </a:r>
            <a:endParaRPr lang="en-IN" sz="30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gn="just">
              <a:buNone/>
            </a:pPr>
            <a:r>
              <a:rPr lang="en-US" sz="2200" dirty="0" smtClean="0">
                <a:latin typeface="Times New Roman" panose="02020603050405020304" pitchFamily="18" charset="0"/>
                <a:cs typeface="Times New Roman" panose="02020603050405020304" pitchFamily="18" charset="0"/>
              </a:rPr>
              <a:t>XY Ltd. (Manufacturing discs) is considering of liberalizing its present credit policy. The company has current annual sales of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2,00,000 and it is expected that implementation of the proposed credit policy would increase the annual sales to Rs.3,00,000. The average age of account receivable would increase from 15 days to 30 days. </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sales price of a disc is Rs.20 and the variable cost involved in manufacturing of a disc is Rs.5. On the volume of 10,000 units, the average cost is Rs.8. </a:t>
            </a: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Assume a year comprises of 360 days. Advise whether the proposed credit policy shall be implemented if firms required rate of return is 18%.</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Firstly, </a:t>
            </a:r>
            <a:r>
              <a:rPr lang="en-US" sz="2200" b="1" dirty="0" smtClean="0">
                <a:latin typeface="Times New Roman" panose="02020603050405020304" pitchFamily="18" charset="0"/>
                <a:cs typeface="Times New Roman" panose="02020603050405020304" pitchFamily="18" charset="0"/>
              </a:rPr>
              <a:t>calculate fixed cost: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Fixed cost:</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(Average cost per unit – Variable cost per unit) x Total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Total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units = 2,00,000/20 = 10,000</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Fixed cost 	 = (</a:t>
            </a:r>
            <a:r>
              <a:rPr lang="en-US" sz="2200" dirty="0">
                <a:latin typeface="Times New Roman" panose="02020603050405020304" pitchFamily="18" charset="0"/>
                <a:cs typeface="Times New Roman" panose="02020603050405020304" pitchFamily="18" charset="0"/>
              </a:rPr>
              <a:t>8</a:t>
            </a:r>
            <a:r>
              <a:rPr lang="en-US" sz="2200" dirty="0" smtClean="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5</a:t>
            </a:r>
            <a:r>
              <a:rPr lang="en-US" sz="2200" dirty="0" smtClean="0">
                <a:latin typeface="Times New Roman" panose="02020603050405020304" pitchFamily="18" charset="0"/>
                <a:cs typeface="Times New Roman" panose="02020603050405020304" pitchFamily="18" charset="0"/>
              </a:rPr>
              <a:t>) x 10,000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3 x 10,000 = </a:t>
            </a:r>
            <a:r>
              <a:rPr lang="en-US" sz="2200" b="1" dirty="0" smtClean="0">
                <a:latin typeface="Times New Roman" panose="02020603050405020304" pitchFamily="18" charset="0"/>
                <a:cs typeface="Times New Roman" panose="02020603050405020304" pitchFamily="18" charset="0"/>
              </a:rPr>
              <a:t>30,000</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052736"/>
            <a:ext cx="8229600" cy="5073427"/>
          </a:xfrm>
          <a:solidFill>
            <a:schemeClr val="accent4">
              <a:lumMod val="20000"/>
              <a:lumOff val="80000"/>
            </a:schemeClr>
          </a:solidFill>
        </p:spPr>
        <p:txBody>
          <a:bodyPr>
            <a:normAutofit/>
          </a:bodyPr>
          <a:lstStyle/>
          <a:p>
            <a:pPr marL="457200" indent="-457200">
              <a:buAutoNum type="alphaUcPeriod"/>
            </a:pPr>
            <a:r>
              <a:rPr lang="en-US" sz="2000" b="1" dirty="0" smtClean="0">
                <a:latin typeface="Times New Roman" panose="02020603050405020304" pitchFamily="18" charset="0"/>
                <a:cs typeface="Times New Roman" panose="02020603050405020304" pitchFamily="18" charset="0"/>
              </a:rPr>
              <a:t>Calculation of Additional or incremental in cost:</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95536" y="1628799"/>
          <a:ext cx="8424936" cy="5024585"/>
        </p:xfrm>
        <a:graphic>
          <a:graphicData uri="http://schemas.openxmlformats.org/drawingml/2006/table">
            <a:tbl>
              <a:tblPr firstRow="1" firstCol="1" bandRow="1"/>
              <a:tblGrid>
                <a:gridCol w="4375460"/>
                <a:gridCol w="2024738"/>
                <a:gridCol w="2024738"/>
              </a:tblGrid>
              <a:tr h="341015">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Present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Proposed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41015">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Total no.of units</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10,000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15,000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41015">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Fixed cost</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30,000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30,000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683030">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Variable cost</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50,000</a:t>
                      </a:r>
                      <a:endParaRPr lang="en-IN" sz="2000" dirty="0" smtClean="0">
                        <a:effectLst/>
                        <a:latin typeface="Times New Roman" panose="02020603050405020304"/>
                        <a:ea typeface="Calibri" panose="020F0502020204030204"/>
                        <a:cs typeface="Times New Roman" panose="02020603050405020304"/>
                      </a:endParaRPr>
                    </a:p>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(10,000</a:t>
                      </a:r>
                      <a:r>
                        <a:rPr lang="en-US" sz="2000" baseline="0" dirty="0" smtClean="0">
                          <a:effectLst/>
                          <a:latin typeface="Times New Roman" panose="02020603050405020304"/>
                          <a:ea typeface="Calibri" panose="020F0502020204030204"/>
                          <a:cs typeface="Times New Roman" panose="02020603050405020304"/>
                        </a:rPr>
                        <a:t> x 5)</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75,000</a:t>
                      </a:r>
                      <a:endParaRPr lang="en-IN" sz="2000" dirty="0" smtClean="0">
                        <a:effectLst/>
                        <a:latin typeface="Times New Roman" panose="02020603050405020304"/>
                        <a:ea typeface="Calibri" panose="020F0502020204030204"/>
                        <a:cs typeface="Times New Roman" panose="02020603050405020304"/>
                      </a:endParaRPr>
                    </a:p>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(15,000 x 5)</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41015">
                <a:tc>
                  <a:txBody>
                    <a:bodyPr/>
                    <a:lstStyle/>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Total cost of sales</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b="1" dirty="0" smtClean="0">
                          <a:effectLst/>
                          <a:latin typeface="Times New Roman" panose="02020603050405020304"/>
                          <a:ea typeface="Calibri" panose="020F0502020204030204"/>
                          <a:cs typeface="Times New Roman" panose="02020603050405020304"/>
                        </a:rPr>
                        <a:t>80,000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smtClean="0">
                          <a:effectLst/>
                          <a:latin typeface="Times New Roman" panose="02020603050405020304"/>
                          <a:ea typeface="Calibri" panose="020F0502020204030204"/>
                          <a:cs typeface="Times New Roman" panose="02020603050405020304"/>
                        </a:rPr>
                        <a:t>1,05,000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5115">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Debtors turnover</a:t>
                      </a:r>
                      <a:endParaRPr lang="en-IN" sz="2000" dirty="0">
                        <a:effectLst/>
                        <a:latin typeface="Calibri" panose="020F0502020204030204"/>
                        <a:ea typeface="Calibri" panose="020F0502020204030204"/>
                        <a:cs typeface="Times New Roman" panose="02020603050405020304"/>
                      </a:endParaRPr>
                    </a:p>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(360/Avg. collection period)</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24</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a:t>
                      </a:r>
                      <a:r>
                        <a:rPr lang="en-IN" sz="2000" dirty="0" smtClean="0">
                          <a:effectLst/>
                          <a:latin typeface="Times New Roman" panose="02020603050405020304"/>
                          <a:ea typeface="Calibri" panose="020F0502020204030204"/>
                          <a:cs typeface="Times New Roman" panose="02020603050405020304"/>
                        </a:rPr>
                        <a:t>360/15)</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12</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a:t>
                      </a:r>
                      <a:r>
                        <a:rPr lang="en-IN" sz="2000" dirty="0" smtClean="0">
                          <a:effectLst/>
                          <a:latin typeface="Times New Roman" panose="02020603050405020304"/>
                          <a:ea typeface="Calibri" panose="020F0502020204030204"/>
                          <a:cs typeface="Times New Roman" panose="02020603050405020304"/>
                        </a:rPr>
                        <a:t>360/30)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806120">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Avg. investment in account receivables</a:t>
                      </a:r>
                      <a:endParaRPr lang="en-IN" sz="2000">
                        <a:effectLst/>
                        <a:latin typeface="Calibri" panose="020F0502020204030204"/>
                        <a:ea typeface="Calibri" panose="020F0502020204030204"/>
                        <a:cs typeface="Times New Roman" panose="02020603050405020304"/>
                      </a:endParaRPr>
                    </a:p>
                    <a:p>
                      <a:pPr>
                        <a:lnSpc>
                          <a:spcPct val="115000"/>
                        </a:lnSpc>
                        <a:spcAft>
                          <a:spcPts val="0"/>
                        </a:spcAft>
                      </a:pPr>
                      <a:r>
                        <a:rPr lang="en-IN" sz="2000">
                          <a:effectLst/>
                          <a:latin typeface="Times New Roman" panose="02020603050405020304"/>
                          <a:ea typeface="Calibri" panose="020F0502020204030204"/>
                          <a:cs typeface="Times New Roman" panose="02020603050405020304"/>
                        </a:rPr>
                        <a:t> (Cost of sales/Debtors turnover)</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3,333.33</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r>
                        <a:rPr lang="en-IN" sz="2000" dirty="0" smtClean="0">
                          <a:effectLst/>
                          <a:latin typeface="Times New Roman" panose="02020603050405020304"/>
                          <a:ea typeface="Calibri" panose="020F0502020204030204"/>
                          <a:cs typeface="Times New Roman" panose="02020603050405020304"/>
                        </a:rPr>
                        <a:t>(80,000/24)</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8,750</a:t>
                      </a:r>
                      <a:endParaRPr lang="en-IN" sz="2000" dirty="0">
                        <a:effectLst/>
                        <a:latin typeface="Calibri" panose="020F0502020204030204"/>
                        <a:ea typeface="Calibri" panose="020F0502020204030204"/>
                        <a:cs typeface="Times New Roman" panose="02020603050405020304"/>
                      </a:endParaRPr>
                    </a:p>
                    <a:p>
                      <a:pPr algn="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r>
                        <a:rPr lang="en-IN" sz="2000" dirty="0" smtClean="0">
                          <a:effectLst/>
                          <a:latin typeface="Times New Roman" panose="02020603050405020304"/>
                          <a:ea typeface="Calibri" panose="020F0502020204030204"/>
                          <a:cs typeface="Times New Roman" panose="02020603050405020304"/>
                        </a:rPr>
                        <a:t>(1,05,000</a:t>
                      </a:r>
                      <a:r>
                        <a:rPr lang="en-IN" sz="2000" baseline="0" dirty="0" smtClean="0">
                          <a:effectLst/>
                          <a:latin typeface="Times New Roman" panose="02020603050405020304"/>
                          <a:ea typeface="Calibri" panose="020F0502020204030204"/>
                          <a:cs typeface="Times New Roman" panose="02020603050405020304"/>
                        </a:rPr>
                        <a:t> / 12</a:t>
                      </a:r>
                      <a:r>
                        <a:rPr lang="en-IN" sz="2000" dirty="0" smtClean="0">
                          <a:effectLst/>
                          <a:latin typeface="Times New Roman" panose="02020603050405020304"/>
                          <a:ea typeface="Calibri" panose="020F0502020204030204"/>
                          <a:cs typeface="Times New Roman" panose="02020603050405020304"/>
                        </a:rPr>
                        <a:t>)</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5115">
                <a:tc>
                  <a:txBody>
                    <a:bodyPr/>
                    <a:lstStyle/>
                    <a:p>
                      <a:pP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Increase </a:t>
                      </a:r>
                      <a:r>
                        <a:rPr lang="en-IN" sz="2000" dirty="0">
                          <a:effectLst/>
                          <a:latin typeface="Times New Roman" panose="02020603050405020304"/>
                          <a:ea typeface="Calibri" panose="020F0502020204030204"/>
                          <a:cs typeface="Times New Roman" panose="02020603050405020304"/>
                        </a:rPr>
                        <a:t>of investment in Account receivables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5,416.67</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05115">
                <a:tc>
                  <a:txBody>
                    <a:bodyPr/>
                    <a:lstStyle/>
                    <a:p>
                      <a:pPr>
                        <a:lnSpc>
                          <a:spcPct val="115000"/>
                        </a:lnSpc>
                        <a:spcAft>
                          <a:spcPts val="0"/>
                        </a:spcAft>
                      </a:pPr>
                      <a:r>
                        <a:rPr lang="en-IN" sz="2000" b="1" dirty="0" smtClean="0">
                          <a:effectLst/>
                          <a:latin typeface="Times New Roman" panose="02020603050405020304"/>
                          <a:ea typeface="Calibri" panose="020F0502020204030204"/>
                          <a:cs typeface="Times New Roman" panose="02020603050405020304"/>
                        </a:rPr>
                        <a:t>Additional</a:t>
                      </a:r>
                      <a:r>
                        <a:rPr lang="en-IN" sz="2000" b="1" baseline="0" dirty="0" smtClean="0">
                          <a:effectLst/>
                          <a:latin typeface="Times New Roman" panose="02020603050405020304"/>
                          <a:ea typeface="Calibri" panose="020F0502020204030204"/>
                          <a:cs typeface="Times New Roman" panose="02020603050405020304"/>
                        </a:rPr>
                        <a:t> expenses</a:t>
                      </a:r>
                      <a:r>
                        <a:rPr lang="en-IN" sz="2000" b="1" dirty="0" smtClean="0">
                          <a:effectLst/>
                          <a:latin typeface="Times New Roman" panose="02020603050405020304"/>
                          <a:ea typeface="Calibri" panose="020F0502020204030204"/>
                          <a:cs typeface="Times New Roman" panose="02020603050405020304"/>
                        </a:rPr>
                        <a:t> </a:t>
                      </a:r>
                      <a:endParaRPr lang="en-IN" sz="2000" b="1" dirty="0">
                        <a:effectLst/>
                        <a:latin typeface="Calibri" panose="020F0502020204030204"/>
                        <a:ea typeface="Calibri" panose="020F0502020204030204"/>
                        <a:cs typeface="Times New Roman" panose="02020603050405020304"/>
                      </a:endParaRPr>
                    </a:p>
                    <a:p>
                      <a:pPr>
                        <a:lnSpc>
                          <a:spcPct val="115000"/>
                        </a:lnSpc>
                        <a:spcAft>
                          <a:spcPts val="0"/>
                        </a:spcAft>
                      </a:pPr>
                      <a:r>
                        <a:rPr lang="en-IN" sz="2000" b="1" dirty="0" smtClean="0">
                          <a:effectLst/>
                          <a:latin typeface="Times New Roman" panose="02020603050405020304"/>
                          <a:ea typeface="Calibri" panose="020F0502020204030204"/>
                          <a:cs typeface="Times New Roman" panose="02020603050405020304"/>
                        </a:rPr>
                        <a:t>(18% </a:t>
                      </a:r>
                      <a:r>
                        <a:rPr lang="en-IN" sz="2000" b="1" dirty="0">
                          <a:effectLst/>
                          <a:latin typeface="Times New Roman" panose="02020603050405020304"/>
                          <a:ea typeface="Calibri" panose="020F0502020204030204"/>
                          <a:cs typeface="Times New Roman" panose="02020603050405020304"/>
                        </a:rPr>
                        <a:t>of </a:t>
                      </a:r>
                      <a:r>
                        <a:rPr lang="en-IN" sz="2000" b="1" dirty="0" smtClean="0">
                          <a:effectLst/>
                          <a:latin typeface="Times New Roman" panose="02020603050405020304"/>
                          <a:ea typeface="Calibri" panose="020F0502020204030204"/>
                          <a:cs typeface="Times New Roman" panose="02020603050405020304"/>
                        </a:rPr>
                        <a:t>5,416.67)</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dirty="0" smtClean="0">
                          <a:effectLst/>
                          <a:latin typeface="Times New Roman" panose="02020603050405020304"/>
                          <a:ea typeface="Calibri" panose="020F0502020204030204"/>
                          <a:cs typeface="Times New Roman" panose="02020603050405020304"/>
                        </a:rPr>
                        <a:t>975</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B. Calculation of </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increase in profits:</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95536" y="2060852"/>
          <a:ext cx="8424936" cy="4104451"/>
        </p:xfrm>
        <a:graphic>
          <a:graphicData uri="http://schemas.openxmlformats.org/drawingml/2006/table">
            <a:tbl>
              <a:tblPr firstRow="1" firstCol="1" bandRow="1"/>
              <a:tblGrid>
                <a:gridCol w="4375460"/>
                <a:gridCol w="2024738"/>
                <a:gridCol w="2024738"/>
              </a:tblGrid>
              <a:tr h="450823">
                <a:tc>
                  <a:txBody>
                    <a:bodyPr/>
                    <a:lstStyle/>
                    <a:p>
                      <a:pPr>
                        <a:lnSpc>
                          <a:spcPct val="115000"/>
                        </a:lnSpc>
                        <a:spcAft>
                          <a:spcPts val="0"/>
                        </a:spcAft>
                      </a:pPr>
                      <a:r>
                        <a:rPr lang="en-IN" sz="2000" dirty="0">
                          <a:effectLst/>
                          <a:latin typeface="Times New Roman" panose="02020603050405020304"/>
                          <a:ea typeface="Calibri" panose="020F0502020204030204"/>
                          <a:cs typeface="Times New Roman" panose="02020603050405020304"/>
                        </a:rPr>
                        <a:t> </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Present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b="1">
                          <a:effectLst/>
                          <a:latin typeface="Times New Roman" panose="02020603050405020304"/>
                          <a:ea typeface="Calibri" panose="020F0502020204030204"/>
                          <a:cs typeface="Times New Roman" panose="02020603050405020304"/>
                        </a:rPr>
                        <a:t>Proposed </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IN" sz="2000">
                          <a:effectLst/>
                          <a:latin typeface="Times New Roman" panose="02020603050405020304"/>
                          <a:ea typeface="Calibri" panose="020F0502020204030204"/>
                          <a:cs typeface="Times New Roman" panose="02020603050405020304"/>
                        </a:rPr>
                        <a:t>Total no.of units</a:t>
                      </a:r>
                      <a:endParaRPr lang="en-IN" sz="200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10,000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15,000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Selling</a:t>
                      </a:r>
                      <a:r>
                        <a:rPr lang="en-US" sz="2000" baseline="0" dirty="0" smtClean="0">
                          <a:effectLst/>
                          <a:latin typeface="Times New Roman" panose="02020603050405020304"/>
                          <a:ea typeface="Calibri" panose="020F0502020204030204"/>
                          <a:cs typeface="Times New Roman" panose="02020603050405020304"/>
                        </a:rPr>
                        <a:t> price per unit</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20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20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US" sz="2000" dirty="0" smtClean="0">
                          <a:effectLst/>
                          <a:latin typeface="Times New Roman" panose="02020603050405020304"/>
                          <a:ea typeface="Calibri" panose="020F0502020204030204"/>
                          <a:cs typeface="Times New Roman" panose="02020603050405020304"/>
                        </a:rPr>
                        <a:t>Sales</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2,00,000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IN" sz="2000" dirty="0" smtClean="0">
                          <a:effectLst/>
                          <a:latin typeface="Times New Roman" panose="02020603050405020304"/>
                          <a:ea typeface="Calibri" panose="020F0502020204030204"/>
                          <a:cs typeface="Times New Roman" panose="02020603050405020304"/>
                        </a:rPr>
                        <a:t>3,00,000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50823">
                <a:tc>
                  <a:txBody>
                    <a:bodyPr/>
                    <a:lstStyle/>
                    <a:p>
                      <a:pPr>
                        <a:lnSpc>
                          <a:spcPct val="115000"/>
                        </a:lnSpc>
                        <a:spcAft>
                          <a:spcPts val="0"/>
                        </a:spcAft>
                      </a:pPr>
                      <a:r>
                        <a:rPr lang="en-IN" sz="2000" b="1" dirty="0">
                          <a:effectLst/>
                          <a:latin typeface="Times New Roman" panose="02020603050405020304"/>
                          <a:ea typeface="Calibri" panose="020F0502020204030204"/>
                          <a:cs typeface="Times New Roman" panose="02020603050405020304"/>
                        </a:rPr>
                        <a:t>Total cost of sales</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b="1" dirty="0" smtClean="0">
                          <a:effectLst/>
                          <a:latin typeface="Times New Roman" panose="02020603050405020304"/>
                          <a:ea typeface="Calibri" panose="020F0502020204030204"/>
                          <a:cs typeface="Times New Roman" panose="02020603050405020304"/>
                        </a:rPr>
                        <a:t>80,000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b="1" dirty="0" smtClean="0">
                          <a:effectLst/>
                          <a:latin typeface="Times New Roman" panose="02020603050405020304"/>
                          <a:ea typeface="Calibri" panose="020F0502020204030204"/>
                          <a:cs typeface="Times New Roman" panose="02020603050405020304"/>
                        </a:rPr>
                        <a:t>1,05,000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901647">
                <a:tc>
                  <a:txBody>
                    <a:bodyPr/>
                    <a:lstStyle/>
                    <a:p>
                      <a:pPr>
                        <a:lnSpc>
                          <a:spcPct val="115000"/>
                        </a:lnSpc>
                        <a:spcAft>
                          <a:spcPts val="0"/>
                        </a:spcAft>
                      </a:pPr>
                      <a:r>
                        <a:rPr lang="en-US" sz="2000" dirty="0" smtClean="0">
                          <a:effectLst/>
                          <a:latin typeface="Calibri" panose="020F0502020204030204"/>
                          <a:ea typeface="Calibri" panose="020F0502020204030204"/>
                          <a:cs typeface="Times New Roman" panose="02020603050405020304"/>
                        </a:rPr>
                        <a:t>Profit</a:t>
                      </a:r>
                      <a:endParaRPr lang="en-US" sz="2000" dirty="0" smtClean="0">
                        <a:effectLst/>
                        <a:latin typeface="Calibri" panose="020F0502020204030204"/>
                        <a:ea typeface="Calibri" panose="020F0502020204030204"/>
                        <a:cs typeface="Times New Roman" panose="02020603050405020304"/>
                      </a:endParaRPr>
                    </a:p>
                    <a:p>
                      <a:pPr>
                        <a:lnSpc>
                          <a:spcPct val="115000"/>
                        </a:lnSpc>
                        <a:spcAft>
                          <a:spcPts val="0"/>
                        </a:spcAft>
                      </a:pPr>
                      <a:r>
                        <a:rPr lang="en-US" sz="2000" dirty="0" smtClean="0">
                          <a:effectLst/>
                          <a:latin typeface="Calibri" panose="020F0502020204030204"/>
                          <a:ea typeface="Calibri" panose="020F0502020204030204"/>
                          <a:cs typeface="Times New Roman" panose="02020603050405020304"/>
                        </a:rPr>
                        <a:t>(Sales – Total cost)</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1,20,000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dirty="0" smtClean="0">
                          <a:effectLst/>
                          <a:latin typeface="Calibri" panose="020F0502020204030204"/>
                          <a:ea typeface="Calibri" panose="020F0502020204030204"/>
                          <a:cs typeface="Times New Roman" panose="02020603050405020304"/>
                        </a:rPr>
                        <a:t>1,95,000</a:t>
                      </a: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948689">
                <a:tc>
                  <a: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Increase in profits</a:t>
                      </a:r>
                      <a:endPar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(1,95,000 – 1,20,000)</a:t>
                      </a:r>
                      <a:endParaRPr kumimoji="0" lang="en-US" sz="2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r>
                        <a:rPr lang="en-US" sz="2000" b="1" dirty="0" smtClean="0">
                          <a:effectLst/>
                          <a:latin typeface="Calibri" panose="020F0502020204030204"/>
                          <a:ea typeface="Calibri" panose="020F0502020204030204"/>
                          <a:cs typeface="Times New Roman" panose="02020603050405020304"/>
                        </a:rPr>
                        <a:t>75,000</a:t>
                      </a:r>
                      <a:endParaRPr lang="en-IN" sz="2000" b="1"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lnSpc>
                          <a:spcPct val="115000"/>
                        </a:lnSpc>
                        <a:spcAft>
                          <a:spcPts val="0"/>
                        </a:spcAft>
                      </a:pPr>
                      <a:endParaRPr lang="en-IN" sz="2000" dirty="0">
                        <a:effectLst/>
                        <a:latin typeface="Calibri" panose="020F0502020204030204"/>
                        <a:ea typeface="Calibri" panose="020F0502020204030204"/>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pPr marL="0" indent="0" algn="ctr">
              <a:buNone/>
            </a:pPr>
            <a:r>
              <a:rPr lang="en-US" sz="2200" b="1" dirty="0" smtClean="0">
                <a:latin typeface="Times New Roman" panose="02020603050405020304" pitchFamily="18" charset="0"/>
                <a:cs typeface="Times New Roman" panose="02020603050405020304" pitchFamily="18" charset="0"/>
              </a:rPr>
              <a:t>Decision:</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Since increase in profits is more than increase in cost</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on account receivable, the firm shall accept </a:t>
            </a:r>
            <a:r>
              <a:rPr lang="en-US" sz="2200" dirty="0">
                <a:solidFill>
                  <a:prstClr val="black"/>
                </a:solidFill>
                <a:latin typeface="Times New Roman" panose="02020603050405020304" pitchFamily="18" charset="0"/>
                <a:cs typeface="Times New Roman" panose="02020603050405020304" pitchFamily="18" charset="0"/>
              </a:rPr>
              <a:t>the proposal.</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2835</Words>
  <Application>WPS Presentation</Application>
  <PresentationFormat>On-screen Show (4:3)</PresentationFormat>
  <Paragraphs>157</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Cambria</vt:lpstr>
      <vt:lpstr>Times New Roman</vt:lpstr>
      <vt:lpstr>Times New Roman</vt:lpstr>
      <vt:lpstr>Calibri</vt:lpstr>
      <vt:lpstr>Microsoft YaHei</vt:lpstr>
      <vt:lpstr>Arial Unicode MS</vt:lpstr>
      <vt:lpstr>Calibri</vt:lpstr>
      <vt:lpstr>Office Theme</vt:lpstr>
      <vt:lpstr>Decision regarding Liberalizing credit policy</vt:lpstr>
      <vt:lpstr>Decision Regarding Liberalizing Credit Policy</vt:lpstr>
      <vt:lpstr>PowerPoint 演示文稿</vt:lpstr>
      <vt:lpstr>Problem</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regarding Liberalizing credit policy</dc:title>
  <dc:creator>user</dc:creator>
  <cp:lastModifiedBy>user</cp:lastModifiedBy>
  <cp:revision>8</cp:revision>
  <dcterms:created xsi:type="dcterms:W3CDTF">2020-10-29T10:31:00Z</dcterms:created>
  <dcterms:modified xsi:type="dcterms:W3CDTF">2024-08-31T07:07:16Z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9F1A99757474465FA1D54317417FD394_12</vt:lpwstr>
  </property>
  <property fmtid="{D5CDD505-2E9C-101B-9397-08002B2CF9AE}" pid="3" name="KSOProductBuildVer">
    <vt:lpwstr>1033-12.2.0.17562</vt:lpwstr>
  </property>
</Properties>
</file>