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6" r:id="rId4"/>
    <p:sldId id="261" r:id="rId5"/>
    <p:sldId id="262" r:id="rId6"/>
    <p:sldId id="263" r:id="rId7"/>
    <p:sldId id="264" r:id="rId8"/>
    <p:sldId id="267" r:id="rId9"/>
    <p:sldId id="268" r:id="rId10"/>
    <p:sldId id="269" r:id="rId11"/>
    <p:sldId id="270" r:id="rId12"/>
    <p:sldId id="272" r:id="rId13"/>
    <p:sldId id="265" r:id="rId14"/>
    <p:sldId id="258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7540D-AFAC-4765-9771-A94CF3168C2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9A42B-CB1B-4873-A75E-22AA15790B0F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Factoring services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marR="86995" lvl="0" indent="0" algn="just">
              <a:lnSpc>
                <a:spcPct val="150000"/>
              </a:lnSpc>
              <a:spcBef>
                <a:spcPts val="245"/>
              </a:spcBef>
              <a:buClr>
                <a:srgbClr val="231F20"/>
              </a:buClr>
              <a:buSzPts val="1100"/>
              <a:buNone/>
              <a:tabLst>
                <a:tab pos="574040" algn="l"/>
              </a:tabLst>
            </a:pPr>
            <a:r>
              <a:rPr lang="en-US" sz="22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7. Export </a:t>
            </a:r>
            <a:r>
              <a:rPr lang="en-US" sz="2200" b="1" dirty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Factoring: </a:t>
            </a:r>
            <a:endParaRPr lang="en-US" sz="2200" b="1" dirty="0" smtClean="0">
              <a:solidFill>
                <a:srgbClr val="231F20"/>
              </a:solidFill>
              <a:latin typeface="Times New Roman" panose="02020603050405020304" pitchFamily="18" charset="0"/>
              <a:ea typeface="Book Antiqua" panose="02040602050305030304"/>
              <a:cs typeface="Times New Roman" panose="02020603050405020304" pitchFamily="18" charset="0"/>
            </a:endParaRPr>
          </a:p>
          <a:p>
            <a:pPr marR="86995" lvl="0" algn="just">
              <a:lnSpc>
                <a:spcPct val="150000"/>
              </a:lnSpc>
              <a:spcBef>
                <a:spcPts val="245"/>
              </a:spcBef>
              <a:buClr>
                <a:srgbClr val="231F20"/>
              </a:buClr>
              <a:buSzPts val="1100"/>
              <a:buFont typeface="Wingdings" panose="05000000000000000000" pitchFamily="2" charset="2"/>
              <a:buChar char="Ø"/>
              <a:tabLst>
                <a:tab pos="574040" algn="l"/>
              </a:tabLst>
            </a:pPr>
            <a:r>
              <a:rPr lang="en-US" sz="2200" dirty="0" smtClean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There </a:t>
            </a:r>
            <a:r>
              <a:rPr lang="en-US" sz="2200" dirty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is usually the presence of two factors: an export factor  and an import </a:t>
            </a:r>
            <a:r>
              <a:rPr lang="en-US" sz="2200" spc="-15" dirty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factor. </a:t>
            </a:r>
            <a:endParaRPr lang="en-US" sz="2200" spc="-15" dirty="0" smtClean="0">
              <a:solidFill>
                <a:srgbClr val="231F20"/>
              </a:solidFill>
              <a:latin typeface="Times New Roman" panose="02020603050405020304" pitchFamily="18" charset="0"/>
              <a:ea typeface="Book Antiqua" panose="02040602050305030304"/>
              <a:cs typeface="Times New Roman" panose="02020603050405020304" pitchFamily="18" charset="0"/>
            </a:endParaRPr>
          </a:p>
          <a:p>
            <a:pPr marR="86995" lvl="0" algn="just">
              <a:lnSpc>
                <a:spcPct val="150000"/>
              </a:lnSpc>
              <a:spcBef>
                <a:spcPts val="245"/>
              </a:spcBef>
              <a:buClr>
                <a:srgbClr val="231F20"/>
              </a:buClr>
              <a:buSzPts val="1100"/>
              <a:buFont typeface="Wingdings" panose="05000000000000000000" pitchFamily="2" charset="2"/>
              <a:buChar char="Ø"/>
              <a:tabLst>
                <a:tab pos="574040" algn="l"/>
              </a:tabLst>
            </a:pPr>
            <a:r>
              <a:rPr lang="en-US" sz="2200" dirty="0" smtClean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The </a:t>
            </a:r>
            <a:r>
              <a:rPr lang="en-US" sz="2200" dirty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former buys the invoices of a client exporter and assumes the risk in case of default by the overseas customers. </a:t>
            </a:r>
            <a:endParaRPr lang="en-US" sz="2200" dirty="0" smtClean="0">
              <a:solidFill>
                <a:srgbClr val="231F20"/>
              </a:solidFill>
              <a:latin typeface="Times New Roman" panose="02020603050405020304" pitchFamily="18" charset="0"/>
              <a:ea typeface="Book Antiqua" panose="02040602050305030304"/>
              <a:cs typeface="Times New Roman" panose="02020603050405020304" pitchFamily="18" charset="0"/>
            </a:endParaRPr>
          </a:p>
          <a:p>
            <a:pPr marR="86995" lvl="0" algn="just">
              <a:lnSpc>
                <a:spcPct val="150000"/>
              </a:lnSpc>
              <a:spcBef>
                <a:spcPts val="245"/>
              </a:spcBef>
              <a:buClr>
                <a:srgbClr val="231F20"/>
              </a:buClr>
              <a:buSzPts val="1100"/>
              <a:buFont typeface="Wingdings" panose="05000000000000000000" pitchFamily="2" charset="2"/>
              <a:buChar char="Ø"/>
              <a:tabLst>
                <a:tab pos="574040" algn="l"/>
              </a:tabLst>
            </a:pPr>
            <a:r>
              <a:rPr lang="en-US" sz="2200" dirty="0" smtClean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Because </a:t>
            </a:r>
            <a:r>
              <a:rPr lang="en-US" sz="2200" dirty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of distance, different condition or lake of information, the export factor usually forms out to an agent, known as the import </a:t>
            </a:r>
            <a:r>
              <a:rPr lang="en-US" sz="2200" spc="-15" dirty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factor, </a:t>
            </a:r>
            <a:r>
              <a:rPr lang="en-US" sz="2200" dirty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the administrative job of servicing the debts </a:t>
            </a:r>
            <a:r>
              <a:rPr lang="en-US" sz="2200" spc="-15" dirty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owed  </a:t>
            </a:r>
            <a:r>
              <a:rPr lang="en-US" sz="2200" dirty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to  its exporting</a:t>
            </a:r>
            <a:r>
              <a:rPr lang="en-US" sz="2200" spc="190" dirty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Times New Roman" panose="02020603050405020304" pitchFamily="18" charset="0"/>
                <a:ea typeface="Book Antiqua" panose="02040602050305030304"/>
                <a:cs typeface="Times New Roman" panose="02020603050405020304" pitchFamily="18" charset="0"/>
              </a:rPr>
              <a:t>clients.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Book Antiqua" panose="02040602050305030304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IN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I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Domestic Factoring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I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three parties to factoring, i.e. customer, client, and factor, reside in the same country, then this is called as domestic factoring. </a:t>
            </a:r>
            <a:b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IN" sz="3100" b="1" dirty="0">
                <a:solidFill>
                  <a:srgbClr val="C00000"/>
                </a:solidFill>
                <a:latin typeface="Times New Roman" panose="02020603050405020304"/>
                <a:ea typeface="+mn-ea"/>
                <a:cs typeface="+mn-cs"/>
              </a:rPr>
              <a:t>Functions of a Factor</a:t>
            </a:r>
            <a:br>
              <a:rPr lang="en-IN" sz="3100" b="1" dirty="0">
                <a:solidFill>
                  <a:srgbClr val="C00000"/>
                </a:solidFill>
                <a:latin typeface="Times New Roman" panose="02020603050405020304"/>
                <a:ea typeface="+mn-ea"/>
                <a:cs typeface="+mn-cs"/>
              </a:rPr>
            </a:b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Administration of sellers’ sales ledger.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Collection of receivables purchased.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Provision of finance.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Protection against risk of bad debts/credit control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credit 	protection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Rendering advisory services by virtue of their experience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financial   	dealings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customers.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Mechanics of factoring</a:t>
            </a:r>
            <a:endParaRPr lang="en-IN" sz="30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488832" cy="4968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20675" lvl="0" indent="-342900">
              <a:spcBef>
                <a:spcPts val="805"/>
              </a:spcBef>
            </a:pP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Steps 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ea typeface="Cambria" panose="02040503050406030204"/>
                <a:cs typeface="Times New Roman" panose="02020603050405020304" pitchFamily="18" charset="0"/>
              </a:rPr>
              <a:t>for factoring:</a:t>
            </a:r>
            <a:endParaRPr lang="en-IN" sz="3000" b="1" dirty="0">
              <a:solidFill>
                <a:srgbClr val="C00000"/>
              </a:solidFill>
              <a:latin typeface="Times New Roman" panose="02020603050405020304" pitchFamily="18" charset="0"/>
              <a:ea typeface="Cambria" panose="02040503050406030204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>
              <a:spcBef>
                <a:spcPts val="465"/>
              </a:spcBef>
              <a:buFont typeface="+mj-lt"/>
              <a:buAutoNum type="arabicPeriod"/>
              <a:tabLst>
                <a:tab pos="574040" algn="l"/>
              </a:tabLst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4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customer</a:t>
            </a:r>
            <a:r>
              <a:rPr lang="en-US" sz="2000" spc="4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places</a:t>
            </a:r>
            <a:r>
              <a:rPr lang="en-US" sz="2000" spc="4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an</a:t>
            </a:r>
            <a:r>
              <a:rPr lang="en-US" sz="2000" spc="4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order</a:t>
            </a:r>
            <a:r>
              <a:rPr lang="en-US" sz="2000" spc="4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with</a:t>
            </a:r>
            <a:r>
              <a:rPr lang="en-US" sz="2000" spc="4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4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seller</a:t>
            </a:r>
            <a:r>
              <a:rPr lang="en-US" sz="2000" spc="4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(client).</a:t>
            </a:r>
            <a:endParaRPr lang="en-IN" sz="2000" dirty="0"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465"/>
              </a:spcBef>
              <a:buFont typeface="+mj-lt"/>
              <a:buAutoNum type="arabicPeriod"/>
              <a:tabLst>
                <a:tab pos="574040" algn="l"/>
              </a:tabLst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 factor and the seller enter into a factoring agreement about the various terms of</a:t>
            </a:r>
            <a:r>
              <a:rPr lang="en-US" sz="2000" spc="8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factoring.</a:t>
            </a:r>
            <a:endParaRPr lang="en-IN" sz="2000" dirty="0"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465"/>
              </a:spcBef>
              <a:buFont typeface="+mj-lt"/>
              <a:buAutoNum type="arabicPeriod"/>
              <a:tabLst>
                <a:tab pos="574040" algn="l"/>
              </a:tabLst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Sale contract is entered into with the buyer and the goods are delivered. The invoice</a:t>
            </a:r>
            <a:r>
              <a:rPr lang="en-US" sz="2000" spc="2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with</a:t>
            </a:r>
            <a:r>
              <a:rPr lang="en-US" sz="2000" spc="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notice</a:t>
            </a:r>
            <a:r>
              <a:rPr lang="en-US" sz="2000" spc="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to</a:t>
            </a:r>
            <a:r>
              <a:rPr lang="en-US" sz="2000" spc="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pay</a:t>
            </a:r>
            <a:r>
              <a:rPr lang="en-US" sz="2000" spc="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2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factor</a:t>
            </a:r>
            <a:r>
              <a:rPr lang="en-US" sz="2000" spc="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is</a:t>
            </a:r>
            <a:r>
              <a:rPr lang="en-US" sz="2000" spc="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sent</a:t>
            </a:r>
            <a:r>
              <a:rPr lang="en-US" sz="2000" spc="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along with.</a:t>
            </a:r>
            <a:endParaRPr lang="en-IN" sz="2000" dirty="0"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465"/>
              </a:spcBef>
              <a:buFont typeface="+mj-lt"/>
              <a:buAutoNum type="arabicPeriod"/>
              <a:tabLst>
                <a:tab pos="574040" algn="l"/>
              </a:tabLst>
            </a:pPr>
            <a:r>
              <a:rPr lang="en-US" sz="2000" spc="-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copy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of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4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invoice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4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covering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5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above</a:t>
            </a:r>
            <a:r>
              <a:rPr lang="en-US" sz="2000" spc="8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sale</a:t>
            </a:r>
            <a:r>
              <a:rPr lang="en-US" sz="2000" spc="1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2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to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5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factor,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who</a:t>
            </a:r>
            <a:r>
              <a:rPr lang="en-US" sz="2000" spc="8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4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maintains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3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3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sale</a:t>
            </a:r>
            <a:r>
              <a:rPr lang="en-US" sz="2000" spc="8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5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ledger.</a:t>
            </a:r>
            <a:endParaRPr lang="en-IN" sz="2000" dirty="0"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465"/>
              </a:spcBef>
              <a:buFont typeface="+mj-lt"/>
              <a:buAutoNum type="arabicPeriod"/>
              <a:tabLst>
                <a:tab pos="574040" algn="l"/>
              </a:tabLst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5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factor</a:t>
            </a:r>
            <a:r>
              <a:rPr lang="en-US" sz="2000" spc="5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prepays</a:t>
            </a:r>
            <a:r>
              <a:rPr lang="en-US" sz="2000" spc="6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80%</a:t>
            </a:r>
            <a:r>
              <a:rPr lang="en-US" sz="2000" spc="5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of</a:t>
            </a:r>
            <a:r>
              <a:rPr lang="en-US" sz="2000" spc="6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5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invoice</a:t>
            </a:r>
            <a:r>
              <a:rPr lang="en-US" sz="2000" spc="6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value.</a:t>
            </a:r>
            <a:endParaRPr lang="en-IN" sz="2000" dirty="0"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465"/>
              </a:spcBef>
              <a:buFont typeface="+mj-lt"/>
              <a:buAutoNum type="arabicPeriod"/>
              <a:tabLst>
                <a:tab pos="574040" algn="l"/>
              </a:tabLst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 monthly statements are sent </a:t>
            </a:r>
            <a:r>
              <a:rPr lang="en-US" sz="2000" spc="-1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by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 factor to the</a:t>
            </a:r>
            <a:r>
              <a:rPr lang="en-US" sz="2000" spc="-7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spc="-1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buyer.</a:t>
            </a:r>
            <a:endParaRPr lang="en-IN" sz="2000" dirty="0"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465"/>
              </a:spcBef>
              <a:buFont typeface="+mj-lt"/>
              <a:buAutoNum type="arabicPeriod"/>
              <a:tabLst>
                <a:tab pos="574040" algn="l"/>
              </a:tabLst>
            </a:pPr>
            <a:r>
              <a:rPr lang="en-US" sz="2000" spc="-2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Follow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up action is initiated if there are any unpaid</a:t>
            </a:r>
            <a:r>
              <a:rPr lang="en-US" sz="2000" spc="-10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invoices.</a:t>
            </a:r>
            <a:endParaRPr lang="en-IN" sz="2000" dirty="0"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465"/>
              </a:spcBef>
              <a:buFont typeface="+mj-lt"/>
              <a:buAutoNum type="arabicPeriod"/>
              <a:tabLst>
                <a:tab pos="574040" algn="l"/>
              </a:tabLst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 buyer settles the invoices on the expiry of the credit period</a:t>
            </a:r>
            <a:r>
              <a:rPr lang="en-US" sz="2000" spc="1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allowed.</a:t>
            </a:r>
            <a:endParaRPr lang="en-IN" sz="2000" dirty="0">
              <a:latin typeface="Times New Roman" panose="02020603050405020304"/>
              <a:ea typeface="Times New Roman" panose="02020603050405020304"/>
            </a:endParaRPr>
          </a:p>
          <a:p>
            <a:pPr lvl="0">
              <a:spcBef>
                <a:spcPts val="465"/>
              </a:spcBef>
              <a:buFont typeface="+mj-lt"/>
              <a:buAutoNum type="arabicPeriod"/>
              <a:tabLst>
                <a:tab pos="574040" algn="l"/>
              </a:tabLst>
            </a:pP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20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balance</a:t>
            </a:r>
            <a:r>
              <a:rPr lang="en-US" sz="2000" spc="21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20%</a:t>
            </a:r>
            <a:r>
              <a:rPr lang="en-US" sz="2000" spc="21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less</a:t>
            </a:r>
            <a:r>
              <a:rPr lang="en-US" sz="2000" spc="20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21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cost</a:t>
            </a:r>
            <a:r>
              <a:rPr lang="en-US" sz="2000" spc="21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of</a:t>
            </a:r>
            <a:r>
              <a:rPr lang="en-US" sz="2000" spc="20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factoring</a:t>
            </a:r>
            <a:r>
              <a:rPr lang="en-US" sz="2000" spc="21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is</a:t>
            </a:r>
            <a:r>
              <a:rPr lang="en-US" sz="2000" spc="21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paid</a:t>
            </a:r>
            <a:r>
              <a:rPr lang="en-US" sz="2000" spc="21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by</a:t>
            </a:r>
            <a:r>
              <a:rPr lang="en-US" sz="2000" spc="20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21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factor</a:t>
            </a:r>
            <a:r>
              <a:rPr lang="en-US" sz="2000" spc="21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to</a:t>
            </a:r>
            <a:r>
              <a:rPr lang="en-US" sz="2000" spc="205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the</a:t>
            </a:r>
            <a:r>
              <a:rPr lang="en-US" sz="2000" spc="21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 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/>
                <a:ea typeface="Cambria" panose="02040503050406030204"/>
              </a:rPr>
              <a:t>client.</a:t>
            </a:r>
            <a:endParaRPr lang="en-IN" sz="2000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Meaning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Factoring is an arrangement under which the factor purchases the account receivables (arising out of credit sale of goods/services) and makes immediate cash payment to the supplier or creditor. 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factor provides finance to the client (supplier) in respect of account receivables. 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 undertakes the responsibility of collecting the account receivables. 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institution (factor) undertakes the risk. 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service as well as for the interest, the factor charges a fee for the intervening period. This fee or charge is called </a:t>
            </a:r>
            <a:r>
              <a:rPr lang="en-US" sz="2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factorage</a:t>
            </a:r>
            <a:r>
              <a:rPr lang="en-US" sz="2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Definition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Factoring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may broadly be defined as the relationship, created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by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agreement, between the seller of goods/services and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financial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institution called .the factor, whereby the later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purchases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receivables of the former and also controls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and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administers </a:t>
            </a:r>
            <a:r>
              <a:rPr lang="en-IN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receivables of the former</a:t>
            </a:r>
            <a:r>
              <a:rPr lang="en-I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sz="22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Types of factoring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Advance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Maturity Factoring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advance factoring arrangement, the factor pays only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certain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(between 75 % to 90 %) of the receivables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advance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client, the balance being paid on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guaranteed payment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soon as factored receivables are approved,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advance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is made available to the client by the factor.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factor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charges discount/interest on the advance payment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such payment to the date of actual collection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receivables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factor.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discount/interest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determined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the creditworthiness of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client, volume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sales and prevailing short-term rate.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Maturity factoring: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of maturity factoring,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advance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paid to client and the payment is made to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 only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collection of receivables or the guaranteed payment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as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case may be agreed between the parties.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maturity factoring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consists of the sale of accounts receivables to a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with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payment of advance funds at the time of sale.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Disclosed or Notified Factoring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name of the factor is mentioned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invoice by the supplier telling the buyer to make payment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on due date. However, the supplier may continue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bear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risk of bad debts (i.e. non-payments) without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passing to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factor.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assumes the risk only under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non-recourse factoring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agreements.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Undisclosed or Non notified or Confidential factoring:</a:t>
            </a:r>
            <a:endParaRPr lang="en-IN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undisclosed factoring, the name of the factor is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disclosed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invoice.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still the control lies with the factor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 maintain sales ledger of the seller of goods,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short-term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against the sales invoices but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entire transactions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place in the name of the supplier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(seller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Recourse factoring: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the factor only manages the receivables without taking any risk like bad debts etc.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risk is born by the firm itself.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Non-recourse factoring or full factoring: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the firm gets total credit protection because complete risk of total receivables is borne by the factor.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client gets 100% cash against the invoices even if bad debts occur.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factoring services, the client pays a commission to the factor. This is also called full factoring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4896</Words>
  <Application>WPS Presentation</Application>
  <PresentationFormat>On-screen Show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Calibri</vt:lpstr>
      <vt:lpstr>Book Antiqua</vt:lpstr>
      <vt:lpstr>Times New Roman</vt:lpstr>
      <vt:lpstr>Cambria</vt:lpstr>
      <vt:lpstr>Microsoft YaHei</vt:lpstr>
      <vt:lpstr>Arial Unicode MS</vt:lpstr>
      <vt:lpstr>Calibri</vt:lpstr>
      <vt:lpstr>Office Theme</vt:lpstr>
      <vt:lpstr>Factoring services</vt:lpstr>
      <vt:lpstr>Meaning </vt:lpstr>
      <vt:lpstr>Definition</vt:lpstr>
      <vt:lpstr>Types of factoring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Functions of a Factor </vt:lpstr>
      <vt:lpstr>Mechanics of factoring</vt:lpstr>
      <vt:lpstr>Steps for factoring: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services</dc:title>
  <dc:creator>user</dc:creator>
  <cp:lastModifiedBy>user</cp:lastModifiedBy>
  <cp:revision>12</cp:revision>
  <dcterms:created xsi:type="dcterms:W3CDTF">2020-11-01T02:02:00Z</dcterms:created>
  <dcterms:modified xsi:type="dcterms:W3CDTF">2024-08-31T07:07:26Z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364106E808D44F638EBA6C18FA55C290_12</vt:lpwstr>
  </property>
  <property fmtid="{D5CDD505-2E9C-101B-9397-08002B2CF9AE}" pid="3" name="KSOProductBuildVer">
    <vt:lpwstr>1033-12.2.0.17562</vt:lpwstr>
  </property>
</Properties>
</file>