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304" r:id="rId4"/>
    <p:sldId id="301" r:id="rId5"/>
    <p:sldId id="308" r:id="rId6"/>
    <p:sldId id="336" r:id="rId7"/>
    <p:sldId id="296" r:id="rId8"/>
    <p:sldId id="298" r:id="rId9"/>
    <p:sldId id="305" r:id="rId10"/>
    <p:sldId id="313" r:id="rId11"/>
    <p:sldId id="314" r:id="rId12"/>
    <p:sldId id="337" r:id="rId13"/>
    <p:sldId id="33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75560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Dividend Analysis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altLang="en-IN" sz="2000" b="1" dirty="0">
                <a:solidFill>
                  <a:srgbClr val="002060"/>
                </a:solidFill>
                <a:sym typeface="+mn-ea"/>
              </a:rPr>
              <a:t>Prepared by </a:t>
            </a:r>
            <a:br>
              <a:rPr lang="en-US" altLang="en-IN" sz="2000" b="1" dirty="0">
                <a:solidFill>
                  <a:srgbClr val="002060"/>
                </a:solidFill>
                <a:sym typeface="+mn-ea"/>
              </a:rPr>
            </a:br>
            <a:br>
              <a:rPr lang="en-US" altLang="en-IN" sz="20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200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20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200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20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200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Regular and extra dividend policy: 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policy shareholders are paid a constant rupee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fixed percentage along with extra dividends.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Regular stock dividend policy: 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policy of distributing shares instead of cash dividend.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Regular dividend plus stock dividend policy: 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dividend in cash and extra dividend in shares.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Irregular dividend policy: 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 dividend among the shareholders.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Optimal dividend policy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An optimum dividend policy is one that </a:t>
            </a:r>
            <a:r>
              <a:rPr lang="en-US" sz="2400" dirty="0" err="1" smtClean="0">
                <a:solidFill>
                  <a:srgbClr val="002060"/>
                </a:solidFill>
              </a:rPr>
              <a:t>maximises</a:t>
            </a:r>
            <a:r>
              <a:rPr lang="en-US" sz="2400" dirty="0" smtClean="0">
                <a:solidFill>
                  <a:srgbClr val="002060"/>
                </a:solidFill>
              </a:rPr>
              <a:t> the firms value or its share price. It can be studied from the following graph: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   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y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                                            Dividend policy is relevant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V</a:t>
            </a:r>
            <a:r>
              <a:rPr lang="en-US" sz="2400" dirty="0" smtClean="0">
                <a:solidFill>
                  <a:srgbClr val="C00000"/>
                </a:solidFill>
              </a:rPr>
              <a:t>alue</a:t>
            </a:r>
            <a:r>
              <a:rPr lang="en-US" sz="2400" dirty="0" smtClean="0">
                <a:solidFill>
                  <a:srgbClr val="002060"/>
                </a:solidFill>
              </a:rPr>
              <a:t>    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of the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                                  Dividend policy is Irrelevant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firm</a:t>
            </a:r>
            <a:r>
              <a:rPr lang="en-US" sz="2400" dirty="0" smtClean="0">
                <a:solidFill>
                  <a:srgbClr val="002060"/>
                </a:solidFill>
              </a:rPr>
              <a:t>  a                                                                         a’                                              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c                                                                        e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           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 Optimum payout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                 p                                   x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       </a:t>
            </a:r>
            <a:r>
              <a:rPr lang="en-US" sz="2400" dirty="0" smtClean="0">
                <a:solidFill>
                  <a:srgbClr val="C00000"/>
                </a:solidFill>
              </a:rPr>
              <a:t>Pay out ratio</a:t>
            </a:r>
            <a:endParaRPr lang="en-IN" sz="24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9309" y="3140968"/>
            <a:ext cx="4339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648" y="5733256"/>
            <a:ext cx="4464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03648" y="4797152"/>
            <a:ext cx="4464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399309" y="3851243"/>
            <a:ext cx="4468835" cy="1305950"/>
          </a:xfrm>
          <a:custGeom>
            <a:avLst/>
            <a:gdLst>
              <a:gd name="connsiteX0" fmla="*/ 0 w 4509786"/>
              <a:gd name="connsiteY0" fmla="*/ 1330358 h 1429733"/>
              <a:gd name="connsiteX1" fmla="*/ 734291 w 4509786"/>
              <a:gd name="connsiteY1" fmla="*/ 1191813 h 1429733"/>
              <a:gd name="connsiteX2" fmla="*/ 2105891 w 4509786"/>
              <a:gd name="connsiteY2" fmla="*/ 322 h 1429733"/>
              <a:gd name="connsiteX3" fmla="*/ 3463636 w 4509786"/>
              <a:gd name="connsiteY3" fmla="*/ 1316503 h 1429733"/>
              <a:gd name="connsiteX4" fmla="*/ 4447309 w 4509786"/>
              <a:gd name="connsiteY4" fmla="*/ 1358067 h 1429733"/>
              <a:gd name="connsiteX5" fmla="*/ 4405746 w 4509786"/>
              <a:gd name="connsiteY5" fmla="*/ 1302649 h 1429733"/>
              <a:gd name="connsiteX6" fmla="*/ 4378036 w 4509786"/>
              <a:gd name="connsiteY6" fmla="*/ 1302649 h 142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9786" h="1429733">
                <a:moveTo>
                  <a:pt x="0" y="1330358"/>
                </a:moveTo>
                <a:cubicBezTo>
                  <a:pt x="191654" y="1371922"/>
                  <a:pt x="383309" y="1413486"/>
                  <a:pt x="734291" y="1191813"/>
                </a:cubicBezTo>
                <a:cubicBezTo>
                  <a:pt x="1085273" y="970140"/>
                  <a:pt x="1651000" y="-20460"/>
                  <a:pt x="2105891" y="322"/>
                </a:cubicBezTo>
                <a:cubicBezTo>
                  <a:pt x="2560782" y="21104"/>
                  <a:pt x="3073400" y="1090212"/>
                  <a:pt x="3463636" y="1316503"/>
                </a:cubicBezTo>
                <a:cubicBezTo>
                  <a:pt x="3853872" y="1542794"/>
                  <a:pt x="4290291" y="1360376"/>
                  <a:pt x="4447309" y="1358067"/>
                </a:cubicBezTo>
                <a:cubicBezTo>
                  <a:pt x="4604327" y="1355758"/>
                  <a:pt x="4417291" y="1311885"/>
                  <a:pt x="4405746" y="1302649"/>
                </a:cubicBezTo>
                <a:cubicBezTo>
                  <a:pt x="4394201" y="1293413"/>
                  <a:pt x="4386118" y="1298031"/>
                  <a:pt x="4378036" y="130264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4" name="Straight Connector 13"/>
          <p:cNvCxnSpPr>
            <a:stCxn id="12" idx="2"/>
          </p:cNvCxnSpPr>
          <p:nvPr/>
        </p:nvCxnSpPr>
        <p:spPr>
          <a:xfrm>
            <a:off x="3486078" y="3851537"/>
            <a:ext cx="5802" cy="188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851920" y="3645024"/>
            <a:ext cx="2160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932040" y="4221088"/>
            <a:ext cx="216024" cy="571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491880" y="5517232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Dividend Pay out ratio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one of the important factors determining the dividend policy.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ration between dividend and earnings.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Payout Ratio =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per share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DPS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Earning per share          EPS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Retention ratio =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EPS-DPS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EPS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Meaning of dividend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refers to that portion of the profits after tax which is distributed among the owners /shareholders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return that shareholders get on their investment.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in form of cash or stock.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to be distributed among the shareholders depends on the earnings of the firm and is decided by the board of directors.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Definition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 smtClean="0"/>
              <a:t>	According </a:t>
            </a:r>
            <a:r>
              <a:rPr lang="en-US" sz="2200" dirty="0"/>
              <a:t>to Institute of Chartered Accountant India, dividend is defined as “</a:t>
            </a:r>
            <a:r>
              <a:rPr lang="en-US" sz="2200" dirty="0">
                <a:solidFill>
                  <a:srgbClr val="C00000"/>
                </a:solidFill>
              </a:rPr>
              <a:t>a distribution of shareholders out </a:t>
            </a:r>
            <a:r>
              <a:rPr lang="en-US" sz="2200" dirty="0" smtClean="0">
                <a:solidFill>
                  <a:srgbClr val="C00000"/>
                </a:solidFill>
              </a:rPr>
              <a:t>of profits </a:t>
            </a:r>
            <a:r>
              <a:rPr lang="en-US" sz="2200" dirty="0">
                <a:solidFill>
                  <a:srgbClr val="C00000"/>
                </a:solidFill>
              </a:rPr>
              <a:t>or reserves available for this purpose”</a:t>
            </a:r>
            <a:endParaRPr lang="en-US" sz="2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Types of </a:t>
            </a:r>
            <a:r>
              <a:rPr lang="en-US" b="1" dirty="0">
                <a:solidFill>
                  <a:srgbClr val="C00000"/>
                </a:solidFill>
              </a:rPr>
              <a:t>dividend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4"/>
            <a:endParaRPr lang="en-US" dirty="0">
              <a:solidFill>
                <a:srgbClr val="FF0000"/>
              </a:solidFill>
            </a:endParaRPr>
          </a:p>
          <a:p>
            <a:pPr lvl="4"/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467544" y="1700808"/>
            <a:ext cx="2520280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On the basis of types of shares: 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3203848" y="1700808"/>
            <a:ext cx="244827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On </a:t>
            </a:r>
            <a:r>
              <a:rPr lang="en-US" b="1" dirty="0">
                <a:solidFill>
                  <a:srgbClr val="C00000"/>
                </a:solidFill>
              </a:rPr>
              <a:t>the basis of time of payment:</a:t>
            </a:r>
            <a:br>
              <a:rPr lang="en-US" b="1" dirty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 flipH="1">
            <a:off x="6156171" y="1700809"/>
            <a:ext cx="2376263" cy="576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On </a:t>
            </a:r>
            <a:r>
              <a:rPr lang="en-US" b="1" dirty="0">
                <a:solidFill>
                  <a:srgbClr val="C00000"/>
                </a:solidFill>
              </a:rPr>
              <a:t>the basis of mode of payment:</a:t>
            </a:r>
            <a:br>
              <a:rPr lang="en-US" b="1" dirty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9" name="Down Arrow 8"/>
          <p:cNvSpPr/>
          <p:nvPr/>
        </p:nvSpPr>
        <p:spPr>
          <a:xfrm>
            <a:off x="1501945" y="2284648"/>
            <a:ext cx="45719" cy="5298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>
            <a:off x="4382265" y="2284648"/>
            <a:ext cx="45719" cy="45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Down Arrow 10"/>
          <p:cNvSpPr/>
          <p:nvPr/>
        </p:nvSpPr>
        <p:spPr>
          <a:xfrm>
            <a:off x="7298583" y="2284648"/>
            <a:ext cx="45719" cy="45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539552" y="2814479"/>
            <a:ext cx="2232248" cy="4705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Equity dividend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3284985"/>
            <a:ext cx="2232248" cy="5040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Preference </a:t>
            </a:r>
            <a:r>
              <a:rPr lang="en-US" dirty="0">
                <a:solidFill>
                  <a:srgbClr val="FF0000"/>
                </a:solidFill>
              </a:rPr>
              <a:t>dividend</a:t>
            </a:r>
            <a:endParaRPr lang="en-IN" dirty="0"/>
          </a:p>
        </p:txBody>
      </p:sp>
      <p:sp>
        <p:nvSpPr>
          <p:cNvPr id="20" name="Rounded Rectangle 19"/>
          <p:cNvSpPr/>
          <p:nvPr/>
        </p:nvSpPr>
        <p:spPr>
          <a:xfrm>
            <a:off x="3491880" y="2814479"/>
            <a:ext cx="1944216" cy="4705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Interim </a:t>
            </a:r>
            <a:r>
              <a:rPr lang="en-US" dirty="0">
                <a:solidFill>
                  <a:srgbClr val="FF0000"/>
                </a:solidFill>
              </a:rPr>
              <a:t>dividend</a:t>
            </a:r>
            <a:endParaRPr lang="en-IN" dirty="0"/>
          </a:p>
        </p:txBody>
      </p:sp>
      <p:sp>
        <p:nvSpPr>
          <p:cNvPr id="23" name="Rounded Rectangle 22"/>
          <p:cNvSpPr/>
          <p:nvPr/>
        </p:nvSpPr>
        <p:spPr>
          <a:xfrm>
            <a:off x="3491880" y="3284985"/>
            <a:ext cx="1944216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Regular dividend</a:t>
            </a:r>
            <a:endParaRPr lang="en-IN" dirty="0"/>
          </a:p>
        </p:txBody>
      </p:sp>
      <p:sp>
        <p:nvSpPr>
          <p:cNvPr id="27" name="Rounded Rectangle 26"/>
          <p:cNvSpPr/>
          <p:nvPr/>
        </p:nvSpPr>
        <p:spPr>
          <a:xfrm>
            <a:off x="3491880" y="3789042"/>
            <a:ext cx="1944216" cy="576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Special dividend</a:t>
            </a:r>
            <a:endParaRPr lang="en-IN" dirty="0"/>
          </a:p>
        </p:txBody>
      </p:sp>
      <p:sp>
        <p:nvSpPr>
          <p:cNvPr id="28" name="Rounded Rectangle 27"/>
          <p:cNvSpPr/>
          <p:nvPr/>
        </p:nvSpPr>
        <p:spPr>
          <a:xfrm>
            <a:off x="6300192" y="2814480"/>
            <a:ext cx="2232244" cy="4705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Cash </a:t>
            </a:r>
            <a:r>
              <a:rPr lang="en-US" dirty="0">
                <a:solidFill>
                  <a:srgbClr val="FF0000"/>
                </a:solidFill>
              </a:rPr>
              <a:t>dividend</a:t>
            </a:r>
            <a:endParaRPr lang="en-IN" dirty="0"/>
          </a:p>
        </p:txBody>
      </p:sp>
      <p:sp>
        <p:nvSpPr>
          <p:cNvPr id="29" name="Rounded Rectangle 28"/>
          <p:cNvSpPr/>
          <p:nvPr/>
        </p:nvSpPr>
        <p:spPr>
          <a:xfrm>
            <a:off x="6300192" y="3284985"/>
            <a:ext cx="2232246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Stock </a:t>
            </a:r>
            <a:r>
              <a:rPr lang="en-US" dirty="0">
                <a:solidFill>
                  <a:srgbClr val="FF0000"/>
                </a:solidFill>
              </a:rPr>
              <a:t>dividend</a:t>
            </a:r>
            <a:endParaRPr lang="en-IN" dirty="0"/>
          </a:p>
        </p:txBody>
      </p:sp>
      <p:sp>
        <p:nvSpPr>
          <p:cNvPr id="30" name="Rounded Rectangle 29"/>
          <p:cNvSpPr/>
          <p:nvPr/>
        </p:nvSpPr>
        <p:spPr>
          <a:xfrm>
            <a:off x="6300192" y="3789043"/>
            <a:ext cx="2232246" cy="576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Bond </a:t>
            </a:r>
            <a:r>
              <a:rPr lang="en-US" dirty="0">
                <a:solidFill>
                  <a:srgbClr val="FF0000"/>
                </a:solidFill>
              </a:rPr>
              <a:t>dividend</a:t>
            </a:r>
            <a:endParaRPr lang="en-IN" dirty="0"/>
          </a:p>
        </p:txBody>
      </p:sp>
      <p:sp>
        <p:nvSpPr>
          <p:cNvPr id="31" name="Rounded Rectangle 30"/>
          <p:cNvSpPr/>
          <p:nvPr/>
        </p:nvSpPr>
        <p:spPr>
          <a:xfrm>
            <a:off x="6300192" y="4365105"/>
            <a:ext cx="2232246" cy="5400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Scrip dividend</a:t>
            </a:r>
            <a:endParaRPr lang="en-IN" dirty="0"/>
          </a:p>
        </p:txBody>
      </p:sp>
      <p:sp>
        <p:nvSpPr>
          <p:cNvPr id="32" name="Rounded Rectangle 31"/>
          <p:cNvSpPr/>
          <p:nvPr/>
        </p:nvSpPr>
        <p:spPr>
          <a:xfrm>
            <a:off x="6300192" y="4905164"/>
            <a:ext cx="2232246" cy="5220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Property </a:t>
            </a:r>
            <a:r>
              <a:rPr lang="en-US" dirty="0">
                <a:solidFill>
                  <a:srgbClr val="FF0000"/>
                </a:solidFill>
              </a:rPr>
              <a:t>dividend</a:t>
            </a:r>
            <a:endParaRPr lang="en-IN" dirty="0"/>
          </a:p>
        </p:txBody>
      </p:sp>
      <p:sp>
        <p:nvSpPr>
          <p:cNvPr id="33" name="Rounded Rectangle 32"/>
          <p:cNvSpPr/>
          <p:nvPr/>
        </p:nvSpPr>
        <p:spPr>
          <a:xfrm>
            <a:off x="6300192" y="5427222"/>
            <a:ext cx="2232246" cy="5130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Composite dividend</a:t>
            </a:r>
            <a:endParaRPr lang="en-IN" dirty="0"/>
          </a:p>
        </p:txBody>
      </p:sp>
      <p:sp>
        <p:nvSpPr>
          <p:cNvPr id="21" name="Rounded Rectangle 20"/>
          <p:cNvSpPr/>
          <p:nvPr/>
        </p:nvSpPr>
        <p:spPr>
          <a:xfrm>
            <a:off x="6300192" y="5940279"/>
            <a:ext cx="2232246" cy="585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Liquidating dividend</a:t>
            </a:r>
            <a:endParaRPr lang="en-IN" dirty="0"/>
          </a:p>
        </p:txBody>
      </p:sp>
      <p:sp>
        <p:nvSpPr>
          <p:cNvPr id="14" name="Down Arrow 13"/>
          <p:cNvSpPr/>
          <p:nvPr/>
        </p:nvSpPr>
        <p:spPr>
          <a:xfrm>
            <a:off x="4463988" y="908720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Minus 14"/>
          <p:cNvSpPr/>
          <p:nvPr/>
        </p:nvSpPr>
        <p:spPr>
          <a:xfrm>
            <a:off x="1727684" y="1196752"/>
            <a:ext cx="5616618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Down Arrow 15"/>
          <p:cNvSpPr/>
          <p:nvPr/>
        </p:nvSpPr>
        <p:spPr>
          <a:xfrm>
            <a:off x="2438049" y="1245217"/>
            <a:ext cx="45719" cy="3371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Down Arrow 16"/>
          <p:cNvSpPr/>
          <p:nvPr/>
        </p:nvSpPr>
        <p:spPr>
          <a:xfrm>
            <a:off x="4463988" y="1277776"/>
            <a:ext cx="45719" cy="31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Down Arrow 17"/>
          <p:cNvSpPr/>
          <p:nvPr/>
        </p:nvSpPr>
        <p:spPr>
          <a:xfrm>
            <a:off x="6588224" y="1219611"/>
            <a:ext cx="72008" cy="3371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On the basis of types of shares: </a:t>
            </a:r>
            <a:br>
              <a:rPr lang="en-US" sz="3200" b="1" dirty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 dividend 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paid to the equity shareholders of a firm. The rate of dividend is determined by the board of directors of the firm on the basis of current year profits and future fund requirement of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 paid to the preference shareholders of a firm. It is paid at a fixed rate to the preference shareholders before any profit is distributed to equity shareholders.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On the basis of </a:t>
            </a:r>
            <a:r>
              <a:rPr lang="en-US" sz="3200" b="1" dirty="0" smtClean="0">
                <a:solidFill>
                  <a:srgbClr val="C00000"/>
                </a:solidFill>
              </a:rPr>
              <a:t>time of </a:t>
            </a:r>
            <a:r>
              <a:rPr lang="en-US" sz="3200" b="1" dirty="0">
                <a:solidFill>
                  <a:srgbClr val="C00000"/>
                </a:solidFill>
              </a:rPr>
              <a:t>payment:</a:t>
            </a:r>
            <a:br>
              <a:rPr lang="en-US" sz="3200" b="1" dirty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Interim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paid by the company to its shareholders after the balance sheet has been finalized and before the general meeting of the company. It is a dividend paid in advance.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Regular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declared by the company in the annual general meeting in the regular course of the business.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Special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special one time dividend  paid to the shareholders of a firm if the firm earns huge profit in a particular year.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On the basis </a:t>
            </a:r>
            <a:r>
              <a:rPr lang="en-US" sz="3200" b="1" dirty="0" smtClean="0">
                <a:solidFill>
                  <a:srgbClr val="C00000"/>
                </a:solidFill>
              </a:rPr>
              <a:t>of mode of payment:</a:t>
            </a:r>
            <a:br>
              <a:rPr lang="en-US" sz="3200" b="1" dirty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Cash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paid in form of cash. It is paid out of the earnings after interest and taxes of a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Stock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in the form of  stock. It is given to the existing shareholders when a firm wants to raise funds or as a bonus issue.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Bond dividend: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paid in the form of bond or debentures. A firm pays dividend in bonds due to liquidity problems.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Scrip dividend 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paid in the form of promissory note instead of cash due to liquidity problems faced by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5.Property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dividend: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paid in form 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monetory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asset instead of cash due to liquidity problems faced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Composite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dividend: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dividend is paid in more than one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may choose to pay  dividend partly in cash and partly in form of a bond , stock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property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Liquidating </a:t>
            </a:r>
            <a:r>
              <a:rPr lang="en-I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Dividend: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board of directors decides to pay back the original capital contributed by the equity shareholders as dividends, is called as a liquidating dividend. These are usually paid at the time of winding up of the operations of the firm or at the time of final closure.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IN" sz="3200" b="1" dirty="0">
                <a:solidFill>
                  <a:srgbClr val="C00000"/>
                </a:solidFill>
              </a:rPr>
              <a:t>TYPES OF DIVIDEND POLICY 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Stable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policy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Stable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policy is one that maintains regularity in paying some dividend even though the earning fluctuate year after year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in </a:t>
            </a: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types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</a:t>
            </a:r>
            <a:r>
              <a:rPr lang="en-IN" sz="2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</a:t>
            </a:r>
            <a:r>
              <a:rPr lang="en-IN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per share</a:t>
            </a: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I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Paying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fixed amount of dividend per share every year.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IN" sz="2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</a:t>
            </a:r>
            <a:r>
              <a:rPr lang="en-IN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 of earnings: </a:t>
            </a:r>
            <a:endParaRPr lang="en-IN" sz="22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Paying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fixed percentage of net profit as dividend every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year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</a:t>
            </a:r>
            <a:r>
              <a:rPr lang="en-IN" sz="2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</a:t>
            </a:r>
            <a:r>
              <a:rPr lang="en-IN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per share plus extra dividend: </a:t>
            </a:r>
            <a:endParaRPr lang="en-IN" sz="22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Here,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amount of dividend per share plus extra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dividend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year of good profits.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5225</Words>
  <Application>WPS Presentation</Application>
  <PresentationFormat>On-screen Show (4:3)</PresentationFormat>
  <Paragraphs>143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Dividend Analysis</vt:lpstr>
      <vt:lpstr>Meaning of dividend</vt:lpstr>
      <vt:lpstr>Definition</vt:lpstr>
      <vt:lpstr>Types of dividend</vt:lpstr>
      <vt:lpstr>On the basis of types of shares:  </vt:lpstr>
      <vt:lpstr>On the basis of time of payment: </vt:lpstr>
      <vt:lpstr>On the basis of mode of payment: </vt:lpstr>
      <vt:lpstr>PowerPoint 演示文稿</vt:lpstr>
      <vt:lpstr>TYPES OF DIVIDEND POLICY </vt:lpstr>
      <vt:lpstr>PowerPoint 演示文稿</vt:lpstr>
      <vt:lpstr>Optimal dividend policy</vt:lpstr>
      <vt:lpstr>Dividend Pay out ratio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83</cp:revision>
  <dcterms:created xsi:type="dcterms:W3CDTF">2020-04-01T10:20:00Z</dcterms:created>
  <dcterms:modified xsi:type="dcterms:W3CDTF">2024-08-31T07:08:11Z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EF2C62795EAD437BB0073446B249092B_12</vt:lpwstr>
  </property>
  <property fmtid="{D5CDD505-2E9C-101B-9397-08002B2CF9AE}" pid="3" name="KSOProductBuildVer">
    <vt:lpwstr>1033-12.2.0.17562</vt:lpwstr>
  </property>
</Properties>
</file>