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302" r:id="rId3"/>
    <p:sldId id="316" r:id="rId4"/>
    <p:sldId id="280" r:id="rId5"/>
    <p:sldId id="281" r:id="rId6"/>
    <p:sldId id="311" r:id="rId7"/>
    <p:sldId id="31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presProps" Target="presProps.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1" Type="http://schemas.openxmlformats.org/officeDocument/2006/relationships/tableStyles" Target="tableStyles.xml"/><Relationship Id="rId10" Type="http://schemas.openxmlformats.org/officeDocument/2006/relationships/viewProps" Target="viewProp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2E72B169-7479-48B2-910E-C39CF3B338A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E72B169-7479-48B2-910E-C39CF3B338A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E72B169-7479-48B2-910E-C39CF3B338A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2E72B169-7479-48B2-910E-C39CF3B338A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2E72B169-7479-48B2-910E-C39CF3B338A4}" type="datetimeFigureOut">
              <a:rPr lang="en-IN"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2E72B169-7479-48B2-910E-C39CF3B338A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2E72B169-7479-48B2-910E-C39CF3B338A4}" type="datetimeFigureOut">
              <a:rPr lang="en-IN"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2E72B169-7479-48B2-910E-C39CF3B338A4}" type="datetimeFigureOut">
              <a:rPr lang="en-IN"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72B169-7479-48B2-910E-C39CF3B338A4}" type="datetimeFigureOut">
              <a:rPr lang="en-IN"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E72B169-7479-48B2-910E-C39CF3B338A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2E72B169-7479-48B2-910E-C39CF3B338A4}" type="datetimeFigureOut">
              <a:rPr lang="en-IN"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80B7BF7-2A0C-49FB-94FB-0AF1573D1CF9}"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72B169-7479-48B2-910E-C39CF3B338A4}" type="datetimeFigureOut">
              <a:rPr lang="en-IN"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0B7BF7-2A0C-49FB-94FB-0AF1573D1CF9}"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C00000"/>
                </a:solidFill>
              </a:rPr>
              <a:t>Dividend Decision</a:t>
            </a:r>
            <a:endParaRPr lang="en-IN" b="1" dirty="0">
              <a:solidFill>
                <a:srgbClr val="C00000"/>
              </a:solidFill>
            </a:endParaRPr>
          </a:p>
        </p:txBody>
      </p:sp>
      <p:sp>
        <p:nvSpPr>
          <p:cNvPr id="3" name="Subtitle 2"/>
          <p:cNvSpPr>
            <a:spLocks noGrp="1"/>
          </p:cNvSpPr>
          <p:nvPr>
            <p:ph type="subTitle" idx="1"/>
          </p:nvPr>
        </p:nvSpPr>
        <p:spPr/>
        <p:txBody>
          <a:bodyPr>
            <a:normAutofit fontScale="60000"/>
          </a:bodyPr>
          <a:lstStyle/>
          <a:p>
            <a:r>
              <a:rPr lang="en-US" altLang="en-IN" b="1" dirty="0">
                <a:solidFill>
                  <a:srgbClr val="002060"/>
                </a:solidFill>
                <a:sym typeface="+mn-ea"/>
              </a:rPr>
              <a:t>Prepared by </a:t>
            </a:r>
            <a:endParaRPr lang="en-US" altLang="en-IN" b="1" dirty="0">
              <a:solidFill>
                <a:srgbClr val="002060"/>
              </a:solidFill>
              <a:sym typeface="+mn-ea"/>
            </a:endParaRPr>
          </a:p>
          <a:p>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3600" b="1" dirty="0">
                <a:solidFill>
                  <a:srgbClr val="C00000"/>
                </a:solidFill>
              </a:rPr>
              <a:t>Dividend Decision</a:t>
            </a:r>
            <a:endParaRPr lang="en-IN" b="1" dirty="0">
              <a:solidFill>
                <a:srgbClr val="C00000"/>
              </a:solidFill>
            </a:endParaRPr>
          </a:p>
        </p:txBody>
      </p:sp>
      <p:sp>
        <p:nvSpPr>
          <p:cNvPr id="3" name="Content Placeholder 2"/>
          <p:cNvSpPr>
            <a:spLocks noGrp="1"/>
          </p:cNvSpPr>
          <p:nvPr>
            <p:ph idx="1"/>
          </p:nvPr>
        </p:nvSpPr>
        <p:spPr/>
        <p:txBody>
          <a:bodyPr>
            <a:normAutofit/>
          </a:bodyPr>
          <a:lstStyle/>
          <a:p>
            <a:pPr algn="just">
              <a:lnSpc>
                <a:spcPct val="150000"/>
              </a:lnSpc>
              <a:buFont typeface="Wingdings" panose="05000000000000000000" pitchFamily="2" charset="2"/>
              <a:buChar char="Ø"/>
            </a:pPr>
            <a:r>
              <a:rPr lang="en-IN" sz="2200" dirty="0" smtClean="0">
                <a:latin typeface="Times New Roman" panose="02020603050405020304" pitchFamily="18" charset="0"/>
                <a:cs typeface="Times New Roman" panose="02020603050405020304" pitchFamily="18" charset="0"/>
              </a:rPr>
              <a:t>The </a:t>
            </a:r>
            <a:r>
              <a:rPr lang="en-IN" sz="2200" dirty="0">
                <a:latin typeface="Times New Roman" panose="02020603050405020304" pitchFamily="18" charset="0"/>
                <a:cs typeface="Times New Roman" panose="02020603050405020304" pitchFamily="18" charset="0"/>
              </a:rPr>
              <a:t>Dividend Decision is one of the crucial decisions made by the finance manager relating to the </a:t>
            </a:r>
            <a:r>
              <a:rPr lang="en-IN" sz="2200" dirty="0" smtClean="0">
                <a:latin typeface="Times New Roman" panose="02020603050405020304" pitchFamily="18" charset="0"/>
                <a:cs typeface="Times New Roman" panose="02020603050405020304" pitchFamily="18" charset="0"/>
              </a:rPr>
              <a:t>pay outs </a:t>
            </a:r>
            <a:r>
              <a:rPr lang="en-IN" sz="2200" dirty="0">
                <a:latin typeface="Times New Roman" panose="02020603050405020304" pitchFamily="18" charset="0"/>
                <a:cs typeface="Times New Roman" panose="02020603050405020304" pitchFamily="18" charset="0"/>
              </a:rPr>
              <a:t>to the shareholders. </a:t>
            </a:r>
            <a:endParaRPr lang="en-IN" sz="2200" dirty="0" smtClean="0">
              <a:latin typeface="Times New Roman" panose="02020603050405020304" pitchFamily="18" charset="0"/>
              <a:cs typeface="Times New Roman" panose="02020603050405020304" pitchFamily="18" charset="0"/>
            </a:endParaRPr>
          </a:p>
          <a:p>
            <a:pPr algn="just">
              <a:lnSpc>
                <a:spcPct val="150000"/>
              </a:lnSpc>
              <a:buFont typeface="Wingdings" panose="05000000000000000000" pitchFamily="2" charset="2"/>
              <a:buChar char="Ø"/>
            </a:pPr>
            <a:r>
              <a:rPr lang="en-US" sz="2200" dirty="0">
                <a:latin typeface="Times New Roman" panose="02020603050405020304" pitchFamily="18" charset="0"/>
                <a:cs typeface="Times New Roman" panose="02020603050405020304" pitchFamily="18" charset="0"/>
              </a:rPr>
              <a:t> </a:t>
            </a:r>
            <a:r>
              <a:rPr lang="en-IN" sz="2200" dirty="0" smtClean="0">
                <a:latin typeface="Times New Roman" panose="02020603050405020304" pitchFamily="18" charset="0"/>
                <a:cs typeface="Times New Roman" panose="02020603050405020304" pitchFamily="18" charset="0"/>
              </a:rPr>
              <a:t>The pay out </a:t>
            </a:r>
            <a:r>
              <a:rPr lang="en-IN" sz="2200" dirty="0">
                <a:latin typeface="Times New Roman" panose="02020603050405020304" pitchFamily="18" charset="0"/>
                <a:cs typeface="Times New Roman" panose="02020603050405020304" pitchFamily="18" charset="0"/>
              </a:rPr>
              <a:t>is the proportion of Earning Per Share given to the shareholders in the form of dividends.</a:t>
            </a:r>
            <a:endParaRPr lang="en-IN" sz="2200" dirty="0">
              <a:latin typeface="Times New Roman" panose="02020603050405020304" pitchFamily="18" charset="0"/>
              <a:cs typeface="Times New Roman" panose="02020603050405020304" pitchFamily="18" charset="0"/>
            </a:endParaRPr>
          </a:p>
          <a:p>
            <a:pPr marL="0" indent="0" algn="just">
              <a:buNone/>
            </a:pPr>
            <a:r>
              <a:rPr lang="en-IN" sz="2200" dirty="0">
                <a:latin typeface="Times New Roman" panose="02020603050405020304" pitchFamily="18" charset="0"/>
                <a:cs typeface="Times New Roman" panose="02020603050405020304" pitchFamily="18" charset="0"/>
              </a:rPr>
              <a:t> </a:t>
            </a:r>
            <a:endParaRPr lang="en-IN" sz="2200" dirty="0">
              <a:latin typeface="Times New Roman" panose="02020603050405020304" pitchFamily="18" charset="0"/>
              <a:cs typeface="Times New Roman" panose="02020603050405020304" pitchFamily="18" charset="0"/>
            </a:endParaRPr>
          </a:p>
          <a:p>
            <a:pPr algn="just"/>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C00000"/>
                </a:solidFill>
              </a:rPr>
              <a:t>Factors affecting dividend decision</a:t>
            </a:r>
            <a:endParaRPr lang="en-IN" sz="3200" b="1" dirty="0">
              <a:solidFill>
                <a:srgbClr val="C00000"/>
              </a:solidFill>
            </a:endParaRPr>
          </a:p>
        </p:txBody>
      </p:sp>
      <p:sp>
        <p:nvSpPr>
          <p:cNvPr id="3" name="Content Placeholder 2"/>
          <p:cNvSpPr>
            <a:spLocks noGrp="1"/>
          </p:cNvSpPr>
          <p:nvPr>
            <p:ph idx="1"/>
          </p:nvPr>
        </p:nvSpPr>
        <p:spPr>
          <a:xfrm>
            <a:off x="457200" y="1196752"/>
            <a:ext cx="8229600" cy="5544616"/>
          </a:xfrm>
        </p:spPr>
        <p:txBody>
          <a:bodyPr>
            <a:noAutofit/>
          </a:bodyPr>
          <a:lstStyle/>
          <a:p>
            <a:pPr marL="0" indent="0">
              <a:buNone/>
            </a:pPr>
            <a:r>
              <a:rPr lang="en-US" sz="2200" b="1" dirty="0" smtClean="0">
                <a:solidFill>
                  <a:srgbClr val="FF0000"/>
                </a:solidFill>
                <a:latin typeface="Times New Roman" panose="02020603050405020304" pitchFamily="18" charset="0"/>
                <a:cs typeface="Times New Roman" panose="02020603050405020304" pitchFamily="18" charset="0"/>
              </a:rPr>
              <a:t>1. Financial position of the firm:</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When a firm earns stable and adequate profits, It can distribute more dividends to its shareholders.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b="1" dirty="0" smtClean="0">
                <a:solidFill>
                  <a:srgbClr val="FF0000"/>
                </a:solidFill>
                <a:latin typeface="Times New Roman" panose="02020603050405020304" pitchFamily="18" charset="0"/>
                <a:cs typeface="Times New Roman" panose="02020603050405020304" pitchFamily="18" charset="0"/>
              </a:rPr>
              <a:t>2.</a:t>
            </a:r>
            <a:r>
              <a:rPr lang="en-US" sz="2200" b="1" dirty="0" smtClean="0">
                <a:latin typeface="Times New Roman" panose="02020603050405020304" pitchFamily="18" charset="0"/>
                <a:cs typeface="Times New Roman" panose="02020603050405020304" pitchFamily="18" charset="0"/>
              </a:rPr>
              <a:t> </a:t>
            </a:r>
            <a:r>
              <a:rPr lang="en-US" sz="2200" b="1" dirty="0" smtClean="0">
                <a:solidFill>
                  <a:srgbClr val="FF0000"/>
                </a:solidFill>
                <a:latin typeface="Times New Roman" panose="02020603050405020304" pitchFamily="18" charset="0"/>
                <a:cs typeface="Times New Roman" panose="02020603050405020304" pitchFamily="18" charset="0"/>
              </a:rPr>
              <a:t>Legal constraints:</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The companies Act </a:t>
            </a:r>
            <a:r>
              <a:rPr lang="en-US" sz="2200" dirty="0" smtClean="0">
                <a:latin typeface="Times New Roman" panose="02020603050405020304" pitchFamily="18" charset="0"/>
                <a:cs typeface="Times New Roman" panose="02020603050405020304" pitchFamily="18" charset="0"/>
              </a:rPr>
              <a:t>1956 has put </a:t>
            </a:r>
            <a:r>
              <a:rPr lang="en-US" sz="2200" dirty="0" smtClean="0">
                <a:latin typeface="Times New Roman" panose="02020603050405020304" pitchFamily="18" charset="0"/>
                <a:cs typeface="Times New Roman" panose="02020603050405020304" pitchFamily="18" charset="0"/>
              </a:rPr>
              <a:t>several restrictions regarding payments and declaration of dividends. Similarly income tax Act 1961, also lays down certain restrictions of payment of dividends.</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solidFill>
                  <a:srgbClr val="FF0000"/>
                </a:solidFill>
                <a:latin typeface="Times New Roman" panose="02020603050405020304" pitchFamily="18" charset="0"/>
                <a:cs typeface="Times New Roman" panose="02020603050405020304" pitchFamily="18" charset="0"/>
              </a:rPr>
              <a:t>3. Investment opportunities available:</a:t>
            </a:r>
            <a:endParaRPr lang="en-US"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smtClean="0">
                <a:latin typeface="Times New Roman" panose="02020603050405020304" pitchFamily="18" charset="0"/>
                <a:cs typeface="Times New Roman" panose="02020603050405020304" pitchFamily="18" charset="0"/>
              </a:rPr>
              <a:t>If a company has ample investment opportunities available at its disposal, promising high returns it may choose to its retain its profit.</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smtClean="0"/>
            </a:br>
            <a:br>
              <a:rPr lang="en-IN" dirty="0"/>
            </a:br>
            <a:endParaRPr lang="en-IN" dirty="0"/>
          </a:p>
        </p:txBody>
      </p:sp>
      <p:sp>
        <p:nvSpPr>
          <p:cNvPr id="3" name="Content Placeholder 2"/>
          <p:cNvSpPr>
            <a:spLocks noGrp="1"/>
          </p:cNvSpPr>
          <p:nvPr>
            <p:ph idx="1"/>
          </p:nvPr>
        </p:nvSpPr>
        <p:spPr>
          <a:xfrm>
            <a:off x="457200" y="1124744"/>
            <a:ext cx="8229600" cy="5544615"/>
          </a:xfrm>
        </p:spPr>
        <p:txBody>
          <a:bodyPr>
            <a:noAutofit/>
          </a:bodyPr>
          <a:lstStyle/>
          <a:p>
            <a:pPr marL="0" indent="0">
              <a:buNone/>
            </a:pPr>
            <a:r>
              <a:rPr lang="en-US" sz="2200" b="1" dirty="0">
                <a:solidFill>
                  <a:srgbClr val="FF0000"/>
                </a:solidFill>
                <a:latin typeface="Times New Roman" panose="02020603050405020304" pitchFamily="18" charset="0"/>
                <a:cs typeface="Times New Roman" panose="02020603050405020304" pitchFamily="18" charset="0"/>
              </a:rPr>
              <a:t>4.</a:t>
            </a:r>
            <a:r>
              <a:rPr lang="en-US" sz="2200" b="1" dirty="0">
                <a:latin typeface="Times New Roman" panose="02020603050405020304" pitchFamily="18" charset="0"/>
                <a:cs typeface="Times New Roman" panose="02020603050405020304" pitchFamily="18" charset="0"/>
              </a:rPr>
              <a:t> </a:t>
            </a:r>
            <a:r>
              <a:rPr lang="en-US" sz="2200" b="1" dirty="0">
                <a:solidFill>
                  <a:srgbClr val="FF0000"/>
                </a:solidFill>
                <a:latin typeface="Times New Roman" panose="02020603050405020304" pitchFamily="18" charset="0"/>
                <a:cs typeface="Times New Roman" panose="02020603050405020304" pitchFamily="18" charset="0"/>
              </a:rPr>
              <a:t>Shareholders preference and expectations:</a:t>
            </a:r>
            <a:endParaRPr lang="en-US" sz="2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Dividend policy of a company  depends upon the preferences of the shareholders and their expectations regarding the rate of dividend</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b="1" dirty="0" smtClean="0">
                <a:solidFill>
                  <a:srgbClr val="FF0000"/>
                </a:solidFill>
                <a:latin typeface="Times New Roman" panose="02020603050405020304" pitchFamily="18" charset="0"/>
                <a:cs typeface="Times New Roman" panose="02020603050405020304" pitchFamily="18" charset="0"/>
              </a:rPr>
              <a:t>5</a:t>
            </a:r>
            <a:r>
              <a:rPr lang="en-US" sz="2200" b="1" dirty="0">
                <a:latin typeface="Times New Roman" panose="02020603050405020304" pitchFamily="18" charset="0"/>
                <a:cs typeface="Times New Roman" panose="02020603050405020304" pitchFamily="18" charset="0"/>
              </a:rPr>
              <a:t>. </a:t>
            </a:r>
            <a:r>
              <a:rPr lang="en-US" sz="2200" b="1" dirty="0">
                <a:solidFill>
                  <a:srgbClr val="FF0000"/>
                </a:solidFill>
                <a:latin typeface="Times New Roman" panose="02020603050405020304" pitchFamily="18" charset="0"/>
                <a:cs typeface="Times New Roman" panose="02020603050405020304" pitchFamily="18" charset="0"/>
              </a:rPr>
              <a:t>Sources of finance:</a:t>
            </a:r>
            <a:endParaRPr lang="en-US" sz="2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If the firm has external financial sources available at its disposal, it may not use funds from its retained earnings</a:t>
            </a:r>
            <a:r>
              <a:rPr lang="en-US" sz="2200" dirty="0" smtClean="0">
                <a:latin typeface="Times New Roman" panose="02020603050405020304" pitchFamily="18" charset="0"/>
                <a:cs typeface="Times New Roman" panose="02020603050405020304" pitchFamily="18" charset="0"/>
              </a:rPr>
              <a:t>.</a:t>
            </a: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r>
              <a:rPr lang="en-US" sz="2200" b="1" dirty="0" smtClean="0">
                <a:solidFill>
                  <a:srgbClr val="FF0000"/>
                </a:solidFill>
                <a:latin typeface="Times New Roman" panose="02020603050405020304" pitchFamily="18" charset="0"/>
                <a:cs typeface="Times New Roman" panose="02020603050405020304" pitchFamily="18" charset="0"/>
              </a:rPr>
              <a:t>6</a:t>
            </a:r>
            <a:r>
              <a:rPr lang="en-US" sz="2200" b="1" dirty="0">
                <a:solidFill>
                  <a:srgbClr val="FF0000"/>
                </a:solidFill>
                <a:latin typeface="Times New Roman" panose="02020603050405020304" pitchFamily="18" charset="0"/>
                <a:cs typeface="Times New Roman" panose="02020603050405020304" pitchFamily="18" charset="0"/>
              </a:rPr>
              <a:t>.</a:t>
            </a:r>
            <a:r>
              <a:rPr lang="en-US" sz="2200" b="1" dirty="0">
                <a:latin typeface="Times New Roman" panose="02020603050405020304" pitchFamily="18" charset="0"/>
                <a:cs typeface="Times New Roman" panose="02020603050405020304" pitchFamily="18" charset="0"/>
              </a:rPr>
              <a:t> </a:t>
            </a:r>
            <a:r>
              <a:rPr lang="en-US" sz="2200" b="1" dirty="0">
                <a:solidFill>
                  <a:srgbClr val="FF0000"/>
                </a:solidFill>
                <a:latin typeface="Times New Roman" panose="02020603050405020304" pitchFamily="18" charset="0"/>
                <a:cs typeface="Times New Roman" panose="02020603050405020304" pitchFamily="18" charset="0"/>
              </a:rPr>
              <a:t>Growth rate of the firm:</a:t>
            </a:r>
            <a:endParaRPr lang="en-US" sz="2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 </a:t>
            </a:r>
            <a:r>
              <a:rPr lang="en-US" sz="2200" dirty="0" smtClean="0">
                <a:latin typeface="Times New Roman" panose="02020603050405020304" pitchFamily="18" charset="0"/>
                <a:cs typeface="Times New Roman" panose="02020603050405020304" pitchFamily="18" charset="0"/>
              </a:rPr>
              <a:t>High </a:t>
            </a:r>
            <a:r>
              <a:rPr lang="en-US" sz="2200" dirty="0">
                <a:latin typeface="Times New Roman" panose="02020603050405020304" pitchFamily="18" charset="0"/>
                <a:cs typeface="Times New Roman" panose="02020603050405020304" pitchFamily="18" charset="0"/>
              </a:rPr>
              <a:t>growth rate implies that  the </a:t>
            </a:r>
            <a:r>
              <a:rPr lang="en-US" sz="2200" dirty="0" smtClean="0">
                <a:latin typeface="Times New Roman" panose="02020603050405020304" pitchFamily="18" charset="0"/>
                <a:cs typeface="Times New Roman" panose="02020603050405020304" pitchFamily="18" charset="0"/>
              </a:rPr>
              <a:t>firm can </a:t>
            </a:r>
            <a:r>
              <a:rPr lang="en-US" sz="2200" dirty="0">
                <a:latin typeface="Times New Roman" panose="02020603050405020304" pitchFamily="18" charset="0"/>
                <a:cs typeface="Times New Roman" panose="02020603050405020304" pitchFamily="18" charset="0"/>
              </a:rPr>
              <a:t>distribute more dividend to its share holders</a:t>
            </a:r>
            <a:r>
              <a:rPr lang="en-US" sz="2200" dirty="0" smtClean="0">
                <a:latin typeface="Times New Roman" panose="02020603050405020304" pitchFamily="18" charset="0"/>
                <a:cs typeface="Times New Roman" panose="02020603050405020304" pitchFamily="18" charset="0"/>
              </a:rPr>
              <a:t>.</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US" sz="2200" dirty="0" smtClean="0">
              <a:latin typeface="Times New Roman" panose="02020603050405020304" pitchFamily="18" charset="0"/>
              <a:cs typeface="Times New Roman" panose="02020603050405020304" pitchFamily="18" charset="0"/>
            </a:endParaRPr>
          </a:p>
          <a:p>
            <a:pPr marL="0" indent="0">
              <a:buNone/>
            </a:pPr>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Autofit/>
          </a:bodyPr>
          <a:lstStyle/>
          <a:p>
            <a:pPr marL="0" indent="0">
              <a:buNone/>
            </a:pPr>
            <a:r>
              <a:rPr lang="en-US" sz="2200" b="1" dirty="0">
                <a:solidFill>
                  <a:srgbClr val="FF0000"/>
                </a:solidFill>
                <a:latin typeface="Times New Roman" panose="02020603050405020304" pitchFamily="18" charset="0"/>
                <a:cs typeface="Times New Roman" panose="02020603050405020304" pitchFamily="18" charset="0"/>
              </a:rPr>
              <a:t>7. Tax policy:</a:t>
            </a:r>
            <a:endParaRPr lang="en-US" sz="2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If the government provides tax incentives , the firm can pay more dividend to its shareholders.</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US" sz="2200" b="1" dirty="0" smtClean="0">
                <a:solidFill>
                  <a:srgbClr val="FF0000"/>
                </a:solidFill>
                <a:latin typeface="Times New Roman" panose="02020603050405020304" pitchFamily="18" charset="0"/>
                <a:cs typeface="Times New Roman" panose="02020603050405020304" pitchFamily="18" charset="0"/>
              </a:rPr>
              <a:t>8</a:t>
            </a:r>
            <a:r>
              <a:rPr lang="en-US" sz="2200" b="1" dirty="0">
                <a:solidFill>
                  <a:srgbClr val="FF0000"/>
                </a:solidFill>
                <a:latin typeface="Times New Roman" panose="02020603050405020304" pitchFamily="18" charset="0"/>
                <a:cs typeface="Times New Roman" panose="02020603050405020304" pitchFamily="18" charset="0"/>
              </a:rPr>
              <a:t>. Capital market conditions:</a:t>
            </a:r>
            <a:endParaRPr lang="en-US" sz="2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If the capital market is perfect ,it will result in higher earnings of the company and lead to increase in dividend of shareholders.</a:t>
            </a:r>
            <a:endParaRPr lang="en-US" sz="2200" dirty="0">
              <a:latin typeface="Times New Roman" panose="02020603050405020304" pitchFamily="18" charset="0"/>
              <a:cs typeface="Times New Roman" panose="02020603050405020304" pitchFamily="18" charset="0"/>
            </a:endParaRPr>
          </a:p>
          <a:p>
            <a:pPr marL="0" indent="0">
              <a:buNone/>
            </a:pPr>
            <a:endParaRPr lang="en-US" sz="2200" dirty="0">
              <a:latin typeface="Times New Roman" panose="02020603050405020304" pitchFamily="18" charset="0"/>
              <a:cs typeface="Times New Roman" panose="02020603050405020304" pitchFamily="18" charset="0"/>
            </a:endParaRPr>
          </a:p>
          <a:p>
            <a:pPr marL="0" indent="0">
              <a:buNone/>
            </a:pPr>
            <a:r>
              <a:rPr lang="en-US" sz="2200" b="1" dirty="0">
                <a:solidFill>
                  <a:srgbClr val="FF0000"/>
                </a:solidFill>
                <a:latin typeface="Times New Roman" panose="02020603050405020304" pitchFamily="18" charset="0"/>
                <a:cs typeface="Times New Roman" panose="02020603050405020304" pitchFamily="18" charset="0"/>
              </a:rPr>
              <a:t>9. Liquidity position of the firm:</a:t>
            </a:r>
            <a:endParaRPr lang="en-US" sz="22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200" dirty="0">
                <a:latin typeface="Times New Roman" panose="02020603050405020304" pitchFamily="18" charset="0"/>
                <a:cs typeface="Times New Roman" panose="02020603050405020304" pitchFamily="18" charset="0"/>
              </a:rPr>
              <a:t>A company facing liquidity constraints may not be able to distribute its profit in form of cash and may opt to pay in form of stocks or not pay dividend at all for that period.</a:t>
            </a:r>
            <a:endParaRPr lang="en-US"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457200" y="1052736"/>
            <a:ext cx="8229600" cy="5472608"/>
          </a:xfrm>
        </p:spPr>
        <p:txBody>
          <a:bodyPr>
            <a:noAutofit/>
          </a:bodyPr>
          <a:lstStyle/>
          <a:p>
            <a:pPr marL="0" indent="0">
              <a:buNone/>
            </a:pPr>
            <a:r>
              <a:rPr lang="en-IN" sz="2200" b="1" dirty="0" smtClean="0">
                <a:solidFill>
                  <a:srgbClr val="FF0000"/>
                </a:solidFill>
                <a:latin typeface="Times New Roman" panose="02020603050405020304" pitchFamily="18" charset="0"/>
                <a:cs typeface="Times New Roman" panose="02020603050405020304" pitchFamily="18" charset="0"/>
              </a:rPr>
              <a:t>10. Attitude </a:t>
            </a:r>
            <a:r>
              <a:rPr lang="en-IN" sz="2200" b="1" dirty="0">
                <a:solidFill>
                  <a:srgbClr val="FF0000"/>
                </a:solidFill>
                <a:latin typeface="Times New Roman" panose="02020603050405020304" pitchFamily="18" charset="0"/>
                <a:cs typeface="Times New Roman" panose="02020603050405020304" pitchFamily="18" charset="0"/>
              </a:rPr>
              <a:t>of management towards control: </a:t>
            </a:r>
            <a:endParaRPr lang="en-IN" sz="2200" b="1" dirty="0" smtClean="0">
              <a:solidFill>
                <a:srgbClr val="FF0000"/>
              </a:solidFill>
              <a:latin typeface="Times New Roman" panose="02020603050405020304" pitchFamily="18" charset="0"/>
              <a:cs typeface="Times New Roman" panose="02020603050405020304" pitchFamily="18" charset="0"/>
            </a:endParaRPr>
          </a:p>
          <a:p>
            <a:pPr marL="0" indent="0">
              <a:buNone/>
            </a:pPr>
            <a:r>
              <a:rPr lang="en-IN" sz="2200" b="1" dirty="0">
                <a:latin typeface="Times New Roman" panose="02020603050405020304" pitchFamily="18" charset="0"/>
                <a:cs typeface="Times New Roman" panose="02020603050405020304" pitchFamily="18" charset="0"/>
              </a:rPr>
              <a:t> </a:t>
            </a:r>
            <a:r>
              <a:rPr lang="en-IN" sz="2200" b="1" dirty="0" smtClean="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f </a:t>
            </a:r>
            <a:r>
              <a:rPr lang="en-IN" sz="2200" dirty="0">
                <a:latin typeface="Times New Roman" panose="02020603050405020304" pitchFamily="18" charset="0"/>
                <a:cs typeface="Times New Roman" panose="02020603050405020304" pitchFamily="18" charset="0"/>
              </a:rPr>
              <a:t>the management wants to retain the control in existing shareholders, should retain adequate fund for further necessary.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1" dirty="0" smtClean="0">
                <a:solidFill>
                  <a:srgbClr val="FF0000"/>
                </a:solidFill>
                <a:latin typeface="Times New Roman" panose="02020603050405020304" pitchFamily="18" charset="0"/>
                <a:cs typeface="Times New Roman" panose="02020603050405020304" pitchFamily="18" charset="0"/>
              </a:rPr>
              <a:t>11. Past </a:t>
            </a:r>
            <a:r>
              <a:rPr lang="en-IN" sz="2200" b="1" dirty="0">
                <a:solidFill>
                  <a:srgbClr val="FF0000"/>
                </a:solidFill>
                <a:latin typeface="Times New Roman" panose="02020603050405020304" pitchFamily="18" charset="0"/>
                <a:cs typeface="Times New Roman" panose="02020603050405020304" pitchFamily="18" charset="0"/>
              </a:rPr>
              <a:t>dividend rate:</a:t>
            </a:r>
            <a:r>
              <a:rPr lang="en-IN" sz="2200" b="1"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N</a:t>
            </a:r>
            <a:r>
              <a:rPr lang="en-IN" sz="2200" dirty="0" smtClean="0">
                <a:latin typeface="Times New Roman" panose="02020603050405020304" pitchFamily="18" charset="0"/>
                <a:cs typeface="Times New Roman" panose="02020603050405020304" pitchFamily="18" charset="0"/>
              </a:rPr>
              <a:t>ew </a:t>
            </a:r>
            <a:r>
              <a:rPr lang="en-IN" sz="2200" dirty="0">
                <a:latin typeface="Times New Roman" panose="02020603050405020304" pitchFamily="18" charset="0"/>
                <a:cs typeface="Times New Roman" panose="02020603050405020304" pitchFamily="18" charset="0"/>
              </a:rPr>
              <a:t>dividend rate should not be below the past rate for a new company.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1" dirty="0" smtClean="0">
                <a:solidFill>
                  <a:srgbClr val="FF0000"/>
                </a:solidFill>
                <a:latin typeface="Times New Roman" panose="02020603050405020304" pitchFamily="18" charset="0"/>
                <a:cs typeface="Times New Roman" panose="02020603050405020304" pitchFamily="18" charset="0"/>
              </a:rPr>
              <a:t>12. Ability </a:t>
            </a:r>
            <a:r>
              <a:rPr lang="en-IN" sz="2200" b="1" dirty="0">
                <a:solidFill>
                  <a:srgbClr val="FF0000"/>
                </a:solidFill>
                <a:latin typeface="Times New Roman" panose="02020603050405020304" pitchFamily="18" charset="0"/>
                <a:cs typeface="Times New Roman" panose="02020603050405020304" pitchFamily="18" charset="0"/>
              </a:rPr>
              <a:t>to borrow:</a:t>
            </a:r>
            <a:r>
              <a:rPr lang="en-IN" sz="2200" b="1"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f </a:t>
            </a:r>
            <a:r>
              <a:rPr lang="en-IN" sz="2200" dirty="0">
                <a:latin typeface="Times New Roman" panose="02020603050405020304" pitchFamily="18" charset="0"/>
                <a:cs typeface="Times New Roman" panose="02020603050405020304" pitchFamily="18" charset="0"/>
              </a:rPr>
              <a:t>the company has high borrowing capacity, they can distribute more among its shareholders. </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b="1" dirty="0" smtClean="0">
                <a:solidFill>
                  <a:srgbClr val="FF0000"/>
                </a:solidFill>
                <a:latin typeface="Times New Roman" panose="02020603050405020304" pitchFamily="18" charset="0"/>
                <a:cs typeface="Times New Roman" panose="02020603050405020304" pitchFamily="18" charset="0"/>
              </a:rPr>
              <a:t>13. Need </a:t>
            </a:r>
            <a:r>
              <a:rPr lang="en-IN" sz="2200" b="1" dirty="0">
                <a:solidFill>
                  <a:srgbClr val="FF0000"/>
                </a:solidFill>
                <a:latin typeface="Times New Roman" panose="02020603050405020304" pitchFamily="18" charset="0"/>
                <a:cs typeface="Times New Roman" panose="02020603050405020304" pitchFamily="18" charset="0"/>
              </a:rPr>
              <a:t>to repay debt:</a:t>
            </a:r>
            <a:r>
              <a:rPr lang="en-IN" sz="2200" b="1"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I</a:t>
            </a:r>
            <a:r>
              <a:rPr lang="en-IN" sz="2200" dirty="0" smtClean="0">
                <a:latin typeface="Times New Roman" panose="02020603050405020304" pitchFamily="18" charset="0"/>
                <a:cs typeface="Times New Roman" panose="02020603050405020304" pitchFamily="18" charset="0"/>
              </a:rPr>
              <a:t>f </a:t>
            </a:r>
            <a:r>
              <a:rPr lang="en-IN" sz="2200" dirty="0">
                <a:latin typeface="Times New Roman" panose="02020603050405020304" pitchFamily="18" charset="0"/>
                <a:cs typeface="Times New Roman" panose="02020603050405020304" pitchFamily="18" charset="0"/>
              </a:rPr>
              <a:t>the firm has more debt, they should retain adequate fund to repay it</a:t>
            </a:r>
            <a:r>
              <a:rPr lang="en-IN" sz="2200" dirty="0" smtClean="0">
                <a:latin typeface="Times New Roman" panose="02020603050405020304" pitchFamily="18" charset="0"/>
                <a:cs typeface="Times New Roman" panose="02020603050405020304" pitchFamily="18" charset="0"/>
              </a:rPr>
              <a:t>.</a:t>
            </a:r>
            <a:endParaRPr lang="en-IN" sz="2200" dirty="0" smtClean="0">
              <a:latin typeface="Times New Roman" panose="02020603050405020304" pitchFamily="18" charset="0"/>
              <a:cs typeface="Times New Roman" panose="02020603050405020304" pitchFamily="18" charset="0"/>
            </a:endParaRPr>
          </a:p>
          <a:p>
            <a:pPr marL="0" indent="0">
              <a:buNone/>
            </a:pPr>
            <a:endParaRPr lang="en-IN" sz="2200" dirty="0" smtClean="0">
              <a:latin typeface="Times New Roman" panose="02020603050405020304" pitchFamily="18" charset="0"/>
              <a:cs typeface="Times New Roman" panose="02020603050405020304" pitchFamily="18" charset="0"/>
            </a:endParaRPr>
          </a:p>
          <a:p>
            <a:pPr marL="0" indent="0">
              <a:buNone/>
            </a:pPr>
            <a:r>
              <a:rPr lang="en-IN" sz="2200" dirty="0" smtClean="0">
                <a:latin typeface="Times New Roman" panose="02020603050405020304" pitchFamily="18" charset="0"/>
                <a:cs typeface="Times New Roman" panose="02020603050405020304" pitchFamily="18" charset="0"/>
              </a:rPr>
              <a:t> </a:t>
            </a:r>
            <a:r>
              <a:rPr lang="en-IN" sz="2200" b="1" dirty="0" smtClean="0">
                <a:solidFill>
                  <a:srgbClr val="FF0000"/>
                </a:solidFill>
                <a:latin typeface="Times New Roman" panose="02020603050405020304" pitchFamily="18" charset="0"/>
                <a:cs typeface="Times New Roman" panose="02020603050405020304" pitchFamily="18" charset="0"/>
              </a:rPr>
              <a:t>14. Trade </a:t>
            </a:r>
            <a:r>
              <a:rPr lang="en-IN" sz="2200" b="1" dirty="0">
                <a:solidFill>
                  <a:srgbClr val="FF0000"/>
                </a:solidFill>
                <a:latin typeface="Times New Roman" panose="02020603050405020304" pitchFamily="18" charset="0"/>
                <a:cs typeface="Times New Roman" panose="02020603050405020304" pitchFamily="18" charset="0"/>
              </a:rPr>
              <a:t>cycle:</a:t>
            </a:r>
            <a:r>
              <a:rPr lang="en-IN" sz="2200" b="1" dirty="0">
                <a:latin typeface="Times New Roman" panose="02020603050405020304" pitchFamily="18" charset="0"/>
                <a:cs typeface="Times New Roman" panose="02020603050405020304" pitchFamily="18" charset="0"/>
              </a:rPr>
              <a:t> </a:t>
            </a:r>
            <a:r>
              <a:rPr lang="en-IN" sz="2200" dirty="0">
                <a:latin typeface="Times New Roman" panose="02020603050405020304" pitchFamily="18" charset="0"/>
                <a:cs typeface="Times New Roman" panose="02020603050405020304" pitchFamily="18" charset="0"/>
              </a:rPr>
              <a:t>D</a:t>
            </a:r>
            <a:r>
              <a:rPr lang="en-IN" sz="2200" dirty="0" smtClean="0">
                <a:latin typeface="Times New Roman" panose="02020603050405020304" pitchFamily="18" charset="0"/>
                <a:cs typeface="Times New Roman" panose="02020603050405020304" pitchFamily="18" charset="0"/>
              </a:rPr>
              <a:t>uring </a:t>
            </a:r>
            <a:r>
              <a:rPr lang="en-IN" sz="2200" dirty="0">
                <a:latin typeface="Times New Roman" panose="02020603050405020304" pitchFamily="18" charset="0"/>
                <a:cs typeface="Times New Roman" panose="02020603050405020304" pitchFamily="18" charset="0"/>
              </a:rPr>
              <a:t>inflation, companies </a:t>
            </a:r>
            <a:r>
              <a:rPr lang="en-IN" sz="2200" dirty="0" smtClean="0">
                <a:latin typeface="Times New Roman" panose="02020603050405020304" pitchFamily="18" charset="0"/>
                <a:cs typeface="Times New Roman" panose="02020603050405020304" pitchFamily="18" charset="0"/>
              </a:rPr>
              <a:t>cannot </a:t>
            </a:r>
            <a:r>
              <a:rPr lang="en-IN" sz="2200" dirty="0">
                <a:latin typeface="Times New Roman" panose="02020603050405020304" pitchFamily="18" charset="0"/>
                <a:cs typeface="Times New Roman" panose="02020603050405020304" pitchFamily="18" charset="0"/>
              </a:rPr>
              <a:t>declare more dividend. </a:t>
            </a:r>
            <a:endParaRPr lang="en-IN" sz="2200" dirty="0">
              <a:latin typeface="Times New Roman" panose="02020603050405020304" pitchFamily="18" charset="0"/>
              <a:cs typeface="Times New Roman" panose="02020603050405020304" pitchFamily="18" charset="0"/>
            </a:endParaRPr>
          </a:p>
          <a:p>
            <a:endParaRPr lang="en-IN" sz="22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2390</Words>
  <Application>WPS Presentation</Application>
  <PresentationFormat>On-screen Show (4:3)</PresentationFormat>
  <Paragraphs>61</Paragraphs>
  <Slides>6</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6</vt:i4>
      </vt:variant>
    </vt:vector>
  </HeadingPairs>
  <TitlesOfParts>
    <vt:vector size="14" baseType="lpstr">
      <vt:lpstr>Arial</vt:lpstr>
      <vt:lpstr>SimSun</vt:lpstr>
      <vt:lpstr>Wingdings</vt:lpstr>
      <vt:lpstr>Times New Roman</vt:lpstr>
      <vt:lpstr>Calibri</vt:lpstr>
      <vt:lpstr>Microsoft YaHei</vt:lpstr>
      <vt:lpstr>Arial Unicode MS</vt:lpstr>
      <vt:lpstr>Office Theme</vt:lpstr>
      <vt:lpstr>Dividend Decision</vt:lpstr>
      <vt:lpstr>Dividend Decision</vt:lpstr>
      <vt:lpstr>Factors affecting dividend decision</vt:lpstr>
      <vt:lpstr>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81</cp:revision>
  <dcterms:created xsi:type="dcterms:W3CDTF">2020-04-01T10:20:00Z</dcterms:created>
  <dcterms:modified xsi:type="dcterms:W3CDTF">2024-08-31T07:08:22Z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172061BDE82E4CE8A3CDCD1F4C47E137_12</vt:lpwstr>
  </property>
  <property fmtid="{D5CDD505-2E9C-101B-9397-08002B2CF9AE}" pid="3" name="KSOProductBuildVer">
    <vt:lpwstr>1033-12.2.0.17562</vt:lpwstr>
  </property>
</Properties>
</file>