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2" r:id="rId3"/>
    <p:sldId id="282" r:id="rId4"/>
    <p:sldId id="283" r:id="rId5"/>
    <p:sldId id="284" r:id="rId6"/>
    <p:sldId id="285" r:id="rId7"/>
    <p:sldId id="286" r:id="rId8"/>
    <p:sldId id="287" r:id="rId9"/>
    <p:sldId id="318" r:id="rId10"/>
    <p:sldId id="321" r:id="rId11"/>
    <p:sldId id="319" r:id="rId12"/>
    <p:sldId id="322" r:id="rId13"/>
    <p:sldId id="324" r:id="rId14"/>
    <p:sldId id="32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Dividend Decision Model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endParaRPr lang="en-IN" sz="2200" dirty="0"/>
          </a:p>
          <a:p>
            <a:pPr marL="0" indent="0">
              <a:buNone/>
            </a:pPr>
            <a:r>
              <a:rPr lang="en-IN" sz="2200" dirty="0" smtClean="0"/>
              <a:t>			</a:t>
            </a:r>
            <a:r>
              <a:rPr lang="en-IN" sz="2200" dirty="0" smtClean="0">
                <a:solidFill>
                  <a:srgbClr val="FF0000"/>
                </a:solidFill>
              </a:rPr>
              <a:t>P   =  </a:t>
            </a:r>
            <a:r>
              <a:rPr lang="en-IN" sz="2200" i="1" dirty="0">
                <a:solidFill>
                  <a:srgbClr val="FF0000"/>
                </a:solidFill>
              </a:rPr>
              <a:t>D +</a:t>
            </a:r>
            <a:r>
              <a:rPr lang="en-IN" sz="2200" i="1" u="sng" dirty="0">
                <a:solidFill>
                  <a:srgbClr val="FF0000"/>
                </a:solidFill>
              </a:rPr>
              <a:t> r </a:t>
            </a:r>
            <a:r>
              <a:rPr lang="en-IN" sz="2200" dirty="0">
                <a:solidFill>
                  <a:srgbClr val="FF0000"/>
                </a:solidFill>
              </a:rPr>
              <a:t>(</a:t>
            </a:r>
            <a:r>
              <a:rPr lang="en-IN" sz="2200" i="1" dirty="0">
                <a:solidFill>
                  <a:srgbClr val="FF0000"/>
                </a:solidFill>
              </a:rPr>
              <a:t>E </a:t>
            </a:r>
            <a:r>
              <a:rPr lang="en-IN" sz="2200" i="1" dirty="0" smtClean="0">
                <a:solidFill>
                  <a:srgbClr val="FF0000"/>
                </a:solidFill>
              </a:rPr>
              <a:t>- D</a:t>
            </a:r>
            <a:r>
              <a:rPr lang="en-IN" sz="2200" dirty="0">
                <a:solidFill>
                  <a:srgbClr val="FF0000"/>
                </a:solidFill>
              </a:rPr>
              <a:t>)</a:t>
            </a:r>
            <a:endParaRPr lang="en-IN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200" i="1" dirty="0">
                <a:solidFill>
                  <a:srgbClr val="FF0000"/>
                </a:solidFill>
              </a:rPr>
              <a:t>   </a:t>
            </a:r>
            <a:r>
              <a:rPr lang="en-IN" sz="2200" i="1" dirty="0" smtClean="0">
                <a:solidFill>
                  <a:srgbClr val="FF0000"/>
                </a:solidFill>
              </a:rPr>
              <a:t>			               </a:t>
            </a:r>
            <a:r>
              <a:rPr lang="en-IN" sz="2200" dirty="0" smtClean="0">
                <a:solidFill>
                  <a:srgbClr val="FF0000"/>
                </a:solidFill>
              </a:rPr>
              <a:t> </a:t>
            </a:r>
            <a:r>
              <a:rPr lang="en-IN" sz="2200" dirty="0" err="1" smtClean="0">
                <a:solidFill>
                  <a:srgbClr val="FF0000"/>
                </a:solidFill>
              </a:rPr>
              <a:t>ke</a:t>
            </a:r>
            <a:r>
              <a:rPr lang="en-IN" sz="2200" u="sng" dirty="0" smtClean="0">
                <a:solidFill>
                  <a:srgbClr val="FF0000"/>
                </a:solidFill>
              </a:rPr>
              <a:t>                             </a:t>
            </a:r>
            <a:endParaRPr lang="en-IN" sz="22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FF0000"/>
                </a:solidFill>
              </a:rPr>
              <a:t>	</a:t>
            </a:r>
            <a:r>
              <a:rPr lang="en-IN" sz="2200" dirty="0" smtClean="0">
                <a:solidFill>
                  <a:srgbClr val="FF0000"/>
                </a:solidFill>
              </a:rPr>
              <a:t>			  </a:t>
            </a:r>
            <a:r>
              <a:rPr lang="en-IN" sz="2200" dirty="0" err="1" smtClean="0">
                <a:solidFill>
                  <a:srgbClr val="FF0000"/>
                </a:solidFill>
              </a:rPr>
              <a:t>ke</a:t>
            </a:r>
            <a:endParaRPr lang="en-IN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200" dirty="0"/>
              <a:t>Where,</a:t>
            </a:r>
            <a:endParaRPr lang="en-IN" sz="2200" dirty="0"/>
          </a:p>
          <a:p>
            <a:pPr marL="0" indent="0">
              <a:buNone/>
            </a:pPr>
            <a:r>
              <a:rPr lang="en-IN" sz="2200" dirty="0"/>
              <a:t>	P = Market price per share</a:t>
            </a:r>
            <a:endParaRPr lang="en-IN" sz="2200" dirty="0"/>
          </a:p>
          <a:p>
            <a:pPr marL="0" indent="0">
              <a:buNone/>
            </a:pPr>
            <a:r>
              <a:rPr lang="en-IN" sz="2200" dirty="0"/>
              <a:t>	D = Dividend per share</a:t>
            </a:r>
            <a:endParaRPr lang="en-IN" sz="2200" dirty="0"/>
          </a:p>
          <a:p>
            <a:pPr marL="0" indent="0">
              <a:buNone/>
            </a:pPr>
            <a:r>
              <a:rPr lang="en-IN" sz="2200" dirty="0"/>
              <a:t>	E = Earnings per share i.e., 8</a:t>
            </a:r>
            <a:endParaRPr lang="en-IN" sz="2200" dirty="0"/>
          </a:p>
          <a:p>
            <a:pPr marL="0" indent="0">
              <a:buNone/>
            </a:pPr>
            <a:r>
              <a:rPr lang="en-IN" sz="2200" dirty="0"/>
              <a:t>	r = Internal rate of return (Actual capitalization rate)</a:t>
            </a:r>
            <a:endParaRPr lang="en-IN" sz="2200" dirty="0"/>
          </a:p>
          <a:p>
            <a:pPr marL="0" indent="0">
              <a:buNone/>
            </a:pPr>
            <a:r>
              <a:rPr lang="en-IN" sz="2200" dirty="0"/>
              <a:t>	</a:t>
            </a:r>
            <a:r>
              <a:rPr lang="en-IN" sz="2200" dirty="0" err="1" smtClean="0"/>
              <a:t>Ke</a:t>
            </a:r>
            <a:r>
              <a:rPr lang="en-IN" sz="2200" dirty="0" smtClean="0"/>
              <a:t> </a:t>
            </a:r>
            <a:r>
              <a:rPr lang="en-IN" sz="2200" dirty="0"/>
              <a:t>= Cost capital (External capitalization rate) i.e.,10%or </a:t>
            </a:r>
            <a:r>
              <a:rPr lang="en-IN" sz="2200" dirty="0" smtClean="0"/>
              <a:t>	0.10</a:t>
            </a:r>
            <a:endParaRPr lang="en-IN" sz="2200" dirty="0"/>
          </a:p>
          <a:p>
            <a:endParaRPr lang="en-IN" sz="2200" dirty="0"/>
          </a:p>
          <a:p>
            <a:endParaRPr lang="en-IN" sz="2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923928" y="2852936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IN" sz="2400" b="1" dirty="0">
                <a:solidFill>
                  <a:srgbClr val="C00000"/>
                </a:solidFill>
              </a:rPr>
              <a:t>Now, we can calculate the market price per share based on different IRRs and </a:t>
            </a:r>
            <a:r>
              <a:rPr lang="en-IN" sz="2400" b="1" dirty="0" smtClean="0">
                <a:solidFill>
                  <a:srgbClr val="C00000"/>
                </a:solidFill>
              </a:rPr>
              <a:t>dividend</a:t>
            </a:r>
            <a:r>
              <a:rPr lang="en-IN" sz="2400" b="1" dirty="0">
                <a:solidFill>
                  <a:srgbClr val="C00000"/>
                </a:solidFill>
              </a:rPr>
              <a:t> </a:t>
            </a:r>
            <a:r>
              <a:rPr lang="en-IN" sz="2400" b="1" dirty="0" smtClean="0">
                <a:solidFill>
                  <a:srgbClr val="C00000"/>
                </a:solidFill>
              </a:rPr>
              <a:t>pay out</a:t>
            </a:r>
            <a:r>
              <a:rPr lang="en-IN" sz="2400" b="1" dirty="0">
                <a:solidFill>
                  <a:srgbClr val="C00000"/>
                </a:solidFill>
              </a:rPr>
              <a:t> </a:t>
            </a:r>
            <a:r>
              <a:rPr lang="en-IN" sz="2400" b="1" dirty="0" smtClean="0">
                <a:solidFill>
                  <a:srgbClr val="C00000"/>
                </a:solidFill>
              </a:rPr>
              <a:t>ratio.</a:t>
            </a:r>
            <a:br>
              <a:rPr lang="en-IN" sz="2400" b="1" dirty="0" smtClean="0">
                <a:solidFill>
                  <a:srgbClr val="C00000"/>
                </a:solidFill>
              </a:rPr>
            </a:br>
            <a:endParaRPr lang="en-IN" sz="2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IN" sz="9600" dirty="0">
                <a:solidFill>
                  <a:srgbClr val="FF0000"/>
                </a:solidFill>
              </a:rPr>
              <a:t>(i) Market price per share when r = 15%</a:t>
            </a:r>
            <a:endParaRPr lang="en-IN" sz="9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9600" i="1" dirty="0" smtClean="0"/>
              <a:t>(</a:t>
            </a:r>
            <a:r>
              <a:rPr lang="en-IN" sz="9600" i="1" dirty="0"/>
              <a:t>a) When dividend </a:t>
            </a:r>
            <a:r>
              <a:rPr lang="en-IN" sz="9600" i="1" dirty="0" smtClean="0"/>
              <a:t>pay out </a:t>
            </a:r>
            <a:r>
              <a:rPr lang="en-IN" sz="9600" i="1" dirty="0"/>
              <a:t>ratio is 50%</a:t>
            </a:r>
            <a:endParaRPr lang="en-IN" sz="9600" i="1" dirty="0"/>
          </a:p>
          <a:p>
            <a:pPr marL="457200" lvl="1" indent="0">
              <a:buNone/>
            </a:pPr>
            <a:r>
              <a:rPr lang="en-IN" sz="9200" dirty="0" smtClean="0"/>
              <a:t>	Dividend </a:t>
            </a:r>
            <a:r>
              <a:rPr lang="en-IN" sz="9200" dirty="0"/>
              <a:t>paid = 8 × 50/100 = </a:t>
            </a:r>
            <a:r>
              <a:rPr lang="en-IN" sz="9200" dirty="0" smtClean="0"/>
              <a:t>4</a:t>
            </a:r>
            <a:endParaRPr lang="en-IN" sz="92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IN" sz="9600" dirty="0" smtClean="0"/>
              <a:t>		P</a:t>
            </a:r>
            <a:r>
              <a:rPr lang="en-IN" sz="9600" dirty="0"/>
              <a:t>= </a:t>
            </a:r>
            <a:r>
              <a:rPr lang="en-IN" sz="9600" dirty="0" smtClean="0"/>
              <a:t> 4 </a:t>
            </a:r>
            <a:r>
              <a:rPr lang="en-IN" sz="9600" i="1" dirty="0" smtClean="0"/>
              <a:t>+   </a:t>
            </a:r>
            <a:r>
              <a:rPr lang="en-IN" sz="9600" i="1" u="sng" dirty="0" smtClean="0"/>
              <a:t> 0.15  </a:t>
            </a:r>
            <a:r>
              <a:rPr lang="en-IN" sz="9600" dirty="0" smtClean="0"/>
              <a:t>(</a:t>
            </a:r>
            <a:r>
              <a:rPr lang="en-IN" sz="9600" i="1" dirty="0" smtClean="0"/>
              <a:t>8-4</a:t>
            </a:r>
            <a:r>
              <a:rPr lang="en-IN" sz="9600" dirty="0" smtClean="0"/>
              <a:t>)  </a:t>
            </a:r>
            <a:endParaRPr lang="en-IN" sz="9600" dirty="0"/>
          </a:p>
          <a:p>
            <a:pPr marL="0" indent="0">
              <a:buNone/>
            </a:pPr>
            <a:r>
              <a:rPr lang="en-IN" sz="9600" i="1" dirty="0"/>
              <a:t>      </a:t>
            </a:r>
            <a:r>
              <a:rPr lang="en-IN" sz="9600" i="1" dirty="0" smtClean="0"/>
              <a:t>     		      </a:t>
            </a:r>
            <a:r>
              <a:rPr lang="en-IN" sz="9600" i="1" u="sng" dirty="0" smtClean="0"/>
              <a:t>           0 .10       </a:t>
            </a:r>
            <a:r>
              <a:rPr lang="en-IN" sz="9600" i="1" dirty="0" smtClean="0"/>
              <a:t>     = </a:t>
            </a:r>
            <a:r>
              <a:rPr lang="en-IN" sz="9600" i="1" dirty="0" err="1" smtClean="0">
                <a:solidFill>
                  <a:srgbClr val="FF0000"/>
                </a:solidFill>
              </a:rPr>
              <a:t>Rs</a:t>
            </a:r>
            <a:r>
              <a:rPr lang="en-IN" sz="9600" i="1" dirty="0" smtClean="0">
                <a:solidFill>
                  <a:srgbClr val="FF0000"/>
                </a:solidFill>
              </a:rPr>
              <a:t>. 100</a:t>
            </a:r>
            <a:r>
              <a:rPr lang="en-IN" sz="9600" i="1" u="sng" dirty="0" smtClean="0"/>
              <a:t>                </a:t>
            </a:r>
            <a:endParaRPr lang="en-IN" sz="9600" i="1" u="sng" dirty="0"/>
          </a:p>
          <a:p>
            <a:pPr marL="0" indent="0">
              <a:buNone/>
            </a:pPr>
            <a:r>
              <a:rPr lang="en-IN" sz="9600" i="1" dirty="0"/>
              <a:t>	</a:t>
            </a:r>
            <a:r>
              <a:rPr lang="en-IN" sz="9600" i="1" dirty="0" smtClean="0"/>
              <a:t>		    0.10</a:t>
            </a:r>
            <a:endParaRPr lang="en-IN" sz="9600" dirty="0"/>
          </a:p>
          <a:p>
            <a:endParaRPr lang="en-IN" dirty="0"/>
          </a:p>
          <a:p>
            <a:pPr marL="0" indent="0">
              <a:buNone/>
            </a:pPr>
            <a:r>
              <a:rPr lang="en-IN" sz="9600" dirty="0" smtClean="0"/>
              <a:t>(</a:t>
            </a:r>
            <a:r>
              <a:rPr lang="en-IN" sz="9600" dirty="0"/>
              <a:t>b) </a:t>
            </a:r>
            <a:r>
              <a:rPr lang="en-IN" sz="9600" i="1" dirty="0"/>
              <a:t>When dividend </a:t>
            </a:r>
            <a:r>
              <a:rPr lang="en-IN" sz="9600" i="1" dirty="0" smtClean="0"/>
              <a:t>pay out </a:t>
            </a:r>
            <a:r>
              <a:rPr lang="en-IN" sz="9600" i="1" dirty="0"/>
              <a:t>ratio is </a:t>
            </a:r>
            <a:r>
              <a:rPr lang="en-IN" sz="9600" i="1" dirty="0" smtClean="0"/>
              <a:t>75%</a:t>
            </a:r>
            <a:endParaRPr lang="en-IN" sz="9600" i="1" dirty="0" smtClean="0"/>
          </a:p>
          <a:p>
            <a:pPr marL="0" indent="0">
              <a:buNone/>
            </a:pPr>
            <a:r>
              <a:rPr lang="en-IN" sz="9200" i="1" dirty="0" smtClean="0"/>
              <a:t>      </a:t>
            </a:r>
            <a:r>
              <a:rPr lang="en-IN" sz="9200" dirty="0" smtClean="0"/>
              <a:t> 	Dividend paid </a:t>
            </a:r>
            <a:r>
              <a:rPr lang="en-IN" sz="9200" dirty="0"/>
              <a:t>= 8×75/100 = 6</a:t>
            </a:r>
            <a:endParaRPr lang="en-IN" sz="9200" dirty="0"/>
          </a:p>
          <a:p>
            <a:pPr marL="0" indent="0">
              <a:buNone/>
            </a:pPr>
            <a:r>
              <a:rPr lang="en-IN" sz="9600" dirty="0" smtClean="0"/>
              <a:t>	</a:t>
            </a:r>
            <a:endParaRPr lang="en-IN" sz="9600" dirty="0" smtClean="0"/>
          </a:p>
          <a:p>
            <a:pPr marL="0" indent="0">
              <a:buNone/>
            </a:pPr>
            <a:r>
              <a:rPr lang="en-IN" sz="9600" dirty="0" smtClean="0"/>
              <a:t>		P  =  </a:t>
            </a:r>
            <a:r>
              <a:rPr lang="en-IN" sz="9600" dirty="0"/>
              <a:t>6</a:t>
            </a:r>
            <a:r>
              <a:rPr lang="en-IN" sz="9600" dirty="0" smtClean="0"/>
              <a:t> </a:t>
            </a:r>
            <a:r>
              <a:rPr lang="en-IN" sz="9600" i="1" dirty="0" smtClean="0"/>
              <a:t>+ </a:t>
            </a:r>
            <a:r>
              <a:rPr lang="en-IN" sz="9600" i="1" u="sng" dirty="0" smtClean="0"/>
              <a:t> </a:t>
            </a:r>
            <a:r>
              <a:rPr lang="en-IN" sz="9600" i="1" u="sng" dirty="0"/>
              <a:t>0.15 </a:t>
            </a:r>
            <a:r>
              <a:rPr lang="en-IN" sz="9600" dirty="0"/>
              <a:t>(</a:t>
            </a:r>
            <a:r>
              <a:rPr lang="en-IN" sz="9600" i="1" dirty="0" smtClean="0"/>
              <a:t>8-6</a:t>
            </a:r>
            <a:r>
              <a:rPr lang="en-IN" sz="9600" dirty="0" smtClean="0"/>
              <a:t>)  </a:t>
            </a:r>
            <a:endParaRPr lang="en-IN" sz="9600" dirty="0" smtClean="0"/>
          </a:p>
          <a:p>
            <a:pPr marL="0" indent="0">
              <a:buNone/>
            </a:pPr>
            <a:r>
              <a:rPr lang="en-IN" sz="9600" i="1" dirty="0" smtClean="0"/>
              <a:t>           		         </a:t>
            </a:r>
            <a:r>
              <a:rPr lang="en-IN" sz="9600" i="1" u="sng" dirty="0" smtClean="0"/>
              <a:t>      0 .10         </a:t>
            </a:r>
            <a:r>
              <a:rPr lang="en-IN" sz="9600" i="1" dirty="0" smtClean="0"/>
              <a:t>        </a:t>
            </a:r>
            <a:r>
              <a:rPr lang="en-IN" sz="9600" i="1" dirty="0" smtClean="0">
                <a:solidFill>
                  <a:srgbClr val="FF0000"/>
                </a:solidFill>
              </a:rPr>
              <a:t>= Rs.90</a:t>
            </a:r>
            <a:r>
              <a:rPr lang="en-IN" sz="9600" i="1" u="sng" dirty="0" smtClean="0">
                <a:solidFill>
                  <a:srgbClr val="FF0000"/>
                </a:solidFill>
              </a:rPr>
              <a:t> </a:t>
            </a:r>
            <a:r>
              <a:rPr lang="en-IN" sz="9600" i="1" u="sng" dirty="0" smtClean="0"/>
              <a:t>                       </a:t>
            </a:r>
            <a:endParaRPr lang="en-IN" sz="9600" i="1" u="sng" dirty="0" smtClean="0"/>
          </a:p>
          <a:p>
            <a:pPr marL="0" indent="0">
              <a:buNone/>
            </a:pPr>
            <a:r>
              <a:rPr lang="en-IN" sz="9600" i="1" dirty="0"/>
              <a:t>	</a:t>
            </a:r>
            <a:r>
              <a:rPr lang="en-IN" sz="9600" i="1" dirty="0" smtClean="0"/>
              <a:t>		  </a:t>
            </a:r>
            <a:r>
              <a:rPr lang="en-IN" sz="9600" i="1" dirty="0"/>
              <a:t>0.10</a:t>
            </a:r>
            <a:endParaRPr lang="en-IN" sz="9600" dirty="0"/>
          </a:p>
          <a:p>
            <a:pPr marL="0" indent="0">
              <a:buNone/>
            </a:pPr>
            <a:endParaRPr lang="en-IN" sz="9600" dirty="0"/>
          </a:p>
          <a:p>
            <a:pPr marL="0" indent="0">
              <a:buNone/>
            </a:pPr>
            <a:endParaRPr lang="en-US" sz="9600" dirty="0"/>
          </a:p>
          <a:p>
            <a:pPr marL="0" indent="0">
              <a:buNone/>
            </a:pPr>
            <a:endParaRPr lang="en-US" sz="9600" dirty="0" smtClean="0"/>
          </a:p>
          <a:p>
            <a:pPr marL="0" indent="0">
              <a:buNone/>
            </a:pPr>
            <a:endParaRPr lang="en-US" sz="9600" dirty="0"/>
          </a:p>
          <a:p>
            <a:pPr marL="0" indent="0">
              <a:buNone/>
            </a:pPr>
            <a:endParaRPr lang="en-IN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N" dirty="0">
                <a:solidFill>
                  <a:srgbClr val="FF0000"/>
                </a:solidFill>
              </a:rPr>
              <a:t>(ii) Market price per share when r = 5</a:t>
            </a:r>
            <a:r>
              <a:rPr lang="en-IN" dirty="0" smtClean="0">
                <a:solidFill>
                  <a:srgbClr val="FF0000"/>
                </a:solidFill>
              </a:rPr>
              <a:t>%</a:t>
            </a:r>
            <a:endParaRPr lang="en-I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dirty="0"/>
              <a:t>(a) When dividend </a:t>
            </a:r>
            <a:r>
              <a:rPr lang="en-IN" dirty="0" smtClean="0"/>
              <a:t>pay out </a:t>
            </a:r>
            <a:r>
              <a:rPr lang="en-IN" dirty="0"/>
              <a:t>ratio is 50%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	Dividend </a:t>
            </a:r>
            <a:r>
              <a:rPr lang="en-IN" dirty="0"/>
              <a:t>paid = 8 × 50/100 = </a:t>
            </a:r>
            <a:r>
              <a:rPr lang="en-IN" dirty="0" smtClean="0"/>
              <a:t>4</a:t>
            </a:r>
            <a:endParaRPr lang="en-IN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IN" dirty="0"/>
              <a:t>	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		P=  </a:t>
            </a:r>
            <a:r>
              <a:rPr lang="en-IN" dirty="0" smtClean="0"/>
              <a:t>4 </a:t>
            </a:r>
            <a:r>
              <a:rPr lang="en-IN" i="1" dirty="0"/>
              <a:t>+ </a:t>
            </a:r>
            <a:r>
              <a:rPr lang="en-IN" i="1" dirty="0" smtClean="0"/>
              <a:t>   </a:t>
            </a:r>
            <a:r>
              <a:rPr lang="en-IN" i="1" u="sng" dirty="0" smtClean="0"/>
              <a:t>0.05  </a:t>
            </a:r>
            <a:r>
              <a:rPr lang="en-IN" dirty="0" smtClean="0"/>
              <a:t>(</a:t>
            </a:r>
            <a:r>
              <a:rPr lang="en-IN" i="1" dirty="0" smtClean="0"/>
              <a:t>8-4</a:t>
            </a:r>
            <a:r>
              <a:rPr lang="en-IN" dirty="0" smtClean="0"/>
              <a:t>)  </a:t>
            </a:r>
            <a:endParaRPr lang="en-IN" dirty="0"/>
          </a:p>
          <a:p>
            <a:pPr marL="0" indent="0">
              <a:buNone/>
            </a:pPr>
            <a:r>
              <a:rPr lang="en-IN" i="1" dirty="0"/>
              <a:t>           		        </a:t>
            </a:r>
            <a:r>
              <a:rPr lang="en-IN" i="1" u="sng" dirty="0"/>
              <a:t>      </a:t>
            </a:r>
            <a:r>
              <a:rPr lang="en-IN" i="1" u="sng" dirty="0" smtClean="0"/>
              <a:t>  </a:t>
            </a:r>
            <a:r>
              <a:rPr lang="en-IN" i="1" u="sng" dirty="0"/>
              <a:t>0 .10        </a:t>
            </a:r>
            <a:r>
              <a:rPr lang="en-IN" i="1" dirty="0"/>
              <a:t> </a:t>
            </a:r>
            <a:r>
              <a:rPr lang="en-IN" i="1" dirty="0" smtClean="0">
                <a:solidFill>
                  <a:srgbClr val="FF0000"/>
                </a:solidFill>
              </a:rPr>
              <a:t>= Rs.60</a:t>
            </a:r>
            <a:r>
              <a:rPr lang="en-IN" i="1" u="sng" dirty="0" smtClean="0">
                <a:solidFill>
                  <a:srgbClr val="FF0000"/>
                </a:solidFill>
              </a:rPr>
              <a:t> </a:t>
            </a:r>
            <a:r>
              <a:rPr lang="en-IN" i="1" u="sng" dirty="0" smtClean="0"/>
              <a:t>                   </a:t>
            </a:r>
            <a:endParaRPr lang="en-IN" i="1" u="sng" dirty="0"/>
          </a:p>
          <a:p>
            <a:pPr marL="0" indent="0">
              <a:buNone/>
            </a:pPr>
            <a:r>
              <a:rPr lang="en-IN" i="1" dirty="0"/>
              <a:t>			  </a:t>
            </a:r>
            <a:r>
              <a:rPr lang="en-IN" i="1" dirty="0" smtClean="0"/>
              <a:t>0.10</a:t>
            </a:r>
            <a:endParaRPr lang="en-IN" i="1" dirty="0" smtClean="0"/>
          </a:p>
          <a:p>
            <a:pPr marL="0" indent="0">
              <a:buNone/>
            </a:pPr>
            <a:r>
              <a:rPr lang="en-IN" dirty="0"/>
              <a:t>(b) When dividend </a:t>
            </a:r>
            <a:r>
              <a:rPr lang="en-IN" dirty="0" smtClean="0"/>
              <a:t>pay out </a:t>
            </a:r>
            <a:r>
              <a:rPr lang="en-IN" dirty="0"/>
              <a:t>ratio is 75%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	Dividend </a:t>
            </a:r>
            <a:r>
              <a:rPr lang="en-IN" dirty="0"/>
              <a:t>paid = 8×75/100 = 6</a:t>
            </a:r>
            <a:endParaRPr lang="en-IN" i="1" dirty="0" smtClean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 smtClean="0"/>
              <a:t>	P</a:t>
            </a:r>
            <a:r>
              <a:rPr lang="en-IN" dirty="0"/>
              <a:t>=  6 </a:t>
            </a:r>
            <a:r>
              <a:rPr lang="en-IN" i="1" dirty="0" smtClean="0"/>
              <a:t>+   </a:t>
            </a:r>
            <a:r>
              <a:rPr lang="en-IN" i="1" u="sng" dirty="0" smtClean="0"/>
              <a:t> 0.05   </a:t>
            </a:r>
            <a:r>
              <a:rPr lang="en-IN" dirty="0" smtClean="0"/>
              <a:t>(</a:t>
            </a:r>
            <a:r>
              <a:rPr lang="en-IN" i="1" dirty="0"/>
              <a:t>8-6</a:t>
            </a:r>
            <a:r>
              <a:rPr lang="en-IN" dirty="0"/>
              <a:t>) </a:t>
            </a:r>
            <a:endParaRPr lang="en-IN" dirty="0"/>
          </a:p>
          <a:p>
            <a:pPr marL="0" indent="0">
              <a:buNone/>
            </a:pPr>
            <a:r>
              <a:rPr lang="en-IN" i="1" dirty="0"/>
              <a:t>           		        </a:t>
            </a:r>
            <a:r>
              <a:rPr lang="en-IN" i="1" u="sng" dirty="0"/>
              <a:t>       0 .10       </a:t>
            </a:r>
            <a:r>
              <a:rPr lang="en-IN" i="1" u="sng" dirty="0" smtClean="0"/>
              <a:t>  </a:t>
            </a:r>
            <a:r>
              <a:rPr lang="en-IN" i="1" dirty="0" smtClean="0"/>
              <a:t>   </a:t>
            </a:r>
            <a:r>
              <a:rPr lang="en-IN" i="1" dirty="0" smtClean="0">
                <a:solidFill>
                  <a:srgbClr val="FF0000"/>
                </a:solidFill>
              </a:rPr>
              <a:t>= Rs.70</a:t>
            </a:r>
            <a:r>
              <a:rPr lang="en-IN" i="1" u="sng" dirty="0" smtClean="0"/>
              <a:t>                      </a:t>
            </a:r>
            <a:endParaRPr lang="en-IN" i="1" u="sng" dirty="0"/>
          </a:p>
          <a:p>
            <a:pPr marL="0" indent="0">
              <a:buNone/>
            </a:pPr>
            <a:r>
              <a:rPr lang="en-IN" i="1" dirty="0"/>
              <a:t>			  0.10</a:t>
            </a:r>
            <a:endParaRPr lang="en-IN" i="1" dirty="0"/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I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iii)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price per share when r = </a:t>
            </a:r>
            <a:r>
              <a:rPr lang="en-I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10%</a:t>
            </a:r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When dividend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 out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 is 50%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Dividend paid = 8 × 50/100 =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P=  4 </a:t>
            </a:r>
            <a:r>
              <a:rPr lang="en-I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   </a:t>
            </a:r>
            <a:r>
              <a:rPr lang="en-IN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0.10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I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8-4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		        </a:t>
            </a:r>
            <a:r>
              <a:rPr lang="en-IN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0 .10        </a:t>
            </a:r>
            <a:r>
              <a:rPr lang="en-I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IN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IN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IN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80</a:t>
            </a:r>
            <a:r>
              <a:rPr lang="en-IN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endParaRPr lang="en-IN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0.10</a:t>
            </a:r>
            <a:endParaRPr lang="en-IN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When dividend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 out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 is 75%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Dividend paid = 8×75/100 = 6</a:t>
            </a:r>
            <a:endParaRPr lang="en-IN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P=  6 </a:t>
            </a:r>
            <a:r>
              <a:rPr lang="en-I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  </a:t>
            </a:r>
            <a:r>
              <a:rPr lang="en-IN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0.10 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I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8-6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		      </a:t>
            </a:r>
            <a:r>
              <a:rPr lang="en-IN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0 .10       </a:t>
            </a:r>
            <a:r>
              <a:rPr lang="en-IN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I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IN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IN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IN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80</a:t>
            </a:r>
            <a:r>
              <a:rPr lang="en-IN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endParaRPr lang="en-IN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0.10</a:t>
            </a:r>
            <a:endParaRPr lang="en-IN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Dividend decision models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firm must decide whether to distribute all profits , retain them or distribute a proportion and retain the balance.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ividend decision is essentially a trade off between retained earnings and issue of new shares.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decision consists of two important theories which are based on the relationship between dividend decision and value of the firm.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Relevance theory of dividend –Walter’s model, Gordon’s model</a:t>
            </a:r>
            <a:endParaRPr lang="en-US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rrelevence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theory of dividend –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Modigilani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Miller’s approach</a:t>
            </a:r>
            <a:endParaRPr lang="en-I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Relevance Theory 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this theory, the dividend decision of a firm affects the market value of the firm.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suggests shareholder prefer current dividend and there is a direct relationship between dividend decision and value of the firm.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theory was supported by two professors James E Walter and Myron Gordon.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1. Walter’s Dividend decision model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this approach dividend decision is a active variable that influences share price and value of the firm.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 believed that the dividend decision of a firm always affects the market value of the firm.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dividend decision is related with the firm’s Internal rate of return (r ) with the firm’s cost of capital (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Walter-</a:t>
            </a:r>
            <a:endParaRPr lang="en-US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If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r&gt;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firm should retain its earnings.(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Growth firms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If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r&lt;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firm should distribute its earnings so that   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	shareholders can make higher earnings by investing 	elsewhere.(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Declining firms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If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r=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firm can be indifferent towards earnings retained 	or distributed. (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 firms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this dividend decision model , if a firm has a return on investment greater than its cost of equity capital ,then it must prefer high dividend payout ratio in order to maximize its market value.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Assumptions of  Walter model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sz="2400" b="1" dirty="0" smtClean="0"/>
              <a:t>The firm does not use debt or equity financing.</a:t>
            </a:r>
            <a:endParaRPr lang="en-US" sz="2400" b="1" dirty="0" smtClean="0"/>
          </a:p>
          <a:p>
            <a:pPr marL="514350" indent="-514350">
              <a:buAutoNum type="arabicPeriod"/>
            </a:pPr>
            <a:endParaRPr lang="en-US" sz="2400" b="1" dirty="0" smtClean="0"/>
          </a:p>
          <a:p>
            <a:pPr marL="514350" indent="-514350">
              <a:buAutoNum type="arabicPeriod"/>
            </a:pPr>
            <a:r>
              <a:rPr lang="en-US" sz="2400" b="1" dirty="0" smtClean="0"/>
              <a:t>Retained earnings are the exclusive source of financing.</a:t>
            </a:r>
            <a:endParaRPr lang="en-US" sz="2400" b="1" dirty="0" smtClean="0"/>
          </a:p>
          <a:p>
            <a:pPr marL="514350" indent="-514350">
              <a:buAutoNum type="arabicPeriod"/>
            </a:pPr>
            <a:endParaRPr lang="en-US" sz="2400" b="1" dirty="0" smtClean="0"/>
          </a:p>
          <a:p>
            <a:pPr marL="514350" indent="-514350">
              <a:buAutoNum type="arabicPeriod"/>
            </a:pPr>
            <a:r>
              <a:rPr lang="en-US" sz="2400" b="1" dirty="0" smtClean="0"/>
              <a:t>The firm’s (r ) and (</a:t>
            </a:r>
            <a:r>
              <a:rPr lang="en-US" sz="2400" b="1" dirty="0" err="1" smtClean="0"/>
              <a:t>Ke</a:t>
            </a:r>
            <a:r>
              <a:rPr lang="en-US" sz="2400" b="1" dirty="0"/>
              <a:t>)</a:t>
            </a:r>
            <a:r>
              <a:rPr lang="en-US" sz="2400" b="1" dirty="0" smtClean="0"/>
              <a:t> are constant.</a:t>
            </a:r>
            <a:endParaRPr lang="en-US" sz="2400" b="1" dirty="0" smtClean="0"/>
          </a:p>
          <a:p>
            <a:pPr marL="514350" indent="-514350">
              <a:buAutoNum type="arabicPeriod"/>
            </a:pPr>
            <a:endParaRPr lang="en-US" sz="2400" b="1" dirty="0" smtClean="0"/>
          </a:p>
          <a:p>
            <a:pPr marL="514350" indent="-514350">
              <a:buAutoNum type="arabicPeriod"/>
            </a:pPr>
            <a:r>
              <a:rPr lang="en-US" sz="2400" b="1" dirty="0" smtClean="0"/>
              <a:t>The firm either entirely distribute or retain its earnings.</a:t>
            </a:r>
            <a:endParaRPr lang="en-US" sz="2400" b="1" dirty="0" smtClean="0"/>
          </a:p>
          <a:p>
            <a:pPr marL="514350" indent="-514350">
              <a:buAutoNum type="arabicPeriod"/>
            </a:pPr>
            <a:endParaRPr lang="en-US" sz="2400" b="1" dirty="0" smtClean="0"/>
          </a:p>
          <a:p>
            <a:pPr marL="514350" indent="-514350">
              <a:buAutoNum type="arabicPeriod"/>
            </a:pPr>
            <a:r>
              <a:rPr lang="en-US" sz="2400" b="1" dirty="0" smtClean="0"/>
              <a:t>There is no change in EPS and dividend distributed.</a:t>
            </a:r>
            <a:endParaRPr lang="en-US" sz="2400" b="1" dirty="0" smtClean="0"/>
          </a:p>
          <a:p>
            <a:pPr marL="514350" indent="-514350">
              <a:buAutoNum type="arabicPeriod"/>
            </a:pPr>
            <a:endParaRPr lang="en-US" sz="2400" b="1" dirty="0" smtClean="0"/>
          </a:p>
          <a:p>
            <a:pPr marL="514350" indent="-514350">
              <a:buAutoNum type="arabicPeriod"/>
            </a:pPr>
            <a:r>
              <a:rPr lang="en-US" sz="2400" b="1" dirty="0" smtClean="0"/>
              <a:t>The firm has a perpetual life.</a:t>
            </a:r>
            <a:endParaRPr lang="en-US" sz="2400" b="1" dirty="0" smtClean="0"/>
          </a:p>
          <a:p>
            <a:pPr marL="514350" indent="-514350">
              <a:buAutoNum type="arabicPeriod"/>
            </a:pPr>
            <a:endParaRPr lang="en-US" sz="2400" b="1" dirty="0" smtClean="0"/>
          </a:p>
          <a:p>
            <a:pPr marL="514350" indent="-514350">
              <a:buAutoNum type="arabicPeriod"/>
            </a:pPr>
            <a:r>
              <a:rPr lang="en-US" sz="2400" b="1" dirty="0" smtClean="0"/>
              <a:t>Corporate taxes do not exist.</a:t>
            </a:r>
            <a:endParaRPr lang="en-US" sz="2400" b="1" dirty="0" smtClean="0"/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514350" indent="-514350">
              <a:buAutoNum type="arabicPeriod"/>
            </a:pP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Criticism of </a:t>
            </a:r>
            <a:r>
              <a:rPr lang="en-US" sz="3200" b="1" dirty="0">
                <a:solidFill>
                  <a:srgbClr val="C00000"/>
                </a:solidFill>
              </a:rPr>
              <a:t>W</a:t>
            </a:r>
            <a:r>
              <a:rPr lang="en-US" sz="3200" b="1" dirty="0" smtClean="0">
                <a:solidFill>
                  <a:srgbClr val="C00000"/>
                </a:solidFill>
              </a:rPr>
              <a:t>alter’s model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200" dirty="0" smtClean="0"/>
              <a:t>It assumes that there is no external financing used by the firm which is not practical.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It assumes </a:t>
            </a:r>
            <a:r>
              <a:rPr lang="en-US" sz="2200" dirty="0" smtClean="0">
                <a:solidFill>
                  <a:srgbClr val="FF0000"/>
                </a:solidFill>
              </a:rPr>
              <a:t>constant return</a:t>
            </a:r>
            <a:r>
              <a:rPr lang="en-US" sz="2200" dirty="0" smtClean="0"/>
              <a:t> which cannot be possible.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It assumes </a:t>
            </a:r>
            <a:r>
              <a:rPr lang="en-US" sz="2200" dirty="0" smtClean="0">
                <a:solidFill>
                  <a:srgbClr val="FF0000"/>
                </a:solidFill>
              </a:rPr>
              <a:t>constant cost of equity capital</a:t>
            </a:r>
            <a:r>
              <a:rPr lang="en-US" sz="2200" dirty="0" smtClean="0"/>
              <a:t> which is not practical as every business faces uncertainties.</a:t>
            </a:r>
            <a:endParaRPr lang="en-IN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IN" sz="2800" b="1" dirty="0">
                <a:solidFill>
                  <a:srgbClr val="C00000"/>
                </a:solidFill>
              </a:rPr>
              <a:t>Computation of market price of Company’s share by applying Walter’s formula.</a:t>
            </a:r>
            <a:endParaRPr lang="en-IN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2200" dirty="0" smtClean="0"/>
          </a:p>
          <a:p>
            <a:pPr marL="0" indent="0">
              <a:buNone/>
            </a:pPr>
            <a:endParaRPr lang="en-IN" sz="2200" dirty="0" smtClean="0"/>
          </a:p>
          <a:p>
            <a:pPr marL="0" indent="0">
              <a:buNone/>
            </a:pPr>
            <a:r>
              <a:rPr lang="en-IN" sz="2200" dirty="0" smtClean="0"/>
              <a:t>			</a:t>
            </a:r>
            <a:r>
              <a:rPr lang="en-IN" sz="2200" dirty="0" smtClean="0">
                <a:solidFill>
                  <a:srgbClr val="FF0000"/>
                </a:solidFill>
              </a:rPr>
              <a:t>P=  </a:t>
            </a:r>
            <a:r>
              <a:rPr lang="en-IN" sz="2200" i="1" dirty="0" smtClean="0">
                <a:solidFill>
                  <a:srgbClr val="FF0000"/>
                </a:solidFill>
              </a:rPr>
              <a:t>D + </a:t>
            </a:r>
            <a:r>
              <a:rPr lang="en-IN" sz="2200" i="1" u="sng" dirty="0" smtClean="0">
                <a:solidFill>
                  <a:srgbClr val="FF0000"/>
                </a:solidFill>
              </a:rPr>
              <a:t> r   </a:t>
            </a:r>
            <a:r>
              <a:rPr lang="en-IN" sz="2200" dirty="0" smtClean="0">
                <a:solidFill>
                  <a:srgbClr val="FF0000"/>
                </a:solidFill>
              </a:rPr>
              <a:t>(</a:t>
            </a:r>
            <a:r>
              <a:rPr lang="en-IN" sz="2200" i="1" dirty="0">
                <a:solidFill>
                  <a:srgbClr val="FF0000"/>
                </a:solidFill>
              </a:rPr>
              <a:t>E </a:t>
            </a:r>
            <a:r>
              <a:rPr lang="en-IN" sz="2200" i="1" dirty="0" smtClean="0">
                <a:solidFill>
                  <a:srgbClr val="FF0000"/>
                </a:solidFill>
              </a:rPr>
              <a:t>- D</a:t>
            </a:r>
            <a:r>
              <a:rPr lang="en-IN" sz="2200" dirty="0">
                <a:solidFill>
                  <a:srgbClr val="FF0000"/>
                </a:solidFill>
              </a:rPr>
              <a:t>)</a:t>
            </a:r>
            <a:endParaRPr lang="en-IN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200" i="1" dirty="0">
                <a:solidFill>
                  <a:srgbClr val="FF0000"/>
                </a:solidFill>
              </a:rPr>
              <a:t> </a:t>
            </a:r>
            <a:r>
              <a:rPr lang="en-IN" sz="2200" i="1" dirty="0" smtClean="0">
                <a:solidFill>
                  <a:srgbClr val="FF0000"/>
                </a:solidFill>
              </a:rPr>
              <a:t> 			              </a:t>
            </a:r>
            <a:r>
              <a:rPr lang="en-IN" sz="2200" i="1" dirty="0" err="1" smtClean="0">
                <a:solidFill>
                  <a:srgbClr val="FF0000"/>
                </a:solidFill>
              </a:rPr>
              <a:t>Ke</a:t>
            </a:r>
            <a:r>
              <a:rPr lang="en-IN" sz="2200" i="1" u="sng" dirty="0" smtClean="0">
                <a:solidFill>
                  <a:srgbClr val="FF0000"/>
                </a:solidFill>
              </a:rPr>
              <a:t>                            </a:t>
            </a:r>
            <a:endParaRPr lang="en-IN" sz="2200" i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200" i="1" dirty="0" smtClean="0">
                <a:solidFill>
                  <a:srgbClr val="FF0000"/>
                </a:solidFill>
              </a:rPr>
              <a:t>				</a:t>
            </a:r>
            <a:r>
              <a:rPr lang="en-IN" sz="2200" i="1" dirty="0" err="1" smtClean="0">
                <a:solidFill>
                  <a:srgbClr val="FF0000"/>
                </a:solidFill>
              </a:rPr>
              <a:t>Ke</a:t>
            </a:r>
            <a:endParaRPr lang="en-IN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200" dirty="0"/>
              <a:t>Where,</a:t>
            </a:r>
            <a:endParaRPr lang="en-IN" sz="2200" dirty="0"/>
          </a:p>
          <a:p>
            <a:pPr marL="0" indent="0">
              <a:buNone/>
            </a:pPr>
            <a:r>
              <a:rPr lang="en-IN" sz="2200" dirty="0" smtClean="0"/>
              <a:t>	P </a:t>
            </a:r>
            <a:r>
              <a:rPr lang="en-IN" sz="2200" dirty="0"/>
              <a:t>= Market price per share</a:t>
            </a:r>
            <a:endParaRPr lang="en-IN" sz="2200" dirty="0"/>
          </a:p>
          <a:p>
            <a:pPr marL="0" indent="0">
              <a:buNone/>
            </a:pPr>
            <a:r>
              <a:rPr lang="en-IN" sz="2200" dirty="0" smtClean="0"/>
              <a:t>	D </a:t>
            </a:r>
            <a:r>
              <a:rPr lang="en-IN" sz="2200" dirty="0"/>
              <a:t>= Dividend per share</a:t>
            </a:r>
            <a:endParaRPr lang="en-IN" sz="2200" dirty="0"/>
          </a:p>
          <a:p>
            <a:pPr marL="0" indent="0">
              <a:buNone/>
            </a:pPr>
            <a:r>
              <a:rPr lang="en-IN" sz="2200" dirty="0" smtClean="0"/>
              <a:t>	E </a:t>
            </a:r>
            <a:r>
              <a:rPr lang="en-IN" sz="2200" dirty="0"/>
              <a:t>= Earnings per </a:t>
            </a:r>
            <a:r>
              <a:rPr lang="en-IN" sz="2200" dirty="0" smtClean="0"/>
              <a:t>share.</a:t>
            </a:r>
            <a:endParaRPr lang="en-IN" sz="2200" dirty="0"/>
          </a:p>
          <a:p>
            <a:pPr marL="0" indent="0">
              <a:buNone/>
            </a:pPr>
            <a:r>
              <a:rPr lang="en-IN" sz="2200" dirty="0" smtClean="0"/>
              <a:t>	r </a:t>
            </a:r>
            <a:r>
              <a:rPr lang="en-IN" sz="2200" dirty="0"/>
              <a:t>= Internal rate of return (Actual capitalization rate</a:t>
            </a:r>
            <a:r>
              <a:rPr lang="en-IN" sz="2200" dirty="0" smtClean="0"/>
              <a:t>).</a:t>
            </a:r>
            <a:endParaRPr lang="en-IN" sz="2200" dirty="0"/>
          </a:p>
          <a:p>
            <a:pPr marL="0" indent="0">
              <a:buNone/>
            </a:pPr>
            <a:r>
              <a:rPr lang="en-IN" sz="2200" dirty="0" smtClean="0"/>
              <a:t>	</a:t>
            </a:r>
            <a:r>
              <a:rPr lang="en-IN" sz="2200" dirty="0" err="1" smtClean="0"/>
              <a:t>Ke</a:t>
            </a:r>
            <a:r>
              <a:rPr lang="en-IN" sz="2200" dirty="0" smtClean="0"/>
              <a:t> </a:t>
            </a:r>
            <a:r>
              <a:rPr lang="en-IN" sz="2200" dirty="0"/>
              <a:t>= Cost capital (External capitalization rate</a:t>
            </a:r>
            <a:r>
              <a:rPr lang="en-IN" sz="2200" dirty="0" smtClean="0"/>
              <a:t>).</a:t>
            </a:r>
            <a:endParaRPr lang="en-IN" sz="2200" dirty="0"/>
          </a:p>
          <a:p>
            <a:endParaRPr lang="en-IN" sz="2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851920" y="3284984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Example: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 smtClean="0"/>
              <a:t> 	The </a:t>
            </a:r>
            <a:r>
              <a:rPr lang="en-IN" sz="2200" dirty="0"/>
              <a:t>earnings per share of a company is </a:t>
            </a:r>
            <a:r>
              <a:rPr lang="en-IN" sz="2200" dirty="0" smtClean="0"/>
              <a:t>Rs.8 </a:t>
            </a:r>
            <a:r>
              <a:rPr lang="en-IN" sz="2200" dirty="0"/>
              <a:t>and the rate of capitalisation </a:t>
            </a:r>
            <a:r>
              <a:rPr lang="en-IN" sz="2200" dirty="0" smtClean="0"/>
              <a:t>applicable is </a:t>
            </a:r>
            <a:r>
              <a:rPr lang="en-IN" sz="2200" dirty="0"/>
              <a:t>10%. The company has before it an option of adopting (i)50%,(ii)75% dividend </a:t>
            </a:r>
            <a:r>
              <a:rPr lang="en-IN" sz="2200" dirty="0" smtClean="0"/>
              <a:t>pay out </a:t>
            </a:r>
            <a:r>
              <a:rPr lang="en-IN" sz="2200" dirty="0"/>
              <a:t>ratio.</a:t>
            </a:r>
            <a:endParaRPr lang="en-IN" sz="2200" dirty="0"/>
          </a:p>
          <a:p>
            <a:pPr marL="0" indent="0">
              <a:buNone/>
            </a:pPr>
            <a:r>
              <a:rPr lang="en-IN" sz="2200" dirty="0" smtClean="0"/>
              <a:t>	Compute </a:t>
            </a:r>
            <a:r>
              <a:rPr lang="en-IN" sz="2200" dirty="0"/>
              <a:t>the market price of the company’s quoted shares as per Walter’s model if it can earn </a:t>
            </a:r>
            <a:r>
              <a:rPr lang="en-IN" sz="2200" dirty="0" smtClean="0"/>
              <a:t>a return </a:t>
            </a:r>
            <a:r>
              <a:rPr lang="en-IN" sz="2200" dirty="0"/>
              <a:t>of (i) 15%, (ii) 10% (iii)5% on its retained </a:t>
            </a:r>
            <a:r>
              <a:rPr lang="en-IN" sz="2200" dirty="0" smtClean="0"/>
              <a:t>earnings.</a:t>
            </a:r>
            <a:endParaRPr lang="en-IN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4740</Words>
  <Application>WPS Presentation</Application>
  <PresentationFormat>On-screen Show (4:3)</PresentationFormat>
  <Paragraphs>149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Dividend Decision Model</vt:lpstr>
      <vt:lpstr>Dividend decision models</vt:lpstr>
      <vt:lpstr>Relevance Theory </vt:lpstr>
      <vt:lpstr>1. Walter’s Dividend decision model</vt:lpstr>
      <vt:lpstr>PowerPoint 演示文稿</vt:lpstr>
      <vt:lpstr>Assumptions of  Walter model</vt:lpstr>
      <vt:lpstr>Criticism of Walter’s model</vt:lpstr>
      <vt:lpstr>Computation of market price of Company’s share by applying Walter’s formula.</vt:lpstr>
      <vt:lpstr>Example:</vt:lpstr>
      <vt:lpstr>PowerPoint 演示文稿</vt:lpstr>
      <vt:lpstr>Now, we can calculate the market price per share based on different IRRs and dividend pay out ratio. 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84</cp:revision>
  <dcterms:created xsi:type="dcterms:W3CDTF">2020-04-01T10:20:00Z</dcterms:created>
  <dcterms:modified xsi:type="dcterms:W3CDTF">2024-08-31T07:08:31Z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A152E308F78049088628E09A13175047_12</vt:lpwstr>
  </property>
  <property fmtid="{D5CDD505-2E9C-101B-9397-08002B2CF9AE}" pid="3" name="KSOProductBuildVer">
    <vt:lpwstr>1033-12.2.0.17562</vt:lpwstr>
  </property>
</Properties>
</file>