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2" r:id="rId3"/>
    <p:sldId id="288" r:id="rId4"/>
    <p:sldId id="309" r:id="rId5"/>
    <p:sldId id="289" r:id="rId6"/>
    <p:sldId id="273" r:id="rId7"/>
    <p:sldId id="347" r:id="rId8"/>
    <p:sldId id="348" r:id="rId9"/>
    <p:sldId id="350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Gordon Dividend Model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2. Gordon dividend decision model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Gordon’s theory on dividend policy is one of the theories believing in the </a:t>
            </a:r>
            <a:r>
              <a:rPr lang="en-I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‘relevance of dividends’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concept.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also called as </a:t>
            </a:r>
            <a:r>
              <a:rPr lang="en-I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‘Bird-in-the-hand’ theory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states that the current dividends are important in determining the value of the firm.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Gordon’s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is one of the </a:t>
            </a:r>
            <a:r>
              <a:rPr lang="en-I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popular mathematical models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calculate the market value of the company using its dividend policy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Gordon’s Model assumes that the </a:t>
            </a:r>
            <a:r>
              <a:rPr lang="en-I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investors are risk averse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not willing to take risks and prefers certain returns to uncertain returns.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believed that investors or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shareholders prefer current dividends to future dividends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they are rational and not committed to take risks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Gordon dividend decision model is also known as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 Equalization Model.</a:t>
            </a:r>
            <a:endParaRPr lang="en-I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C00000"/>
                </a:solidFill>
              </a:rPr>
              <a:t>Assumptions of Gordon’s Model</a:t>
            </a:r>
            <a:br>
              <a:rPr lang="en-IN" sz="3200" b="1" dirty="0" smtClean="0">
                <a:solidFill>
                  <a:srgbClr val="C00000"/>
                </a:solidFill>
              </a:rPr>
            </a:b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firm is an a</a:t>
            </a:r>
            <a:r>
              <a:rPr lang="en-I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ll-equity firm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only the retained earnings are used to finance the investments, no external source of financing is used.</a:t>
            </a: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rate of return (r) and cost of capital (K) are </a:t>
            </a:r>
            <a:r>
              <a:rPr lang="en-I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life of a firm is </a:t>
            </a:r>
            <a:r>
              <a:rPr lang="en-I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indefinite.</a:t>
            </a:r>
            <a:endParaRPr lang="en-IN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taxes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not exist.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Retention ratio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once decided remains constant.</a:t>
            </a: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Growth rate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constant (g = </a:t>
            </a:r>
            <a:r>
              <a:rPr lang="en-I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of Capital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greater than </a:t>
            </a:r>
            <a:r>
              <a:rPr lang="en-I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According to the Gordon’s Model:</a:t>
            </a:r>
            <a:r>
              <a:rPr lang="en-IN" sz="3200" b="1" dirty="0"/>
              <a:t> </a:t>
            </a:r>
            <a:br>
              <a:rPr lang="en-IN" sz="3200" b="1" dirty="0"/>
            </a:b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value of the share is equal to the present value of future dividends.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represented as: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I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or Po = </a:t>
            </a:r>
            <a:r>
              <a:rPr lang="en-IN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[E (1-b)] / </a:t>
            </a:r>
            <a:r>
              <a:rPr lang="en-IN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I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IN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endParaRPr lang="en-I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Where,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    =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share</a:t>
            </a:r>
            <a:b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     =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Earnings per share</a:t>
            </a:r>
            <a:b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    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R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etention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</a:t>
            </a:r>
            <a:b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1-b  =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roportion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earnings distributed as dividends</a:t>
            </a:r>
            <a:b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Capitalization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b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rowth rate</a:t>
            </a:r>
            <a:b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Example of </a:t>
            </a:r>
            <a:r>
              <a:rPr lang="en-IN" sz="3200" b="1" dirty="0" smtClean="0">
                <a:solidFill>
                  <a:srgbClr val="FF0000"/>
                </a:solidFill>
              </a:rPr>
              <a:t>Gordon’s </a:t>
            </a:r>
            <a:r>
              <a:rPr lang="en-IN" sz="3200" b="1" dirty="0">
                <a:solidFill>
                  <a:srgbClr val="FF0000"/>
                </a:solidFill>
              </a:rPr>
              <a:t>Model:</a:t>
            </a:r>
            <a:r>
              <a:rPr lang="en-IN" sz="3200" b="1" dirty="0">
                <a:solidFill>
                  <a:prstClr val="black"/>
                </a:solidFill>
              </a:rPr>
              <a:t> </a:t>
            </a:r>
            <a:br>
              <a:rPr lang="en-IN" sz="3200" b="1" dirty="0">
                <a:solidFill>
                  <a:prstClr val="black"/>
                </a:solidFill>
              </a:rPr>
            </a:b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information is available in respect of A Ltd.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Earning per share - Rs.10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Cost of capital - 10%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out the market price of the share under different rates of return(r) of 8%, 10% and 15% for different payout ratios of 40%, 80% and 100%.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77809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lvl="0" algn="l">
              <a:spcBef>
                <a:spcPct val="200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Solution:      </a:t>
            </a:r>
            <a:r>
              <a:rPr lang="en-US" sz="2400" dirty="0" smtClean="0">
                <a:solidFill>
                  <a:prstClr val="black"/>
                </a:solidFill>
                <a:ea typeface="+mn-ea"/>
                <a:cs typeface="+mn-cs"/>
              </a:rPr>
              <a:t>P </a:t>
            </a:r>
            <a:r>
              <a:rPr lang="en-US" sz="2400" dirty="0">
                <a:solidFill>
                  <a:prstClr val="black"/>
                </a:solidFill>
                <a:ea typeface="+mn-ea"/>
                <a:cs typeface="+mn-cs"/>
              </a:rPr>
              <a:t>=        </a:t>
            </a:r>
            <a:r>
              <a:rPr lang="en-US" sz="2400" u="sng" dirty="0">
                <a:solidFill>
                  <a:prstClr val="black"/>
                </a:solidFill>
                <a:ea typeface="+mn-ea"/>
                <a:cs typeface="+mn-cs"/>
              </a:rPr>
              <a:t>E(1-b)</a:t>
            </a:r>
            <a:br>
              <a:rPr lang="en-US" sz="2400" u="sng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2400" dirty="0">
                <a:solidFill>
                  <a:prstClr val="black"/>
                </a:solidFill>
                <a:ea typeface="+mn-ea"/>
                <a:cs typeface="+mn-cs"/>
              </a:rPr>
              <a:t>                                   </a:t>
            </a:r>
            <a:r>
              <a:rPr lang="en-US" sz="2400" dirty="0" smtClean="0">
                <a:solidFill>
                  <a:prstClr val="black"/>
                </a:solidFill>
                <a:ea typeface="+mn-ea"/>
                <a:cs typeface="+mn-cs"/>
              </a:rPr>
              <a:t>   </a:t>
            </a:r>
            <a:r>
              <a:rPr lang="en-US" sz="2400" dirty="0" err="1">
                <a:solidFill>
                  <a:prstClr val="black"/>
                </a:solidFill>
                <a:ea typeface="+mn-ea"/>
                <a:cs typeface="+mn-cs"/>
              </a:rPr>
              <a:t>ke</a:t>
            </a:r>
            <a:r>
              <a:rPr lang="en-US" sz="2400" dirty="0">
                <a:solidFill>
                  <a:prstClr val="black"/>
                </a:solidFill>
                <a:ea typeface="+mn-ea"/>
                <a:cs typeface="+mn-cs"/>
              </a:rPr>
              <a:t> – </a:t>
            </a:r>
            <a:r>
              <a:rPr lang="en-US" sz="2400" dirty="0" err="1">
                <a:solidFill>
                  <a:prstClr val="black"/>
                </a:solidFill>
                <a:ea typeface="+mn-ea"/>
                <a:cs typeface="+mn-cs"/>
              </a:rPr>
              <a:t>br</a:t>
            </a:r>
            <a:endParaRPr lang="en-US" sz="24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	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endParaRPr lang="en-IN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67544" y="1196751"/>
          <a:ext cx="8064896" cy="5335419"/>
        </p:xfrm>
        <a:graphic>
          <a:graphicData uri="http://schemas.openxmlformats.org/drawingml/2006/table">
            <a:tbl>
              <a:tblPr/>
              <a:tblGrid>
                <a:gridCol w="2546810"/>
                <a:gridCol w="2759043"/>
                <a:gridCol w="2759043"/>
              </a:tblGrid>
              <a:tr h="49015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 = 8%(r&lt;</a:t>
                      </a:r>
                      <a:r>
                        <a:rPr lang="en-IN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 = 10% (r= </a:t>
                      </a:r>
                      <a:r>
                        <a:rPr lang="en-IN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r= 15% (r&gt;ke)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832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(a) When dividend </a:t>
                      </a:r>
                      <a:r>
                        <a:rPr lang="en-IN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payout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ratio is 40% (</a:t>
                      </a:r>
                      <a:r>
                        <a:rPr lang="en-IN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i.e.retention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ratio (b) is 60%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113573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  </a:t>
                      </a:r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IN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      </a:t>
                      </a:r>
                      <a:r>
                        <a:rPr lang="en-IN" sz="18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10(1 – 0.6)</a:t>
                      </a:r>
                      <a:endParaRPr lang="en-IN" sz="1800" b="0" i="0" u="sng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0.10 (0.6 x 0.08)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     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Rs.77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  </a:t>
                      </a:r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IN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  </a:t>
                      </a:r>
                      <a:r>
                        <a:rPr lang="en-IN" sz="18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10(1 – 0.6)</a:t>
                      </a:r>
                      <a:endParaRPr lang="en-IN" sz="1800" b="0" i="0" u="sng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0.10 (0.6 x 0.10)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     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Rs.100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  </a:t>
                      </a:r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IN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     </a:t>
                      </a:r>
                      <a:r>
                        <a:rPr lang="en-IN" sz="18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10(1 – 0.6)</a:t>
                      </a:r>
                      <a:endParaRPr lang="en-IN" sz="1800" b="0" i="0" u="sng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0.10 (0.6 x 0.15)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     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Rs.400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832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(b) 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 dividend </a:t>
                      </a:r>
                      <a:r>
                        <a:rPr lang="en-IN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payout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ratio is 80% (</a:t>
                      </a:r>
                      <a:r>
                        <a:rPr lang="en-IN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i.e.retention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ratio (b) is 20%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115283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en-I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  </a:t>
                      </a:r>
                      <a:r>
                        <a:rPr kumimoji="0" lang="en-IN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=       </a:t>
                      </a:r>
                      <a:r>
                        <a:rPr kumimoji="0" lang="en-IN" sz="1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10(1 – 0.2)</a:t>
                      </a:r>
                      <a:endParaRPr kumimoji="0" lang="en-IN" sz="18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0.10 (0.2 x 0.08)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=      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Rs.95.24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  </a:t>
                      </a:r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IN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 </a:t>
                      </a:r>
                      <a:r>
                        <a:rPr lang="en-IN" sz="18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10(1 – 0.2)</a:t>
                      </a:r>
                      <a:endParaRPr lang="en-IN" sz="1800" b="0" i="0" u="sng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0.10 (0.2 x 0.10)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     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Rs.100</a:t>
                      </a:r>
                      <a:endParaRPr lang="en-IN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I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  </a:t>
                      </a:r>
                      <a:r>
                        <a:rPr kumimoji="0" lang="en-IN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=      </a:t>
                      </a:r>
                      <a:r>
                        <a:rPr kumimoji="0" lang="en-IN" sz="1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10(1 – 0.2)</a:t>
                      </a:r>
                      <a:endParaRPr kumimoji="0" lang="en-IN" sz="18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0.10 (0.2 x 0.15)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=      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Rs.114.3</a:t>
                      </a:r>
                      <a:endParaRPr kumimoji="0" lang="en-IN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6701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(c) 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 dividend </a:t>
                      </a:r>
                      <a:r>
                        <a:rPr lang="en-IN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payout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ratio is 100% (</a:t>
                      </a:r>
                      <a:r>
                        <a:rPr lang="en-IN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i.e.retention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ratio (b) is zero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15530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I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  </a:t>
                      </a:r>
                      <a:r>
                        <a:rPr kumimoji="0" lang="en-IN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=       </a:t>
                      </a:r>
                      <a:r>
                        <a:rPr kumimoji="0" lang="en-IN" sz="1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10(1 – 0)</a:t>
                      </a:r>
                      <a:endParaRPr kumimoji="0" lang="en-IN" sz="18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0.10 (0 x 0.08)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=      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Rs.100</a:t>
                      </a:r>
                      <a:endParaRPr kumimoji="0" lang="en-IN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I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  </a:t>
                      </a:r>
                      <a:r>
                        <a:rPr kumimoji="0" lang="en-IN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=      </a:t>
                      </a:r>
                      <a:r>
                        <a:rPr kumimoji="0" lang="en-IN" sz="1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10(1 – 0)</a:t>
                      </a:r>
                      <a:endParaRPr kumimoji="0" lang="en-IN" sz="18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0.10 (0 x 0.10)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=      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Rs.100</a:t>
                      </a:r>
                      <a:endParaRPr kumimoji="0" lang="en-IN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I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  </a:t>
                      </a:r>
                      <a:r>
                        <a:rPr kumimoji="0" lang="en-IN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=      </a:t>
                      </a:r>
                      <a:r>
                        <a:rPr kumimoji="0" lang="en-IN" sz="1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10(1 – 0)</a:t>
                      </a:r>
                      <a:endParaRPr kumimoji="0" lang="en-IN" sz="18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0.10 (0 x 0.15)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=      </a:t>
                      </a:r>
                      <a:r>
                        <a:rPr kumimoji="0" lang="en-US" sz="18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Rs.100</a:t>
                      </a:r>
                      <a:endParaRPr kumimoji="0" lang="en-IN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Interpretations of Gordon model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is greater than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market price of share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creases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the dividend payout ratio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creases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 Thus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growth firms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should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 lower dividends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should retain maximum earnings.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arenR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 r is less than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market price per share increases as the dividend payout ratio increases. In the case of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declining firms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shareholders will gain if the firm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distributes its earnings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Here payout ration is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arenR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 r =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market price remains unchanged. Dividend policy has no effect on the price of shares. Thus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firm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there is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optimum dividend payout.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C00000"/>
                </a:solidFill>
              </a:rPr>
              <a:t>Criticism of Gordon’s Model</a:t>
            </a:r>
            <a:br>
              <a:rPr lang="en-IN" sz="3200" b="1" dirty="0" smtClean="0">
                <a:solidFill>
                  <a:srgbClr val="C00000"/>
                </a:solidFill>
              </a:rPr>
            </a:b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assumed that firm’s investment opportunities are financed only through the retained earnings and no external financing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Gordon’s Model is only applicable to all equity firms.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r cannot be constant in the real practice.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4199</Words>
  <Application>WPS Presentation</Application>
  <PresentationFormat>On-screen Show (4:3)</PresentationFormat>
  <Paragraphs>142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Gordon Dividend Model</vt:lpstr>
      <vt:lpstr>2. Gordon dividend decision model</vt:lpstr>
      <vt:lpstr>PowerPoint 演示文稿</vt:lpstr>
      <vt:lpstr>Assumptions of Gordon’s Model </vt:lpstr>
      <vt:lpstr>According to the Gordon’s Model:  </vt:lpstr>
      <vt:lpstr>Example of Gordon’s Model:  </vt:lpstr>
      <vt:lpstr>Solution:      P =        E(1-b)                                       ke – br</vt:lpstr>
      <vt:lpstr>Interpretations of Gordon model</vt:lpstr>
      <vt:lpstr>Criticism of Gordon’s Model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85</cp:revision>
  <dcterms:created xsi:type="dcterms:W3CDTF">2020-04-01T10:20:00Z</dcterms:created>
  <dcterms:modified xsi:type="dcterms:W3CDTF">2024-08-31T07:08:40Z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00EA0EE725A24EFA86EB269D48518A91_12</vt:lpwstr>
  </property>
  <property fmtid="{D5CDD505-2E9C-101B-9397-08002B2CF9AE}" pid="3" name="KSOProductBuildVer">
    <vt:lpwstr>1033-12.2.0.17562</vt:lpwstr>
  </property>
</Properties>
</file>