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2" r:id="rId3"/>
    <p:sldId id="290" r:id="rId4"/>
    <p:sldId id="291" r:id="rId5"/>
    <p:sldId id="292" r:id="rId6"/>
    <p:sldId id="326" r:id="rId7"/>
    <p:sldId id="339" r:id="rId8"/>
    <p:sldId id="340" r:id="rId9"/>
    <p:sldId id="341" r:id="rId10"/>
    <p:sldId id="342" r:id="rId11"/>
    <p:sldId id="343" r:id="rId12"/>
    <p:sldId id="344" r:id="rId13"/>
    <p:sldId id="346" r:id="rId14"/>
    <p:sldId id="327" r:id="rId15"/>
    <p:sldId id="328" r:id="rId16"/>
    <p:sldId id="329" r:id="rId17"/>
    <p:sldId id="330" r:id="rId18"/>
    <p:sldId id="33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Modigilani</a:t>
            </a:r>
            <a:r>
              <a:rPr lang="en-US" sz="3200" b="1" dirty="0" smtClean="0">
                <a:solidFill>
                  <a:srgbClr val="C00000"/>
                </a:solidFill>
              </a:rPr>
              <a:t> and Miller </a:t>
            </a:r>
            <a:r>
              <a:rPr lang="en-US" sz="3200" b="1" dirty="0" err="1" smtClean="0">
                <a:solidFill>
                  <a:srgbClr val="C00000"/>
                </a:solidFill>
              </a:rPr>
              <a:t>approch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(iii) Value of the firm (V):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	V = (</a:t>
            </a:r>
            <a:r>
              <a:rPr lang="en-US" sz="2400" dirty="0" err="1" smtClean="0"/>
              <a:t>n+m</a:t>
            </a:r>
            <a:r>
              <a:rPr lang="en-US" sz="2400" dirty="0" smtClean="0"/>
              <a:t>) x P</a:t>
            </a:r>
            <a:r>
              <a:rPr lang="en-US" sz="1600" dirty="0" smtClean="0"/>
              <a:t>1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	    = (15000+ 2407.4) x 135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  = 17407.4 x 135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= </a:t>
            </a:r>
            <a:r>
              <a:rPr lang="en-US" sz="2400" b="1" dirty="0" smtClean="0"/>
              <a:t>235000 approx.</a:t>
            </a:r>
            <a:endParaRPr lang="en-I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  Value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firm when dividends 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not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paid: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>
              <a:buFont typeface="Arial" panose="020B0604020202020204" pitchFamily="34" charset="0"/>
              <a:buAutoNum type="romanLcParenBoth"/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First, Calculate P</a:t>
            </a:r>
            <a:r>
              <a:rPr lang="en-US" sz="17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      P</a:t>
            </a:r>
            <a:r>
              <a:rPr lang="en-U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(1+ke) - D</a:t>
            </a:r>
            <a:r>
              <a:rPr lang="en-US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	= 125(1 +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0.12) – 0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Rs.140.</a:t>
            </a: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Then, calculate number of shares to be issued (m):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m =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– (E – nD</a:t>
            </a:r>
            <a:r>
              <a:rPr lang="en-US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		 P</a:t>
            </a:r>
            <a:r>
              <a:rPr lang="en-U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	     =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500000-(250000 -15000 x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0)</a:t>
            </a:r>
            <a:endParaRPr lang="en-US" sz="20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     =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500000 –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250000</a:t>
            </a:r>
            <a:endParaRPr lang="en-US" sz="20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140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1785.71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(iii) Value of the firm (V):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	V = (</a:t>
            </a:r>
            <a:r>
              <a:rPr lang="en-US" sz="2400" dirty="0" err="1" smtClean="0"/>
              <a:t>n+m</a:t>
            </a:r>
            <a:r>
              <a:rPr lang="en-US" sz="2400" dirty="0" smtClean="0"/>
              <a:t>) x P</a:t>
            </a:r>
            <a:r>
              <a:rPr lang="en-US" sz="1800" dirty="0" smtClean="0"/>
              <a:t>1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	    = (15000+ 1785.71) x 140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  = 16785.71 x 140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= </a:t>
            </a:r>
            <a:r>
              <a:rPr lang="en-US" sz="2400" b="1" dirty="0" smtClean="0"/>
              <a:t>235000 approx.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u="sng" dirty="0" smtClean="0"/>
              <a:t>Interpretation:</a:t>
            </a:r>
            <a:endParaRPr lang="en-US" sz="2400" b="1" u="sng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Whether dividends are paid or not, the value of the firm remains the same </a:t>
            </a:r>
            <a:r>
              <a:rPr lang="en-US" sz="2400" dirty="0" err="1" smtClean="0">
                <a:solidFill>
                  <a:srgbClr val="FF0000"/>
                </a:solidFill>
              </a:rPr>
              <a:t>i.e</a:t>
            </a:r>
            <a:r>
              <a:rPr lang="en-US" sz="2400" dirty="0" smtClean="0">
                <a:solidFill>
                  <a:srgbClr val="FF0000"/>
                </a:solidFill>
              </a:rPr>
              <a:t> Rs.235000.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Example 2: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Agile Ltd. belongs to a risk class of which the appropriate capitalisation rate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10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%. It currently has 1,00,000 shares selling at 100 each. The firm is contemplating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 of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dividend of 6 per share at the end of the current fiscal year which has just begun.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 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questions based on Modigliani and Miller Model and assumption of no taxes: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(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What will be the price of the shares at the end of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 if a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dividend 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declared?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(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 What will be the price if dividend is declared?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 Assuming that the firm pays dividend, has net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10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lakh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20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lakhs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period, how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many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issued?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Solution: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>
                <a:solidFill>
                  <a:srgbClr val="FF0000"/>
                </a:solidFill>
              </a:rPr>
              <a:t>			Po  </a:t>
            </a:r>
            <a:r>
              <a:rPr lang="en-IN" sz="2200" dirty="0">
                <a:solidFill>
                  <a:srgbClr val="FF0000"/>
                </a:solidFill>
              </a:rPr>
              <a:t>=   </a:t>
            </a:r>
            <a:r>
              <a:rPr lang="en-IN" sz="2200" u="sng" dirty="0">
                <a:solidFill>
                  <a:srgbClr val="FF0000"/>
                </a:solidFill>
              </a:rPr>
              <a:t>P1 + D1</a:t>
            </a:r>
            <a:endParaRPr lang="en-IN" sz="22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FF0000"/>
                </a:solidFill>
              </a:rPr>
              <a:t>				1 + </a:t>
            </a:r>
            <a:r>
              <a:rPr lang="en-IN" sz="2200" i="1" dirty="0" err="1" smtClean="0">
                <a:solidFill>
                  <a:srgbClr val="FF0000"/>
                </a:solidFill>
              </a:rPr>
              <a:t>Ke</a:t>
            </a:r>
            <a:endParaRPr lang="en-IN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dirty="0"/>
              <a:t>Where,</a:t>
            </a:r>
            <a:endParaRPr lang="en-IN" sz="2200" dirty="0"/>
          </a:p>
          <a:p>
            <a:pPr marL="0" indent="0">
              <a:buNone/>
            </a:pPr>
            <a:r>
              <a:rPr lang="en-IN" sz="2200" dirty="0"/>
              <a:t>	D1 = Contemplated dividend per share i.e., 6</a:t>
            </a:r>
            <a:endParaRPr lang="en-IN" sz="2200" dirty="0"/>
          </a:p>
          <a:p>
            <a:pPr marL="0" indent="0">
              <a:buNone/>
            </a:pPr>
            <a:r>
              <a:rPr lang="en-IN" sz="2200" dirty="0"/>
              <a:t>	P1 = Market price of share at the year end (to be 	  		determined)</a:t>
            </a:r>
            <a:endParaRPr lang="en-IN" sz="2200" dirty="0"/>
          </a:p>
          <a:p>
            <a:pPr marL="0" indent="0">
              <a:buNone/>
            </a:pPr>
            <a:r>
              <a:rPr lang="en-IN" sz="2200" dirty="0"/>
              <a:t>	Po = Existing market price of share i.e., 100</a:t>
            </a:r>
            <a:endParaRPr lang="en-IN" sz="2200" dirty="0"/>
          </a:p>
          <a:p>
            <a:pPr marL="0" indent="0">
              <a:buNone/>
            </a:pPr>
            <a:r>
              <a:rPr lang="en-IN" sz="2200" dirty="0"/>
              <a:t>	</a:t>
            </a:r>
            <a:r>
              <a:rPr lang="en-IN" sz="2200" dirty="0" err="1"/>
              <a:t>Ke</a:t>
            </a:r>
            <a:r>
              <a:rPr lang="en-IN" sz="2200" dirty="0"/>
              <a:t> = Cost of equity capital or rate of capitalisation i.e., 		10% or 0.10</a:t>
            </a:r>
            <a:endParaRPr lang="en-IN" sz="2200" dirty="0"/>
          </a:p>
          <a:p>
            <a:pPr marL="0" indent="0">
              <a:buNone/>
            </a:pPr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C00000"/>
                </a:solidFill>
              </a:rPr>
              <a:t>If dividend is not declared: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457200" indent="-457200">
              <a:buAutoNum type="arabicPeriod"/>
            </a:pPr>
            <a:endParaRPr lang="en-IN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sz="2000" dirty="0" smtClean="0"/>
              <a:t>			100  =       </a:t>
            </a:r>
            <a:r>
              <a:rPr lang="en-IN" sz="2000" u="sng" dirty="0" smtClean="0"/>
              <a:t>P1 + 0</a:t>
            </a:r>
            <a:endParaRPr lang="en-IN" sz="2000" u="sng" dirty="0" smtClean="0"/>
          </a:p>
          <a:p>
            <a:pPr marL="0" indent="0">
              <a:buNone/>
            </a:pPr>
            <a:r>
              <a:rPr lang="en-IN" sz="2000" dirty="0"/>
              <a:t>				1 + </a:t>
            </a:r>
            <a:r>
              <a:rPr lang="en-IN" sz="2000" dirty="0" smtClean="0"/>
              <a:t>0.10</a:t>
            </a:r>
            <a:endParaRPr lang="en-IN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100 x 1.10 = P1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  </a:t>
            </a:r>
            <a:r>
              <a:rPr lang="en-US" sz="2000" i="1" dirty="0" smtClean="0">
                <a:solidFill>
                  <a:srgbClr val="FF0000"/>
                </a:solidFill>
              </a:rPr>
              <a:t>P1  =  Rs.110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2. </a:t>
            </a:r>
            <a:r>
              <a:rPr lang="en-US" sz="2400" dirty="0" smtClean="0">
                <a:solidFill>
                  <a:srgbClr val="C00000"/>
                </a:solidFill>
              </a:rPr>
              <a:t>If dividend is declared :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			</a:t>
            </a:r>
            <a:r>
              <a:rPr lang="en-IN" sz="2000" dirty="0"/>
              <a:t>100  =       </a:t>
            </a:r>
            <a:r>
              <a:rPr lang="en-IN" sz="2000" u="sng" dirty="0"/>
              <a:t>P1 + </a:t>
            </a:r>
            <a:r>
              <a:rPr lang="en-IN" sz="2000" u="sng" dirty="0" smtClean="0"/>
              <a:t>6</a:t>
            </a:r>
            <a:endParaRPr lang="en-IN" sz="2000" u="sng" dirty="0"/>
          </a:p>
          <a:p>
            <a:pPr marL="0" indent="0">
              <a:buNone/>
            </a:pPr>
            <a:r>
              <a:rPr lang="en-IN" sz="2000" dirty="0"/>
              <a:t>				1 + 0.10</a:t>
            </a:r>
            <a:endParaRPr lang="en-IN" sz="2000" dirty="0"/>
          </a:p>
          <a:p>
            <a:pPr marL="0" indent="0">
              <a:buNone/>
            </a:pPr>
            <a:r>
              <a:rPr lang="en-US" sz="2000" dirty="0"/>
              <a:t>			100 x 1.10 = </a:t>
            </a:r>
            <a:r>
              <a:rPr lang="en-US" sz="2000" dirty="0" smtClean="0"/>
              <a:t>P1+ 6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110 = P1 + 6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		P1  =  </a:t>
            </a:r>
            <a:r>
              <a:rPr lang="en-US" sz="2000" dirty="0" smtClean="0"/>
              <a:t>110 – 6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 </a:t>
            </a:r>
            <a:r>
              <a:rPr lang="en-US" sz="2000" i="1" dirty="0" smtClean="0">
                <a:solidFill>
                  <a:srgbClr val="FF0000"/>
                </a:solidFill>
              </a:rPr>
              <a:t>P1 =  Rs.104</a:t>
            </a:r>
            <a:endParaRPr lang="en-US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>
                <a:solidFill>
                  <a:srgbClr val="C00000"/>
                </a:solidFill>
              </a:rPr>
              <a:t>(ii) Calculation of No. of Shares to be issued</a:t>
            </a:r>
            <a:br>
              <a:rPr lang="en-IN" sz="3200" b="1" dirty="0">
                <a:solidFill>
                  <a:srgbClr val="C00000"/>
                </a:solidFill>
              </a:rPr>
            </a:b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59" y="1628799"/>
          <a:ext cx="7200801" cy="4680517"/>
        </p:xfrm>
        <a:graphic>
          <a:graphicData uri="http://schemas.openxmlformats.org/drawingml/2006/table">
            <a:tbl>
              <a:tblPr/>
              <a:tblGrid>
                <a:gridCol w="3503093"/>
                <a:gridCol w="1681484"/>
                <a:gridCol w="2016224"/>
              </a:tblGrid>
              <a:tr h="816078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Dividend declared</a:t>
                      </a:r>
                      <a:endParaRPr lang="en-IN" sz="2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Dividend not declared</a:t>
                      </a:r>
                      <a:endParaRPr lang="en-IN" sz="2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68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Net Income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10,00,000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10,00,000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68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Less: Dividend paid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6,00,000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68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Retained Earnings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4,00,000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10,00,000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68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New Investments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20,00,000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20,00,000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431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Amount to be issued by issue of new shares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16,00,000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10,00,000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68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Market price per share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104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110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68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New shares to </a:t>
                      </a:r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be issued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15,385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9,091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>
                <a:solidFill>
                  <a:srgbClr val="C00000"/>
                </a:solidFill>
              </a:rPr>
              <a:t>Verification of M.M. Dividend Irrelevancy Theory</a:t>
            </a:r>
            <a:endParaRPr lang="en-IN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1052737"/>
          <a:ext cx="8064895" cy="4878130"/>
        </p:xfrm>
        <a:graphic>
          <a:graphicData uri="http://schemas.openxmlformats.org/drawingml/2006/table">
            <a:tbl>
              <a:tblPr/>
              <a:tblGrid>
                <a:gridCol w="3980520"/>
                <a:gridCol w="1860211"/>
                <a:gridCol w="2224164"/>
              </a:tblGrid>
              <a:tr h="6480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rtl="0" fontAlgn="b"/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Dividend 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rtl="0" fontAlgn="b"/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declared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Dividend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rtl="0" fontAlgn="b"/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not declared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032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Existing </a:t>
                      </a:r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shares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rtl="0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1,00,000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rtl="0" fontAlgn="b"/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1,00,000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rtl="0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01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New shares issued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15,385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9,091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 </a:t>
                      </a:r>
                      <a:r>
                        <a:rPr lang="en-IN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no.of</a:t>
                      </a:r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shares at the </a:t>
                      </a:r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end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rtl="0" fontAlgn="b"/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1,15,385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rtl="0" fontAlgn="b"/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1,09,091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rtl="0" fontAlgn="b"/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57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Market price per share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 104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 110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811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 market value of shares at the </a:t>
                      </a:r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end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rtl="0" fontAlgn="b"/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Rs.120 </a:t>
                      </a:r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Lakh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rtl="0" fontAlgn="b"/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Rs.120 </a:t>
                      </a:r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Lakh</a:t>
                      </a:r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rtl="0" fontAlgn="b"/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06">
                <a:tc gridSpan="3">
                  <a:txBody>
                    <a:bodyPr/>
                    <a:lstStyle/>
                    <a:p>
                      <a:r>
                        <a:rPr lang="en-IN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IN" sz="2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Therefore, whether dividends are paid or not, value of the firm remains the same as per M.M. approach.</a:t>
                      </a:r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 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Irrelevance Theory: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sz="3600" b="1" dirty="0" err="1" smtClean="0">
                <a:solidFill>
                  <a:srgbClr val="FF0000"/>
                </a:solidFill>
              </a:rPr>
              <a:t>Modigilani</a:t>
            </a:r>
            <a:r>
              <a:rPr lang="en-US" sz="3600" b="1" dirty="0" smtClean="0">
                <a:solidFill>
                  <a:srgbClr val="FF0000"/>
                </a:solidFill>
              </a:rPr>
              <a:t> and Miller’s approach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According to them, under perfect condition, dividend decision has </a:t>
            </a:r>
            <a:r>
              <a:rPr lang="en-US" sz="2200" dirty="0" smtClean="0">
                <a:solidFill>
                  <a:srgbClr val="FF0000"/>
                </a:solidFill>
              </a:rPr>
              <a:t>no effect on the share price</a:t>
            </a:r>
            <a:r>
              <a:rPr lang="en-US" sz="2200" dirty="0" smtClean="0"/>
              <a:t> of the company and that there is </a:t>
            </a:r>
            <a:r>
              <a:rPr lang="en-US" sz="2200" dirty="0" smtClean="0">
                <a:solidFill>
                  <a:srgbClr val="FF0000"/>
                </a:solidFill>
              </a:rPr>
              <a:t>no relation between the dividend rate and market value</a:t>
            </a:r>
            <a:r>
              <a:rPr lang="en-US" sz="2200" dirty="0" smtClean="0"/>
              <a:t> of the shares. </a:t>
            </a:r>
            <a:endParaRPr lang="en-US" sz="22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Therefore </a:t>
            </a:r>
            <a:r>
              <a:rPr lang="en-US" sz="2200" dirty="0" smtClean="0">
                <a:solidFill>
                  <a:srgbClr val="FF0000"/>
                </a:solidFill>
              </a:rPr>
              <a:t>dividend decision is irrelevant</a:t>
            </a:r>
            <a:r>
              <a:rPr lang="en-US" sz="2200" dirty="0" smtClean="0"/>
              <a:t> factor does not affect the value of the firm.</a:t>
            </a:r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Assumptions of </a:t>
            </a:r>
            <a:r>
              <a:rPr lang="en-US" sz="3200" b="1" dirty="0" err="1" smtClean="0">
                <a:solidFill>
                  <a:srgbClr val="C00000"/>
                </a:solidFill>
              </a:rPr>
              <a:t>Modigilani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>
                <a:solidFill>
                  <a:srgbClr val="C00000"/>
                </a:solidFill>
              </a:rPr>
              <a:t>and Miller’s approach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There is a </a:t>
            </a:r>
            <a:r>
              <a:rPr lang="en-US" sz="2200" dirty="0" smtClean="0">
                <a:solidFill>
                  <a:srgbClr val="FF0000"/>
                </a:solidFill>
              </a:rPr>
              <a:t>perfect capital market..</a:t>
            </a:r>
            <a:endParaRPr lang="en-US" sz="2200" dirty="0" smtClean="0">
              <a:solidFill>
                <a:srgbClr val="FF0000"/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All </a:t>
            </a:r>
            <a:r>
              <a:rPr lang="en-US" sz="2200" dirty="0" smtClean="0">
                <a:solidFill>
                  <a:srgbClr val="FF0000"/>
                </a:solidFill>
              </a:rPr>
              <a:t>investors are rational.</a:t>
            </a:r>
            <a:endParaRPr lang="en-US" sz="2200" dirty="0" smtClean="0">
              <a:solidFill>
                <a:srgbClr val="FF0000"/>
              </a:solidFill>
            </a:endParaRPr>
          </a:p>
          <a:p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n-US" sz="2200" dirty="0" smtClean="0">
                <a:solidFill>
                  <a:srgbClr val="FF0000"/>
                </a:solidFill>
              </a:rPr>
              <a:t>No floatation and transaction costs</a:t>
            </a:r>
            <a:endParaRPr lang="en-US" sz="2200" dirty="0" smtClean="0">
              <a:solidFill>
                <a:srgbClr val="FF0000"/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Government does </a:t>
            </a:r>
            <a:r>
              <a:rPr lang="en-US" sz="2200" dirty="0" smtClean="0">
                <a:solidFill>
                  <a:srgbClr val="FF0000"/>
                </a:solidFill>
              </a:rPr>
              <a:t>not impose any taxes.</a:t>
            </a:r>
            <a:endParaRPr lang="en-US" sz="2200" dirty="0" smtClean="0">
              <a:solidFill>
                <a:srgbClr val="FF0000"/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The firm has </a:t>
            </a:r>
            <a:r>
              <a:rPr lang="en-US" sz="2200" dirty="0" smtClean="0">
                <a:solidFill>
                  <a:srgbClr val="FF0000"/>
                </a:solidFill>
              </a:rPr>
              <a:t>fixed investment policy.</a:t>
            </a:r>
            <a:endParaRPr lang="en-US" sz="2200" dirty="0" smtClean="0">
              <a:solidFill>
                <a:srgbClr val="FF0000"/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There are </a:t>
            </a:r>
            <a:r>
              <a:rPr lang="en-US" sz="2200" dirty="0" smtClean="0">
                <a:solidFill>
                  <a:srgbClr val="FF0000"/>
                </a:solidFill>
              </a:rPr>
              <a:t>no risk and uncertainty factors.</a:t>
            </a:r>
            <a:endParaRPr lang="en-US" sz="2200" dirty="0" smtClean="0">
              <a:solidFill>
                <a:srgbClr val="FF0000"/>
              </a:solidFill>
            </a:endParaRPr>
          </a:p>
          <a:p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Criticisms </a:t>
            </a:r>
            <a:r>
              <a:rPr lang="en-US" sz="3200" b="1" dirty="0">
                <a:solidFill>
                  <a:srgbClr val="C00000"/>
                </a:solidFill>
              </a:rPr>
              <a:t>of </a:t>
            </a:r>
            <a:r>
              <a:rPr lang="en-US" sz="3200" b="1" dirty="0" err="1" smtClean="0">
                <a:solidFill>
                  <a:srgbClr val="C00000"/>
                </a:solidFill>
              </a:rPr>
              <a:t>Modigilani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>
                <a:solidFill>
                  <a:srgbClr val="C00000"/>
                </a:solidFill>
              </a:rPr>
              <a:t>and Miller’s approach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200" dirty="0" smtClean="0"/>
              <a:t>It does </a:t>
            </a:r>
            <a:r>
              <a:rPr lang="en-US" sz="2200" dirty="0" smtClean="0">
                <a:solidFill>
                  <a:srgbClr val="FF0000"/>
                </a:solidFill>
              </a:rPr>
              <a:t>not consider taxes.</a:t>
            </a:r>
            <a:endParaRPr lang="en-US" sz="22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US" sz="2200" dirty="0" smtClean="0"/>
          </a:p>
          <a:p>
            <a:pPr marL="514350" indent="-514350">
              <a:buAutoNum type="arabicPeriod"/>
            </a:pPr>
            <a:r>
              <a:rPr lang="en-US" sz="2200" dirty="0"/>
              <a:t>I</a:t>
            </a:r>
            <a:r>
              <a:rPr lang="en-US" sz="2200" dirty="0" smtClean="0"/>
              <a:t>t does </a:t>
            </a:r>
            <a:r>
              <a:rPr lang="en-US" sz="2200" dirty="0" smtClean="0">
                <a:solidFill>
                  <a:srgbClr val="FF0000"/>
                </a:solidFill>
              </a:rPr>
              <a:t>not consider risks and uncertainty</a:t>
            </a:r>
            <a:r>
              <a:rPr lang="en-US" sz="2200" dirty="0" smtClean="0"/>
              <a:t> associated with a business.</a:t>
            </a:r>
            <a:endParaRPr lang="en-US" sz="2200" dirty="0" smtClean="0"/>
          </a:p>
          <a:p>
            <a:pPr marL="514350" indent="-514350">
              <a:buAutoNum type="arabicPeriod"/>
            </a:pPr>
            <a:endParaRPr lang="en-US" sz="2200" dirty="0" smtClean="0"/>
          </a:p>
          <a:p>
            <a:pPr marL="514350" indent="-514350">
              <a:buAutoNum type="arabicPeriod"/>
            </a:pPr>
            <a:r>
              <a:rPr lang="en-US" sz="2200" dirty="0" smtClean="0"/>
              <a:t>It does </a:t>
            </a:r>
            <a:r>
              <a:rPr lang="en-US" sz="2200" dirty="0" smtClean="0">
                <a:solidFill>
                  <a:srgbClr val="FF0000"/>
                </a:solidFill>
              </a:rPr>
              <a:t>not consider floatation and transaction costs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pPr marL="514350" indent="-514350">
              <a:buAutoNum type="arabicPeriod"/>
            </a:pPr>
            <a:endParaRPr lang="en-US" sz="2200" dirty="0" smtClean="0"/>
          </a:p>
          <a:p>
            <a:pPr marL="514350" indent="-514350">
              <a:buAutoNum type="arabicPeriod"/>
            </a:pPr>
            <a:r>
              <a:rPr lang="en-US" sz="2200" dirty="0" smtClean="0"/>
              <a:t>Investors do </a:t>
            </a:r>
            <a:r>
              <a:rPr lang="en-US" sz="2200" dirty="0" smtClean="0">
                <a:solidFill>
                  <a:srgbClr val="FF0000"/>
                </a:solidFill>
              </a:rPr>
              <a:t>not always behave rationally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pPr marL="514350" indent="-514350">
              <a:buAutoNum type="arabicPeriod"/>
            </a:pPr>
            <a:endParaRPr lang="en-US" sz="2200" dirty="0" smtClean="0"/>
          </a:p>
          <a:p>
            <a:pPr marL="514350" indent="-514350">
              <a:buAutoNum type="arabicPeriod"/>
            </a:pPr>
            <a:r>
              <a:rPr lang="en-US" sz="2200" dirty="0" smtClean="0"/>
              <a:t>It posses </a:t>
            </a:r>
            <a:r>
              <a:rPr lang="en-US" sz="2200" dirty="0" smtClean="0">
                <a:solidFill>
                  <a:srgbClr val="FF0000"/>
                </a:solidFill>
              </a:rPr>
              <a:t>difficulty in the diversification plans</a:t>
            </a:r>
            <a:r>
              <a:rPr lang="en-US" sz="2200" dirty="0" smtClean="0"/>
              <a:t> of the firm.</a:t>
            </a:r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>
                <a:solidFill>
                  <a:srgbClr val="C00000"/>
                </a:solidFill>
              </a:rPr>
              <a:t>Modigliani and Miller - Dividend Irrelevancy Model</a:t>
            </a:r>
            <a:endParaRPr lang="en-IN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/>
              <a:t>			</a:t>
            </a:r>
            <a:r>
              <a:rPr lang="en-IN" sz="2200" b="1" dirty="0" smtClean="0">
                <a:solidFill>
                  <a:srgbClr val="FF0000"/>
                </a:solidFill>
              </a:rPr>
              <a:t>Po  =   </a:t>
            </a:r>
            <a:r>
              <a:rPr lang="en-IN" sz="2200" b="1" u="sng" dirty="0" smtClean="0">
                <a:solidFill>
                  <a:srgbClr val="FF0000"/>
                </a:solidFill>
              </a:rPr>
              <a:t>P</a:t>
            </a:r>
            <a:r>
              <a:rPr lang="en-IN" sz="1800" b="1" u="sng" dirty="0" smtClean="0">
                <a:solidFill>
                  <a:srgbClr val="FF0000"/>
                </a:solidFill>
              </a:rPr>
              <a:t>1</a:t>
            </a:r>
            <a:r>
              <a:rPr lang="en-IN" sz="2200" b="1" u="sng" dirty="0" smtClean="0">
                <a:solidFill>
                  <a:srgbClr val="FF0000"/>
                </a:solidFill>
              </a:rPr>
              <a:t> + D</a:t>
            </a:r>
            <a:r>
              <a:rPr lang="en-IN" sz="1800" b="1" u="sng" dirty="0" smtClean="0">
                <a:solidFill>
                  <a:srgbClr val="FF0000"/>
                </a:solidFill>
              </a:rPr>
              <a:t>1</a:t>
            </a:r>
            <a:endParaRPr lang="en-IN" sz="22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b="1" dirty="0" smtClean="0">
                <a:solidFill>
                  <a:srgbClr val="FF0000"/>
                </a:solidFill>
              </a:rPr>
              <a:t>				1 + </a:t>
            </a:r>
            <a:r>
              <a:rPr lang="en-IN" sz="2200" b="1" i="1" dirty="0" err="1" smtClean="0">
                <a:solidFill>
                  <a:srgbClr val="FF0000"/>
                </a:solidFill>
              </a:rPr>
              <a:t>Ke</a:t>
            </a:r>
            <a:endParaRPr lang="en-IN" sz="2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200" dirty="0"/>
              <a:t>Where,</a:t>
            </a: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D1 </a:t>
            </a:r>
            <a:r>
              <a:rPr lang="en-IN" sz="2200" dirty="0"/>
              <a:t>= Contemplated dividend per </a:t>
            </a:r>
            <a:r>
              <a:rPr lang="en-IN" sz="2200" dirty="0" smtClean="0"/>
              <a:t>share.(Dividend to be    				received at the end of the year)</a:t>
            </a: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P1 </a:t>
            </a:r>
            <a:r>
              <a:rPr lang="en-IN" sz="2200" dirty="0"/>
              <a:t>= Market price of share at the year end (to be </a:t>
            </a:r>
            <a:r>
              <a:rPr lang="en-IN" sz="2200" dirty="0" smtClean="0"/>
              <a:t>	  		determined</a:t>
            </a:r>
            <a:r>
              <a:rPr lang="en-IN" sz="2200" dirty="0"/>
              <a:t>)</a:t>
            </a: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Po </a:t>
            </a:r>
            <a:r>
              <a:rPr lang="en-IN" sz="2200" dirty="0"/>
              <a:t>= Existing market price of </a:t>
            </a:r>
            <a:r>
              <a:rPr lang="en-IN" sz="2200" dirty="0" smtClean="0"/>
              <a:t>share.</a:t>
            </a:r>
            <a:endParaRPr lang="en-IN" sz="2200" dirty="0"/>
          </a:p>
          <a:p>
            <a:pPr marL="0" indent="0">
              <a:buNone/>
            </a:pPr>
            <a:r>
              <a:rPr lang="en-IN" sz="2200" dirty="0" smtClean="0"/>
              <a:t>	</a:t>
            </a:r>
            <a:r>
              <a:rPr lang="en-IN" sz="2200" dirty="0" err="1" smtClean="0"/>
              <a:t>Ke</a:t>
            </a:r>
            <a:r>
              <a:rPr lang="en-IN" sz="2200" dirty="0" smtClean="0"/>
              <a:t> </a:t>
            </a:r>
            <a:r>
              <a:rPr lang="en-IN" sz="2200" dirty="0"/>
              <a:t>= Cost of equity capital or rate of </a:t>
            </a:r>
            <a:r>
              <a:rPr lang="en-IN" sz="2200" dirty="0" smtClean="0"/>
              <a:t>capitalisation.</a:t>
            </a:r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From the above formula , we can find P1 as follows: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	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 = P0(1+ke) – D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Market value of firm or value of firm can be calculated as follows: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	Value of the firm = (</a:t>
            </a:r>
            <a:r>
              <a:rPr lang="en-US" sz="2400" dirty="0" err="1" smtClean="0">
                <a:solidFill>
                  <a:srgbClr val="FF0000"/>
                </a:solidFill>
              </a:rPr>
              <a:t>n+m</a:t>
            </a:r>
            <a:r>
              <a:rPr lang="en-US" sz="2400" dirty="0" smtClean="0">
                <a:solidFill>
                  <a:srgbClr val="FF0000"/>
                </a:solidFill>
              </a:rPr>
              <a:t>) x P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Where,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V = Value of the firm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 n = </a:t>
            </a:r>
            <a:r>
              <a:rPr lang="en-US" sz="2400" dirty="0" err="1" smtClean="0"/>
              <a:t>No.of</a:t>
            </a:r>
            <a:r>
              <a:rPr lang="en-US" sz="2400" dirty="0" smtClean="0"/>
              <a:t> existing shares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P1 = Market price at the end of the period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m = Number of shares to be issued.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No.of</a:t>
            </a:r>
            <a:r>
              <a:rPr lang="en-US" sz="2400" dirty="0"/>
              <a:t> shares to be issued can be calculated as follows: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r>
              <a:rPr lang="en-US" sz="2400" dirty="0">
                <a:solidFill>
                  <a:srgbClr val="FF0000"/>
                </a:solidFill>
              </a:rPr>
              <a:t>= </a:t>
            </a:r>
            <a:r>
              <a:rPr lang="en-US" sz="2400" u="sng" dirty="0" smtClean="0">
                <a:solidFill>
                  <a:srgbClr val="FF0000"/>
                </a:solidFill>
              </a:rPr>
              <a:t>I </a:t>
            </a:r>
            <a:r>
              <a:rPr lang="en-US" sz="2400" u="sng" dirty="0">
                <a:solidFill>
                  <a:srgbClr val="FF0000"/>
                </a:solidFill>
              </a:rPr>
              <a:t>– (E – nD</a:t>
            </a:r>
            <a:r>
              <a:rPr lang="en-US" sz="1600" u="sng" dirty="0">
                <a:solidFill>
                  <a:srgbClr val="FF0000"/>
                </a:solidFill>
              </a:rPr>
              <a:t>1</a:t>
            </a:r>
            <a:r>
              <a:rPr lang="en-US" sz="2400" u="sng" dirty="0">
                <a:solidFill>
                  <a:srgbClr val="FF0000"/>
                </a:solidFill>
              </a:rPr>
              <a:t>)</a:t>
            </a:r>
            <a:endParaRPr lang="en-US" sz="24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   </a:t>
            </a:r>
            <a:r>
              <a:rPr lang="en-US" sz="2400" dirty="0" smtClean="0">
                <a:solidFill>
                  <a:srgbClr val="FF0000"/>
                </a:solidFill>
              </a:rPr>
              <a:t>                         </a:t>
            </a: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1800" dirty="0">
                <a:solidFill>
                  <a:srgbClr val="FF0000"/>
                </a:solidFill>
              </a:rPr>
              <a:t>1</a:t>
            </a:r>
            <a:endParaRPr lang="en-IN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Where,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 m = </a:t>
            </a:r>
            <a:r>
              <a:rPr lang="en-US" sz="2400" dirty="0" err="1" smtClean="0"/>
              <a:t>No.of</a:t>
            </a:r>
            <a:r>
              <a:rPr lang="en-US" sz="2400" dirty="0" smtClean="0"/>
              <a:t> shares to be issued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   I = Investment required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  E = Earnings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  n = </a:t>
            </a:r>
            <a:r>
              <a:rPr lang="en-US" sz="2400" dirty="0" err="1" smtClean="0"/>
              <a:t>No.of</a:t>
            </a:r>
            <a:r>
              <a:rPr lang="en-US" sz="2400" dirty="0" smtClean="0"/>
              <a:t> existing shares 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Example 1: MM Theory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dirty="0" err="1" smtClean="0"/>
              <a:t>Kairali</a:t>
            </a:r>
            <a:r>
              <a:rPr lang="en-US" sz="2200" dirty="0" smtClean="0"/>
              <a:t> Finance Ltd. has </a:t>
            </a:r>
            <a:r>
              <a:rPr lang="en-US" sz="2200" b="1" dirty="0" smtClean="0"/>
              <a:t>15,000</a:t>
            </a:r>
            <a:r>
              <a:rPr lang="en-US" sz="2200" dirty="0" smtClean="0"/>
              <a:t> equity shares outstanding as on date. Currently the shares of the company is being traded at a price of </a:t>
            </a:r>
            <a:r>
              <a:rPr lang="en-US" sz="2200" b="1" dirty="0" err="1"/>
              <a:t>R</a:t>
            </a:r>
            <a:r>
              <a:rPr lang="en-US" sz="2200" b="1" dirty="0" err="1" smtClean="0"/>
              <a:t>s</a:t>
            </a:r>
            <a:r>
              <a:rPr lang="en-US" sz="2200" b="1" dirty="0" smtClean="0"/>
              <a:t>. 125per share</a:t>
            </a:r>
            <a:r>
              <a:rPr lang="en-US" sz="2200" dirty="0" smtClean="0"/>
              <a:t>. It is expected that the firm would pay dividend of </a:t>
            </a:r>
            <a:r>
              <a:rPr lang="en-US" sz="2200" b="1" dirty="0" smtClean="0"/>
              <a:t>Rs.5</a:t>
            </a:r>
            <a:r>
              <a:rPr lang="en-US" sz="2200" dirty="0" smtClean="0"/>
              <a:t> per share in the next year. The firm has project in hand requiring new investment of </a:t>
            </a:r>
            <a:r>
              <a:rPr lang="en-US" sz="2200" b="1" dirty="0" smtClean="0"/>
              <a:t>Rs.5,00,000</a:t>
            </a:r>
            <a:r>
              <a:rPr lang="en-US" sz="2200" dirty="0" smtClean="0"/>
              <a:t>. The shareholders expected rate of return is </a:t>
            </a:r>
            <a:r>
              <a:rPr lang="en-US" sz="2200" b="1" dirty="0" smtClean="0"/>
              <a:t>12%</a:t>
            </a:r>
            <a:r>
              <a:rPr lang="en-US" sz="2200" dirty="0" smtClean="0"/>
              <a:t> and the firm expected to have net profit of </a:t>
            </a:r>
            <a:r>
              <a:rPr lang="en-US" sz="2200" b="1" dirty="0" smtClean="0"/>
              <a:t>Rs.2,50,000</a:t>
            </a:r>
            <a:r>
              <a:rPr lang="en-US" sz="2200" dirty="0" smtClean="0"/>
              <a:t> at the end of the year. Illustrate MM approach that payment of dividend has no impact on the value of the firm. </a:t>
            </a:r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Solution: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12%  ,  E = 250000, n = 15,000,    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5, P0 = 125, I = 5,00,00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arenBoth"/>
            </a:pP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of firm when dividends are paid: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AutoNum type="romanLcParenBoth"/>
            </a:pP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First, Calculate P</a:t>
            </a:r>
            <a:r>
              <a:rPr lang="en-US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     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(1+ke)-D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= 125(1 + 0.12) – 5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125 x 1.12-5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Rs.135.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Then, calculate number of shares to be issued (m):</a:t>
            </a:r>
            <a:endParaRPr lang="en-US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 =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(E – nD</a:t>
            </a:r>
            <a:r>
              <a:rPr lang="en-US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	 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     =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500000-(250000 -15000 x 5)</a:t>
            </a:r>
            <a:endParaRPr lang="en-US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135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	     =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500000 – 175000</a:t>
            </a:r>
            <a:endParaRPr lang="en-US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135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2407.4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6025</Words>
  <Application>WPS Presentation</Application>
  <PresentationFormat>On-screen Show (4:3)</PresentationFormat>
  <Paragraphs>261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</vt:lpstr>
      <vt:lpstr>SimSun</vt:lpstr>
      <vt:lpstr>Wingdings</vt:lpstr>
      <vt:lpstr>Times New Roman</vt:lpstr>
      <vt:lpstr>Calibri</vt:lpstr>
      <vt:lpstr>Arial</vt:lpstr>
      <vt:lpstr>Microsoft YaHei</vt:lpstr>
      <vt:lpstr>Arial Unicode MS</vt:lpstr>
      <vt:lpstr>Calibri</vt:lpstr>
      <vt:lpstr>Office Theme</vt:lpstr>
      <vt:lpstr>Modigilani and Miller approch</vt:lpstr>
      <vt:lpstr>Irrelevance Theory: 3. Modigilani and Miller’s approach</vt:lpstr>
      <vt:lpstr>Assumptions of Modigilani and Miller’s approach</vt:lpstr>
      <vt:lpstr>Criticisms of Modigilani and Miller’s approach</vt:lpstr>
      <vt:lpstr>Modigliani and Miller - Dividend Irrelevancy Model</vt:lpstr>
      <vt:lpstr>PowerPoint 演示文稿</vt:lpstr>
      <vt:lpstr>PowerPoint 演示文稿</vt:lpstr>
      <vt:lpstr>Example 1: MM Theory</vt:lpstr>
      <vt:lpstr>Solution:</vt:lpstr>
      <vt:lpstr>PowerPoint 演示文稿</vt:lpstr>
      <vt:lpstr>PowerPoint 演示文稿</vt:lpstr>
      <vt:lpstr>PowerPoint 演示文稿</vt:lpstr>
      <vt:lpstr>Example 2:</vt:lpstr>
      <vt:lpstr>Solution:</vt:lpstr>
      <vt:lpstr>PowerPoint 演示文稿</vt:lpstr>
      <vt:lpstr>(ii) Calculation of No. of Shares to be issued </vt:lpstr>
      <vt:lpstr>Verification of M.M. Dividend Irrelevancy Theory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84</cp:revision>
  <dcterms:created xsi:type="dcterms:W3CDTF">2020-04-01T10:20:00Z</dcterms:created>
  <dcterms:modified xsi:type="dcterms:W3CDTF">2024-08-31T07:08:49Z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5E5A18F2792A4571A8153B83D291854F_12</vt:lpwstr>
  </property>
  <property fmtid="{D5CDD505-2E9C-101B-9397-08002B2CF9AE}" pid="3" name="KSOProductBuildVer">
    <vt:lpwstr>1033-12.2.0.17562</vt:lpwstr>
  </property>
</Properties>
</file>